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70" r:id="rId4"/>
    <p:sldId id="260" r:id="rId5"/>
    <p:sldId id="259" r:id="rId6"/>
    <p:sldId id="274" r:id="rId7"/>
    <p:sldId id="275" r:id="rId8"/>
    <p:sldId id="276" r:id="rId9"/>
    <p:sldId id="279" r:id="rId10"/>
    <p:sldId id="272" r:id="rId11"/>
    <p:sldId id="261" r:id="rId12"/>
    <p:sldId id="280" r:id="rId13"/>
    <p:sldId id="264" r:id="rId14"/>
    <p:sldId id="265" r:id="rId15"/>
    <p:sldId id="266" r:id="rId16"/>
    <p:sldId id="267" r:id="rId17"/>
    <p:sldId id="268" r:id="rId18"/>
    <p:sldId id="269" r:id="rId19"/>
    <p:sldId id="281" r:id="rId20"/>
    <p:sldId id="282" r:id="rId21"/>
  </p:sldIdLst>
  <p:sldSz cx="9144000" cy="6858000" type="screen4x3"/>
  <p:notesSz cx="6799263" cy="98758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1">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FF6600"/>
    <a:srgbClr val="CC3300"/>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CAA45F-1927-4533-B59D-8A6602B9365E}" v="21" dt="2023-02-15T08:47:23.304"/>
  </p1510:revLst>
</p1510:revInfo>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45" autoAdjust="0"/>
  </p:normalViewPr>
  <p:slideViewPr>
    <p:cSldViewPr>
      <p:cViewPr varScale="1">
        <p:scale>
          <a:sx n="77" d="100"/>
          <a:sy n="77" d="100"/>
        </p:scale>
        <p:origin x="154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2" d="100"/>
          <a:sy n="72" d="100"/>
        </p:scale>
        <p:origin x="2172" y="84"/>
      </p:cViewPr>
      <p:guideLst>
        <p:guide orient="horz" pos="3111"/>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fam[戴淑芬]" userId="3508133d-0e5e-4d74-9553-4f7565f88505" providerId="ADAL" clId="{4ACAA45F-1927-4533-B59D-8A6602B9365E}"/>
    <pc:docChg chg="undo custSel modSld modMainMaster">
      <pc:chgData name="sufam[戴淑芬]" userId="3508133d-0e5e-4d74-9553-4f7565f88505" providerId="ADAL" clId="{4ACAA45F-1927-4533-B59D-8A6602B9365E}" dt="2023-02-21T01:32:25.383" v="215" actId="20577"/>
      <pc:docMkLst>
        <pc:docMk/>
      </pc:docMkLst>
      <pc:sldChg chg="modSp mod">
        <pc:chgData name="sufam[戴淑芬]" userId="3508133d-0e5e-4d74-9553-4f7565f88505" providerId="ADAL" clId="{4ACAA45F-1927-4533-B59D-8A6602B9365E}" dt="2023-02-15T08:40:19.448" v="31" actId="20577"/>
        <pc:sldMkLst>
          <pc:docMk/>
          <pc:sldMk cId="3210604422" sldId="256"/>
        </pc:sldMkLst>
        <pc:spChg chg="mod">
          <ac:chgData name="sufam[戴淑芬]" userId="3508133d-0e5e-4d74-9553-4f7565f88505" providerId="ADAL" clId="{4ACAA45F-1927-4533-B59D-8A6602B9365E}" dt="2023-02-09T02:20:38.667" v="9" actId="6549"/>
          <ac:spMkLst>
            <pc:docMk/>
            <pc:sldMk cId="3210604422" sldId="256"/>
            <ac:spMk id="8" creationId="{00000000-0000-0000-0000-000000000000}"/>
          </ac:spMkLst>
        </pc:spChg>
        <pc:spChg chg="mod">
          <ac:chgData name="sufam[戴淑芬]" userId="3508133d-0e5e-4d74-9553-4f7565f88505" providerId="ADAL" clId="{4ACAA45F-1927-4533-B59D-8A6602B9365E}" dt="2023-02-09T02:20:34.420" v="7" actId="20577"/>
          <ac:spMkLst>
            <pc:docMk/>
            <pc:sldMk cId="3210604422" sldId="256"/>
            <ac:spMk id="12" creationId="{00000000-0000-0000-0000-000000000000}"/>
          </ac:spMkLst>
        </pc:spChg>
        <pc:graphicFrameChg chg="modGraphic">
          <ac:chgData name="sufam[戴淑芬]" userId="3508133d-0e5e-4d74-9553-4f7565f88505" providerId="ADAL" clId="{4ACAA45F-1927-4533-B59D-8A6602B9365E}" dt="2023-02-15T08:40:19.448" v="31" actId="20577"/>
          <ac:graphicFrameMkLst>
            <pc:docMk/>
            <pc:sldMk cId="3210604422" sldId="256"/>
            <ac:graphicFrameMk id="9" creationId="{00000000-0000-0000-0000-000000000000}"/>
          </ac:graphicFrameMkLst>
        </pc:graphicFrameChg>
        <pc:graphicFrameChg chg="modGraphic">
          <ac:chgData name="sufam[戴淑芬]" userId="3508133d-0e5e-4d74-9553-4f7565f88505" providerId="ADAL" clId="{4ACAA45F-1927-4533-B59D-8A6602B9365E}" dt="2023-02-09T02:20:31.933" v="5" actId="20577"/>
          <ac:graphicFrameMkLst>
            <pc:docMk/>
            <pc:sldMk cId="3210604422" sldId="256"/>
            <ac:graphicFrameMk id="10" creationId="{00000000-0000-0000-0000-000000000000}"/>
          </ac:graphicFrameMkLst>
        </pc:graphicFrameChg>
      </pc:sldChg>
      <pc:sldChg chg="modSp mod">
        <pc:chgData name="sufam[戴淑芬]" userId="3508133d-0e5e-4d74-9553-4f7565f88505" providerId="ADAL" clId="{4ACAA45F-1927-4533-B59D-8A6602B9365E}" dt="2023-02-15T08:41:29.765" v="87"/>
        <pc:sldMkLst>
          <pc:docMk/>
          <pc:sldMk cId="4199770350" sldId="259"/>
        </pc:sldMkLst>
        <pc:spChg chg="mod">
          <ac:chgData name="sufam[戴淑芬]" userId="3508133d-0e5e-4d74-9553-4f7565f88505" providerId="ADAL" clId="{4ACAA45F-1927-4533-B59D-8A6602B9365E}" dt="2023-02-15T08:41:29.765" v="87"/>
          <ac:spMkLst>
            <pc:docMk/>
            <pc:sldMk cId="4199770350" sldId="259"/>
            <ac:spMk id="9" creationId="{00000000-0000-0000-0000-000000000000}"/>
          </ac:spMkLst>
        </pc:spChg>
      </pc:sldChg>
      <pc:sldChg chg="modSp mod">
        <pc:chgData name="sufam[戴淑芬]" userId="3508133d-0e5e-4d74-9553-4f7565f88505" providerId="ADAL" clId="{4ACAA45F-1927-4533-B59D-8A6602B9365E}" dt="2023-02-09T02:21:37.842" v="12" actId="20577"/>
        <pc:sldMkLst>
          <pc:docMk/>
          <pc:sldMk cId="4199770350" sldId="264"/>
        </pc:sldMkLst>
        <pc:graphicFrameChg chg="modGraphic">
          <ac:chgData name="sufam[戴淑芬]" userId="3508133d-0e5e-4d74-9553-4f7565f88505" providerId="ADAL" clId="{4ACAA45F-1927-4533-B59D-8A6602B9365E}" dt="2023-02-09T02:21:37.842" v="12" actId="20577"/>
          <ac:graphicFrameMkLst>
            <pc:docMk/>
            <pc:sldMk cId="4199770350" sldId="264"/>
            <ac:graphicFrameMk id="3" creationId="{00000000-0000-0000-0000-000000000000}"/>
          </ac:graphicFrameMkLst>
        </pc:graphicFrameChg>
      </pc:sldChg>
      <pc:sldChg chg="modSp mod">
        <pc:chgData name="sufam[戴淑芬]" userId="3508133d-0e5e-4d74-9553-4f7565f88505" providerId="ADAL" clId="{4ACAA45F-1927-4533-B59D-8A6602B9365E}" dt="2023-02-15T08:47:24.783" v="188" actId="108"/>
        <pc:sldMkLst>
          <pc:docMk/>
          <pc:sldMk cId="4199770350" sldId="265"/>
        </pc:sldMkLst>
        <pc:graphicFrameChg chg="mod modGraphic">
          <ac:chgData name="sufam[戴淑芬]" userId="3508133d-0e5e-4d74-9553-4f7565f88505" providerId="ADAL" clId="{4ACAA45F-1927-4533-B59D-8A6602B9365E}" dt="2023-02-15T08:47:24.783" v="188" actId="108"/>
          <ac:graphicFrameMkLst>
            <pc:docMk/>
            <pc:sldMk cId="4199770350" sldId="265"/>
            <ac:graphicFrameMk id="3" creationId="{00000000-0000-0000-0000-000000000000}"/>
          </ac:graphicFrameMkLst>
        </pc:graphicFrameChg>
      </pc:sldChg>
      <pc:sldChg chg="modSp mod">
        <pc:chgData name="sufam[戴淑芬]" userId="3508133d-0e5e-4d74-9553-4f7565f88505" providerId="ADAL" clId="{4ACAA45F-1927-4533-B59D-8A6602B9365E}" dt="2023-02-21T01:32:25.383" v="215" actId="20577"/>
        <pc:sldMkLst>
          <pc:docMk/>
          <pc:sldMk cId="3753392662" sldId="266"/>
        </pc:sldMkLst>
        <pc:spChg chg="mod">
          <ac:chgData name="sufam[戴淑芬]" userId="3508133d-0e5e-4d74-9553-4f7565f88505" providerId="ADAL" clId="{4ACAA45F-1927-4533-B59D-8A6602B9365E}" dt="2023-02-21T01:32:25.383" v="215" actId="20577"/>
          <ac:spMkLst>
            <pc:docMk/>
            <pc:sldMk cId="3753392662" sldId="266"/>
            <ac:spMk id="5" creationId="{00000000-0000-0000-0000-000000000000}"/>
          </ac:spMkLst>
        </pc:spChg>
      </pc:sldChg>
      <pc:sldChg chg="modSp mod">
        <pc:chgData name="sufam[戴淑芬]" userId="3508133d-0e5e-4d74-9553-4f7565f88505" providerId="ADAL" clId="{4ACAA45F-1927-4533-B59D-8A6602B9365E}" dt="2023-02-15T08:40:32.439" v="40" actId="20577"/>
        <pc:sldMkLst>
          <pc:docMk/>
          <pc:sldMk cId="1882069708" sldId="270"/>
        </pc:sldMkLst>
        <pc:graphicFrameChg chg="modGraphic">
          <ac:chgData name="sufam[戴淑芬]" userId="3508133d-0e5e-4d74-9553-4f7565f88505" providerId="ADAL" clId="{4ACAA45F-1927-4533-B59D-8A6602B9365E}" dt="2023-02-15T08:40:32.439" v="40" actId="20577"/>
          <ac:graphicFrameMkLst>
            <pc:docMk/>
            <pc:sldMk cId="1882069708" sldId="270"/>
            <ac:graphicFrameMk id="5" creationId="{00000000-0000-0000-0000-000000000000}"/>
          </ac:graphicFrameMkLst>
        </pc:graphicFrameChg>
      </pc:sldChg>
      <pc:sldChg chg="modSp mod">
        <pc:chgData name="sufam[戴淑芬]" userId="3508133d-0e5e-4d74-9553-4f7565f88505" providerId="ADAL" clId="{4ACAA45F-1927-4533-B59D-8A6602B9365E}" dt="2023-02-15T08:45:57.377" v="185" actId="255"/>
        <pc:sldMkLst>
          <pc:docMk/>
          <pc:sldMk cId="3541407640" sldId="272"/>
        </pc:sldMkLst>
        <pc:graphicFrameChg chg="mod modGraphic">
          <ac:chgData name="sufam[戴淑芬]" userId="3508133d-0e5e-4d74-9553-4f7565f88505" providerId="ADAL" clId="{4ACAA45F-1927-4533-B59D-8A6602B9365E}" dt="2023-02-15T08:45:57.377" v="185" actId="255"/>
          <ac:graphicFrameMkLst>
            <pc:docMk/>
            <pc:sldMk cId="3541407640" sldId="272"/>
            <ac:graphicFrameMk id="3" creationId="{00000000-0000-0000-0000-000000000000}"/>
          </ac:graphicFrameMkLst>
        </pc:graphicFrameChg>
        <pc:graphicFrameChg chg="mod modGraphic">
          <ac:chgData name="sufam[戴淑芬]" userId="3508133d-0e5e-4d74-9553-4f7565f88505" providerId="ADAL" clId="{4ACAA45F-1927-4533-B59D-8A6602B9365E}" dt="2023-02-15T08:45:25.879" v="179" actId="108"/>
          <ac:graphicFrameMkLst>
            <pc:docMk/>
            <pc:sldMk cId="3541407640" sldId="272"/>
            <ac:graphicFrameMk id="8" creationId="{00000000-0000-0000-0000-000000000000}"/>
          </ac:graphicFrameMkLst>
        </pc:graphicFrameChg>
      </pc:sldChg>
      <pc:sldChg chg="modSp mod">
        <pc:chgData name="sufam[戴淑芬]" userId="3508133d-0e5e-4d74-9553-4f7565f88505" providerId="ADAL" clId="{4ACAA45F-1927-4533-B59D-8A6602B9365E}" dt="2023-02-15T08:41:12.381" v="86" actId="20577"/>
        <pc:sldMkLst>
          <pc:docMk/>
          <pc:sldMk cId="4180366883" sldId="274"/>
        </pc:sldMkLst>
        <pc:spChg chg="mod">
          <ac:chgData name="sufam[戴淑芬]" userId="3508133d-0e5e-4d74-9553-4f7565f88505" providerId="ADAL" clId="{4ACAA45F-1927-4533-B59D-8A6602B9365E}" dt="2023-02-15T08:41:12.381" v="86" actId="20577"/>
          <ac:spMkLst>
            <pc:docMk/>
            <pc:sldMk cId="4180366883" sldId="274"/>
            <ac:spMk id="9" creationId="{00000000-0000-0000-0000-000000000000}"/>
          </ac:spMkLst>
        </pc:spChg>
      </pc:sldChg>
      <pc:sldChg chg="modSp mod">
        <pc:chgData name="sufam[戴淑芬]" userId="3508133d-0e5e-4d74-9553-4f7565f88505" providerId="ADAL" clId="{4ACAA45F-1927-4533-B59D-8A6602B9365E}" dt="2023-02-15T08:41:35.248" v="88"/>
        <pc:sldMkLst>
          <pc:docMk/>
          <pc:sldMk cId="481006021" sldId="275"/>
        </pc:sldMkLst>
        <pc:spChg chg="mod">
          <ac:chgData name="sufam[戴淑芬]" userId="3508133d-0e5e-4d74-9553-4f7565f88505" providerId="ADAL" clId="{4ACAA45F-1927-4533-B59D-8A6602B9365E}" dt="2023-02-15T08:41:35.248" v="88"/>
          <ac:spMkLst>
            <pc:docMk/>
            <pc:sldMk cId="481006021" sldId="275"/>
            <ac:spMk id="9" creationId="{00000000-0000-0000-0000-000000000000}"/>
          </ac:spMkLst>
        </pc:spChg>
      </pc:sldChg>
      <pc:sldChg chg="modSp mod">
        <pc:chgData name="sufam[戴淑芬]" userId="3508133d-0e5e-4d74-9553-4f7565f88505" providerId="ADAL" clId="{4ACAA45F-1927-4533-B59D-8A6602B9365E}" dt="2023-02-15T08:41:38.119" v="89"/>
        <pc:sldMkLst>
          <pc:docMk/>
          <pc:sldMk cId="596231425" sldId="276"/>
        </pc:sldMkLst>
        <pc:spChg chg="mod">
          <ac:chgData name="sufam[戴淑芬]" userId="3508133d-0e5e-4d74-9553-4f7565f88505" providerId="ADAL" clId="{4ACAA45F-1927-4533-B59D-8A6602B9365E}" dt="2023-02-15T08:41:38.119" v="89"/>
          <ac:spMkLst>
            <pc:docMk/>
            <pc:sldMk cId="596231425" sldId="276"/>
            <ac:spMk id="9" creationId="{00000000-0000-0000-0000-000000000000}"/>
          </ac:spMkLst>
        </pc:spChg>
      </pc:sldChg>
      <pc:sldChg chg="modSp mod">
        <pc:chgData name="sufam[戴淑芬]" userId="3508133d-0e5e-4d74-9553-4f7565f88505" providerId="ADAL" clId="{4ACAA45F-1927-4533-B59D-8A6602B9365E}" dt="2023-02-15T08:41:40.811" v="90"/>
        <pc:sldMkLst>
          <pc:docMk/>
          <pc:sldMk cId="3260296841" sldId="279"/>
        </pc:sldMkLst>
        <pc:spChg chg="mod">
          <ac:chgData name="sufam[戴淑芬]" userId="3508133d-0e5e-4d74-9553-4f7565f88505" providerId="ADAL" clId="{4ACAA45F-1927-4533-B59D-8A6602B9365E}" dt="2023-02-15T08:41:40.811" v="90"/>
          <ac:spMkLst>
            <pc:docMk/>
            <pc:sldMk cId="3260296841" sldId="279"/>
            <ac:spMk id="9" creationId="{00000000-0000-0000-0000-000000000000}"/>
          </ac:spMkLst>
        </pc:spChg>
      </pc:sldChg>
      <pc:sldMasterChg chg="modSp mod">
        <pc:chgData name="sufam[戴淑芬]" userId="3508133d-0e5e-4d74-9553-4f7565f88505" providerId="ADAL" clId="{4ACAA45F-1927-4533-B59D-8A6602B9365E}" dt="2023-02-09T02:21:10.874" v="10" actId="20577"/>
        <pc:sldMasterMkLst>
          <pc:docMk/>
          <pc:sldMasterMk cId="762398840" sldId="2147483648"/>
        </pc:sldMasterMkLst>
        <pc:spChg chg="mod">
          <ac:chgData name="sufam[戴淑芬]" userId="3508133d-0e5e-4d74-9553-4f7565f88505" providerId="ADAL" clId="{4ACAA45F-1927-4533-B59D-8A6602B9365E}" dt="2023-02-09T02:21:10.874" v="10" actId="20577"/>
          <ac:spMkLst>
            <pc:docMk/>
            <pc:sldMasterMk cId="762398840" sldId="2147483648"/>
            <ac:spMk id="1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347" cy="49379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1342" y="0"/>
            <a:ext cx="2946347" cy="493792"/>
          </a:xfrm>
          <a:prstGeom prst="rect">
            <a:avLst/>
          </a:prstGeom>
        </p:spPr>
        <p:txBody>
          <a:bodyPr vert="horz" lIns="91440" tIns="45720" rIns="91440" bIns="45720" rtlCol="0"/>
          <a:lstStyle>
            <a:lvl1pPr algn="r">
              <a:defRPr sz="1200"/>
            </a:lvl1pPr>
          </a:lstStyle>
          <a:p>
            <a:fld id="{CC90866A-0DF8-4075-ABC5-E973C328B79D}" type="datetimeFigureOut">
              <a:rPr lang="zh-TW" altLang="en-US" smtClean="0"/>
              <a:pPr/>
              <a:t>2023/2/21</a:t>
            </a:fld>
            <a:endParaRPr lang="zh-TW" altLang="en-US"/>
          </a:p>
        </p:txBody>
      </p:sp>
      <p:sp>
        <p:nvSpPr>
          <p:cNvPr id="4" name="頁尾版面配置區 3"/>
          <p:cNvSpPr>
            <a:spLocks noGrp="1"/>
          </p:cNvSpPr>
          <p:nvPr>
            <p:ph type="ftr" sz="quarter" idx="2"/>
          </p:nvPr>
        </p:nvSpPr>
        <p:spPr>
          <a:xfrm>
            <a:off x="0" y="9380332"/>
            <a:ext cx="2946347" cy="493792"/>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1342" y="9380332"/>
            <a:ext cx="2946347" cy="493792"/>
          </a:xfrm>
          <a:prstGeom prst="rect">
            <a:avLst/>
          </a:prstGeom>
        </p:spPr>
        <p:txBody>
          <a:bodyPr vert="horz" lIns="91440" tIns="45720" rIns="91440" bIns="45720" rtlCol="0" anchor="b"/>
          <a:lstStyle>
            <a:lvl1pPr algn="r">
              <a:defRPr sz="1200"/>
            </a:lvl1pPr>
          </a:lstStyle>
          <a:p>
            <a:fld id="{339FDF7F-97DD-4E55-948F-422E3F530A9E}" type="slidenum">
              <a:rPr lang="zh-TW" altLang="en-US" smtClean="0"/>
              <a:pPr/>
              <a:t>‹#›</a:t>
            </a:fld>
            <a:endParaRPr lang="zh-TW" altLang="en-US"/>
          </a:p>
        </p:txBody>
      </p:sp>
    </p:spTree>
    <p:extLst>
      <p:ext uri="{BB962C8B-B14F-4D97-AF65-F5344CB8AC3E}">
        <p14:creationId xmlns:p14="http://schemas.microsoft.com/office/powerpoint/2010/main" val="16065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347" cy="49379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1342" y="0"/>
            <a:ext cx="2946347" cy="493792"/>
          </a:xfrm>
          <a:prstGeom prst="rect">
            <a:avLst/>
          </a:prstGeom>
        </p:spPr>
        <p:txBody>
          <a:bodyPr vert="horz" lIns="91440" tIns="45720" rIns="91440" bIns="45720" rtlCol="0"/>
          <a:lstStyle>
            <a:lvl1pPr algn="r">
              <a:defRPr sz="1200"/>
            </a:lvl1pPr>
          </a:lstStyle>
          <a:p>
            <a:fld id="{EFEE1C41-4683-405E-B1F2-56C30AB04F45}" type="datetimeFigureOut">
              <a:rPr lang="zh-TW" altLang="en-US" smtClean="0"/>
              <a:pPr/>
              <a:t>2023/2/21</a:t>
            </a:fld>
            <a:endParaRPr lang="zh-TW" altLang="en-US"/>
          </a:p>
        </p:txBody>
      </p:sp>
      <p:sp>
        <p:nvSpPr>
          <p:cNvPr id="4" name="投影片圖像版面配置區 3"/>
          <p:cNvSpPr>
            <a:spLocks noGrp="1" noRot="1" noChangeAspect="1"/>
          </p:cNvSpPr>
          <p:nvPr>
            <p:ph type="sldImg" idx="2"/>
          </p:nvPr>
        </p:nvSpPr>
        <p:spPr>
          <a:xfrm>
            <a:off x="931863" y="741363"/>
            <a:ext cx="4935537" cy="370205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927" y="4691023"/>
            <a:ext cx="5439410" cy="4444127"/>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380332"/>
            <a:ext cx="2946347" cy="493792"/>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1342" y="9380332"/>
            <a:ext cx="2946347" cy="493792"/>
          </a:xfrm>
          <a:prstGeom prst="rect">
            <a:avLst/>
          </a:prstGeom>
        </p:spPr>
        <p:txBody>
          <a:bodyPr vert="horz" lIns="91440" tIns="45720" rIns="91440" bIns="45720" rtlCol="0" anchor="b"/>
          <a:lstStyle>
            <a:lvl1pPr algn="r">
              <a:defRPr sz="1200"/>
            </a:lvl1pPr>
          </a:lstStyle>
          <a:p>
            <a:fld id="{9C98B4C4-712A-4923-9834-56E2E2DED6EB}" type="slidenum">
              <a:rPr lang="zh-TW" altLang="en-US" smtClean="0"/>
              <a:pPr/>
              <a:t>‹#›</a:t>
            </a:fld>
            <a:endParaRPr lang="zh-TW" altLang="en-US"/>
          </a:p>
        </p:txBody>
      </p:sp>
    </p:spTree>
    <p:extLst>
      <p:ext uri="{BB962C8B-B14F-4D97-AF65-F5344CB8AC3E}">
        <p14:creationId xmlns:p14="http://schemas.microsoft.com/office/powerpoint/2010/main" val="1497033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EF017660-47AA-4DA5-8583-DD2E7CBD1923}" type="datetime1">
              <a:rPr lang="zh-TW" altLang="en-US" smtClean="0"/>
              <a:pPr/>
              <a:t>2023/2/21</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770472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7938BADC-5244-4CDC-9C1B-4409765CD43E}" type="datetime1">
              <a:rPr lang="zh-TW" altLang="en-US" smtClean="0"/>
              <a:pPr/>
              <a:t>2023/2/21</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159290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a:xfrm>
            <a:off x="457200" y="1600200"/>
            <a:ext cx="8229600" cy="4525963"/>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BC607610-238F-4382-B3DA-BB1783A6CFFF}" type="datetime1">
              <a:rPr lang="zh-TW" altLang="en-US" smtClean="0"/>
              <a:pPr/>
              <a:t>2023/2/21</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7026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FFBB79F2-7674-4768-AA6A-49F0FA0CF3F4}" type="datetime1">
              <a:rPr lang="zh-TW" altLang="en-US" smtClean="0"/>
              <a:pPr/>
              <a:t>2023/2/21</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48431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a:xfrm>
            <a:off x="457200" y="1600200"/>
            <a:ext cx="8229600" cy="4525963"/>
          </a:xfrm>
          <a:prstGeom prst="rect">
            <a:avLst/>
          </a:prstGeo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231FA2FD-0311-453B-9CA8-DD454F7C4F9C}" type="datetime1">
              <a:rPr lang="zh-TW" altLang="en-US" smtClean="0"/>
              <a:pPr/>
              <a:t>2023/2/21</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1875088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投影片編號版面配置區 2"/>
          <p:cNvSpPr>
            <a:spLocks noGrp="1"/>
          </p:cNvSpPr>
          <p:nvPr>
            <p:ph type="sldNum" sz="quarter" idx="10"/>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779856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DC99B7C5-8CBC-4042-9664-DFA1311BF353}" type="datetime1">
              <a:rPr lang="zh-TW" altLang="en-US" smtClean="0"/>
              <a:pPr/>
              <a:t>2023/2/21</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661286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74B518B8-849A-4D49-9F1A-BB5CC6378F46}" type="datetime1">
              <a:rPr lang="zh-TW" altLang="en-US" smtClean="0"/>
              <a:pPr/>
              <a:t>2023/2/21</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221786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a:xfrm>
            <a:off x="457200" y="6356350"/>
            <a:ext cx="2133600" cy="365125"/>
          </a:xfrm>
          <a:prstGeom prst="rect">
            <a:avLst/>
          </a:prstGeom>
        </p:spPr>
        <p:txBody>
          <a:bodyPr/>
          <a:lstStyle/>
          <a:p>
            <a:fld id="{D7B59A4F-4E08-4B56-9581-17DFCAC5EB57}" type="datetime1">
              <a:rPr lang="zh-TW" altLang="en-US" smtClean="0"/>
              <a:pPr/>
              <a:t>2023/2/21</a:t>
            </a:fld>
            <a:endParaRPr lang="zh-TW" altLang="en-US"/>
          </a:p>
        </p:txBody>
      </p:sp>
      <p:sp>
        <p:nvSpPr>
          <p:cNvPr id="8" name="頁尾版面配置區 7"/>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9" name="投影片編號版面配置區 8"/>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275806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a:xfrm>
            <a:off x="457200" y="6356350"/>
            <a:ext cx="2133600" cy="365125"/>
          </a:xfrm>
          <a:prstGeom prst="rect">
            <a:avLst/>
          </a:prstGeom>
        </p:spPr>
        <p:txBody>
          <a:bodyPr/>
          <a:lstStyle/>
          <a:p>
            <a:fld id="{31B3075D-7FD5-4A0D-861D-4428D71E6392}" type="datetime1">
              <a:rPr lang="zh-TW" altLang="en-US" smtClean="0"/>
              <a:pPr/>
              <a:t>2023/2/21</a:t>
            </a:fld>
            <a:endParaRPr lang="zh-TW" altLang="en-US"/>
          </a:p>
        </p:txBody>
      </p:sp>
      <p:sp>
        <p:nvSpPr>
          <p:cNvPr id="4" name="頁尾版面配置區 3"/>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5" name="投影片編號版面配置區 4"/>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195604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a:xfrm>
            <a:off x="457200" y="6356350"/>
            <a:ext cx="2133600" cy="365125"/>
          </a:xfrm>
          <a:prstGeom prst="rect">
            <a:avLst/>
          </a:prstGeom>
        </p:spPr>
        <p:txBody>
          <a:bodyPr/>
          <a:lstStyle/>
          <a:p>
            <a:fld id="{D8FC127A-9474-4569-821D-B78BA93AFB23}" type="datetime1">
              <a:rPr lang="zh-TW" altLang="en-US" smtClean="0"/>
              <a:pPr/>
              <a:t>2023/2/21</a:t>
            </a:fld>
            <a:endParaRPr lang="zh-TW" altLang="en-US"/>
          </a:p>
        </p:txBody>
      </p:sp>
      <p:sp>
        <p:nvSpPr>
          <p:cNvPr id="3" name="頁尾版面配置區 2"/>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926941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21C15F3C-E5F3-4B6E-8166-B23C9C1E748E}" type="datetime1">
              <a:rPr lang="zh-TW" altLang="en-US" smtClean="0"/>
              <a:pPr/>
              <a:t>2023/2/21</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408958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1" y="116632"/>
            <a:ext cx="9125743" cy="542131"/>
          </a:xfrm>
          <a:prstGeom prst="rect">
            <a:avLst/>
          </a:prstGeom>
        </p:spPr>
        <p:txBody>
          <a:bodyPr vert="horz" lIns="91440" tIns="45720" rIns="91440" bIns="45720" rtlCol="0" anchor="ctr">
            <a:normAutofit/>
          </a:bodyPr>
          <a:lstStyle/>
          <a:p>
            <a:r>
              <a:rPr lang="zh-TW" altLang="en-US" dirty="0"/>
              <a:t>按一下以編輯母片標題樣式</a:t>
            </a:r>
          </a:p>
        </p:txBody>
      </p:sp>
      <p:sp>
        <p:nvSpPr>
          <p:cNvPr id="6" name="投影片編號版面配置區 5"/>
          <p:cNvSpPr>
            <a:spLocks noGrp="1"/>
          </p:cNvSpPr>
          <p:nvPr>
            <p:ph type="sldNum" sz="quarter" idx="4"/>
          </p:nvPr>
        </p:nvSpPr>
        <p:spPr>
          <a:xfrm>
            <a:off x="3491880" y="6410920"/>
            <a:ext cx="2133600" cy="365125"/>
          </a:xfrm>
          <a:prstGeom prst="rect">
            <a:avLst/>
          </a:prstGeom>
        </p:spPr>
        <p:txBody>
          <a:bodyPr vert="horz" lIns="91440" tIns="45720" rIns="91440" bIns="45720" rtlCol="0" anchor="ctr"/>
          <a:lstStyle>
            <a:lvl1pPr algn="ctr">
              <a:defRPr sz="1200">
                <a:solidFill>
                  <a:schemeClr val="tx1">
                    <a:tint val="75000"/>
                  </a:schemeClr>
                </a:solidFill>
                <a:latin typeface="微軟正黑體" panose="020B0604030504040204" pitchFamily="34" charset="-120"/>
                <a:ea typeface="微軟正黑體" panose="020B0604030504040204" pitchFamily="34" charset="-120"/>
              </a:defRPr>
            </a:lvl1pPr>
          </a:lstStyle>
          <a:p>
            <a:fld id="{73223D1E-4C2A-4DC2-9A2B-E1865257190C}" type="slidenum">
              <a:rPr lang="zh-TW" altLang="en-US" smtClean="0"/>
              <a:pPr/>
              <a:t>‹#›</a:t>
            </a:fld>
            <a:endParaRPr lang="zh-TW" altLang="en-US"/>
          </a:p>
        </p:txBody>
      </p:sp>
      <p:pic>
        <p:nvPicPr>
          <p:cNvPr id="7" name="Picture 13" descr="logo_idic"/>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l="4126" t="24115" b="6029"/>
          <a:stretch>
            <a:fillRect/>
          </a:stretch>
        </p:blipFill>
        <p:spPr bwMode="auto">
          <a:xfrm>
            <a:off x="0" y="0"/>
            <a:ext cx="17462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7" descr="SMEA 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l="1033" t="7262"/>
          <a:stretch>
            <a:fillRect/>
          </a:stretch>
        </p:blipFill>
        <p:spPr bwMode="auto">
          <a:xfrm>
            <a:off x="8613504" y="3969"/>
            <a:ext cx="512239" cy="486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6"/>
          <p:cNvSpPr>
            <a:spLocks noChangeArrowheads="1"/>
          </p:cNvSpPr>
          <p:nvPr userDrawn="1"/>
        </p:nvSpPr>
        <p:spPr bwMode="auto">
          <a:xfrm>
            <a:off x="251521" y="798512"/>
            <a:ext cx="8618102" cy="45719"/>
          </a:xfrm>
          <a:prstGeom prst="rect">
            <a:avLst/>
          </a:prstGeom>
          <a:gradFill rotWithShape="0">
            <a:gsLst>
              <a:gs pos="0">
                <a:srgbClr val="FF9900"/>
              </a:gs>
              <a:gs pos="100000">
                <a:srgbClr val="00FF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rgbClr val="008000"/>
                </a:solidFill>
                <a:latin typeface="微軟正黑體" pitchFamily="34" charset="-120"/>
                <a:ea typeface="微軟正黑體" pitchFamily="34" charset="-120"/>
              </a:defRPr>
            </a:lvl1pPr>
            <a:lvl2pPr marL="742950" indent="-285750" eaLnBrk="0" hangingPunct="0">
              <a:defRPr kumimoji="1" sz="1400">
                <a:solidFill>
                  <a:srgbClr val="008000"/>
                </a:solidFill>
                <a:latin typeface="微軟正黑體" pitchFamily="34" charset="-120"/>
                <a:ea typeface="微軟正黑體" pitchFamily="34" charset="-120"/>
              </a:defRPr>
            </a:lvl2pPr>
            <a:lvl3pPr marL="1143000" indent="-228600" eaLnBrk="0" hangingPunct="0">
              <a:defRPr kumimoji="1" sz="1400">
                <a:solidFill>
                  <a:srgbClr val="008000"/>
                </a:solidFill>
                <a:latin typeface="微軟正黑體" pitchFamily="34" charset="-120"/>
                <a:ea typeface="微軟正黑體" pitchFamily="34" charset="-120"/>
              </a:defRPr>
            </a:lvl3pPr>
            <a:lvl4pPr marL="1600200" indent="-228600" eaLnBrk="0" hangingPunct="0">
              <a:defRPr kumimoji="1" sz="1400">
                <a:solidFill>
                  <a:srgbClr val="008000"/>
                </a:solidFill>
                <a:latin typeface="微軟正黑體" pitchFamily="34" charset="-120"/>
                <a:ea typeface="微軟正黑體" pitchFamily="34" charset="-120"/>
              </a:defRPr>
            </a:lvl4pPr>
            <a:lvl5pPr marL="2057400" indent="-228600" eaLnBrk="0" hangingPunct="0">
              <a:defRPr kumimoji="1" sz="1400">
                <a:solidFill>
                  <a:srgbClr val="008000"/>
                </a:solidFill>
                <a:latin typeface="微軟正黑體" pitchFamily="34" charset="-120"/>
                <a:ea typeface="微軟正黑體" pitchFamily="34" charset="-120"/>
              </a:defRPr>
            </a:lvl5pPr>
            <a:lvl6pPr marL="25146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l">
              <a:defRPr/>
            </a:pPr>
            <a:endParaRPr kumimoji="0" lang="zh-TW" altLang="zh-TW" sz="2400">
              <a:solidFill>
                <a:schemeClr val="tx1"/>
              </a:solidFill>
              <a:latin typeface="Times New Roman" pitchFamily="18" charset="0"/>
              <a:ea typeface="標楷體" pitchFamily="65" charset="-120"/>
            </a:endParaRPr>
          </a:p>
        </p:txBody>
      </p:sp>
      <p:sp>
        <p:nvSpPr>
          <p:cNvPr id="10" name="Rectangle 16"/>
          <p:cNvSpPr>
            <a:spLocks noChangeArrowheads="1"/>
          </p:cNvSpPr>
          <p:nvPr userDrawn="1"/>
        </p:nvSpPr>
        <p:spPr bwMode="auto">
          <a:xfrm flipV="1">
            <a:off x="251521" y="6311898"/>
            <a:ext cx="8618102" cy="45719"/>
          </a:xfrm>
          <a:prstGeom prst="rect">
            <a:avLst/>
          </a:prstGeom>
          <a:gradFill rotWithShape="0">
            <a:gsLst>
              <a:gs pos="0">
                <a:srgbClr val="FF9900"/>
              </a:gs>
              <a:gs pos="100000">
                <a:srgbClr val="00FF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rgbClr val="008000"/>
                </a:solidFill>
                <a:latin typeface="微軟正黑體" pitchFamily="34" charset="-120"/>
                <a:ea typeface="微軟正黑體" pitchFamily="34" charset="-120"/>
              </a:defRPr>
            </a:lvl1pPr>
            <a:lvl2pPr marL="742950" indent="-285750" eaLnBrk="0" hangingPunct="0">
              <a:defRPr kumimoji="1" sz="1400">
                <a:solidFill>
                  <a:srgbClr val="008000"/>
                </a:solidFill>
                <a:latin typeface="微軟正黑體" pitchFamily="34" charset="-120"/>
                <a:ea typeface="微軟正黑體" pitchFamily="34" charset="-120"/>
              </a:defRPr>
            </a:lvl2pPr>
            <a:lvl3pPr marL="1143000" indent="-228600" eaLnBrk="0" hangingPunct="0">
              <a:defRPr kumimoji="1" sz="1400">
                <a:solidFill>
                  <a:srgbClr val="008000"/>
                </a:solidFill>
                <a:latin typeface="微軟正黑體" pitchFamily="34" charset="-120"/>
                <a:ea typeface="微軟正黑體" pitchFamily="34" charset="-120"/>
              </a:defRPr>
            </a:lvl3pPr>
            <a:lvl4pPr marL="1600200" indent="-228600" eaLnBrk="0" hangingPunct="0">
              <a:defRPr kumimoji="1" sz="1400">
                <a:solidFill>
                  <a:srgbClr val="008000"/>
                </a:solidFill>
                <a:latin typeface="微軟正黑體" pitchFamily="34" charset="-120"/>
                <a:ea typeface="微軟正黑體" pitchFamily="34" charset="-120"/>
              </a:defRPr>
            </a:lvl4pPr>
            <a:lvl5pPr marL="2057400" indent="-228600" eaLnBrk="0" hangingPunct="0">
              <a:defRPr kumimoji="1" sz="1400">
                <a:solidFill>
                  <a:srgbClr val="008000"/>
                </a:solidFill>
                <a:latin typeface="微軟正黑體" pitchFamily="34" charset="-120"/>
                <a:ea typeface="微軟正黑體" pitchFamily="34" charset="-120"/>
              </a:defRPr>
            </a:lvl5pPr>
            <a:lvl6pPr marL="25146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l">
              <a:defRPr/>
            </a:pPr>
            <a:endParaRPr kumimoji="0" lang="zh-TW" altLang="zh-TW" sz="2400">
              <a:solidFill>
                <a:srgbClr val="000099"/>
              </a:solidFill>
              <a:latin typeface="Times New Roman" pitchFamily="18" charset="0"/>
              <a:ea typeface="標楷體" pitchFamily="65" charset="-120"/>
            </a:endParaRPr>
          </a:p>
        </p:txBody>
      </p:sp>
      <p:sp>
        <p:nvSpPr>
          <p:cNvPr id="11" name="矩形 10"/>
          <p:cNvSpPr/>
          <p:nvPr userDrawn="1"/>
        </p:nvSpPr>
        <p:spPr>
          <a:xfrm>
            <a:off x="105172" y="6466036"/>
            <a:ext cx="3390900" cy="246221"/>
          </a:xfrm>
          <a:prstGeom prst="rect">
            <a:avLst/>
          </a:prstGeom>
        </p:spPr>
        <p:txBody>
          <a:bodyPr wrap="square">
            <a:spAutoFit/>
          </a:bodyPr>
          <a:lstStyle/>
          <a:p>
            <a:r>
              <a:rPr lang="en-US" altLang="zh-TW" sz="1000" b="0" kern="1200" dirty="0">
                <a:solidFill>
                  <a:schemeClr val="tx1"/>
                </a:solidFill>
                <a:effectLst/>
                <a:latin typeface="微軟正黑體" panose="020B0604030504040204" pitchFamily="34" charset="-120"/>
                <a:ea typeface="微軟正黑體" panose="020B0604030504040204" pitchFamily="34" charset="-120"/>
                <a:cs typeface="+mn-cs"/>
              </a:rPr>
              <a:t>112</a:t>
            </a:r>
            <a:r>
              <a:rPr lang="zh-TW" altLang="zh-TW" sz="1000" b="0" kern="1200" dirty="0">
                <a:solidFill>
                  <a:schemeClr val="tx1"/>
                </a:solidFill>
                <a:effectLst/>
                <a:latin typeface="微軟正黑體" panose="020B0604030504040204" pitchFamily="34" charset="-120"/>
                <a:ea typeface="微軟正黑體" panose="020B0604030504040204" pitchFamily="34" charset="-120"/>
                <a:cs typeface="+mn-cs"/>
              </a:rPr>
              <a:t>年度「推動中小企業循環經濟能力接軌國際輔導計畫」</a:t>
            </a:r>
          </a:p>
        </p:txBody>
      </p:sp>
      <p:sp>
        <p:nvSpPr>
          <p:cNvPr id="12" name="矩形 11"/>
          <p:cNvSpPr/>
          <p:nvPr userDrawn="1"/>
        </p:nvSpPr>
        <p:spPr>
          <a:xfrm>
            <a:off x="6732239" y="6476582"/>
            <a:ext cx="2217155" cy="246221"/>
          </a:xfrm>
          <a:prstGeom prst="rect">
            <a:avLst/>
          </a:prstGeom>
        </p:spPr>
        <p:txBody>
          <a:bodyPr wrap="square">
            <a:spAutoFit/>
          </a:bodyPr>
          <a:lstStyle/>
          <a:p>
            <a:pPr algn="r"/>
            <a:r>
              <a:rPr lang="zh-TW" altLang="en-US" sz="1000" b="0" kern="1200" dirty="0">
                <a:solidFill>
                  <a:schemeClr val="tx1"/>
                </a:solidFill>
                <a:effectLst/>
                <a:latin typeface="微軟正黑體" panose="020B0604030504040204" pitchFamily="34" charset="-120"/>
                <a:ea typeface="微軟正黑體" panose="020B0604030504040204" pitchFamily="34" charset="-120"/>
                <a:cs typeface="+mn-cs"/>
              </a:rPr>
              <a:t>循環經濟綠色創新應用輔導</a:t>
            </a:r>
            <a:endParaRPr lang="zh-TW" altLang="zh-TW" sz="1000" b="0" kern="1200" dirty="0">
              <a:solidFill>
                <a:schemeClr val="tx1"/>
              </a:solidFill>
              <a:effectLst/>
              <a:latin typeface="微軟正黑體" panose="020B0604030504040204" pitchFamily="34" charset="-120"/>
              <a:ea typeface="微軟正黑體" panose="020B0604030504040204" pitchFamily="34" charset="-120"/>
              <a:cs typeface="+mn-cs"/>
            </a:endParaRPr>
          </a:p>
        </p:txBody>
      </p:sp>
    </p:spTree>
    <p:extLst>
      <p:ext uri="{BB962C8B-B14F-4D97-AF65-F5344CB8AC3E}">
        <p14:creationId xmlns:p14="http://schemas.microsoft.com/office/powerpoint/2010/main" val="762398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000" b="1" kern="1200">
          <a:solidFill>
            <a:schemeClr val="tx1"/>
          </a:solidFill>
          <a:latin typeface="微軟正黑體" panose="020B0604030504040204" pitchFamily="34" charset="-120"/>
          <a:ea typeface="微軟正黑體" panose="020B0604030504040204" pitchFamily="34" charset="-120"/>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軟正黑體" panose="020B0604030504040204" pitchFamily="34" charset="-120"/>
          <a:ea typeface="微軟正黑體" panose="020B0604030504040204" pitchFamily="34" charset="-12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軟正黑體" panose="020B0604030504040204" pitchFamily="34" charset="-120"/>
          <a:ea typeface="微軟正黑體" panose="020B0604030504040204" pitchFamily="34" charset="-12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a:t>
            </a:fld>
            <a:endParaRPr lang="zh-TW" altLang="en-US"/>
          </a:p>
        </p:txBody>
      </p:sp>
      <p:grpSp>
        <p:nvGrpSpPr>
          <p:cNvPr id="7" name="群組 6"/>
          <p:cNvGrpSpPr/>
          <p:nvPr/>
        </p:nvGrpSpPr>
        <p:grpSpPr>
          <a:xfrm>
            <a:off x="107504" y="0"/>
            <a:ext cx="9036496" cy="6845300"/>
            <a:chOff x="107504" y="0"/>
            <a:chExt cx="9036496" cy="6845300"/>
          </a:xfrm>
        </p:grpSpPr>
        <p:sp>
          <p:nvSpPr>
            <p:cNvPr id="5" name="矩形 4"/>
            <p:cNvSpPr/>
            <p:nvPr/>
          </p:nvSpPr>
          <p:spPr>
            <a:xfrm>
              <a:off x="107504" y="535980"/>
              <a:ext cx="8856984" cy="630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矩形 5"/>
            <p:cNvSpPr/>
            <p:nvPr/>
          </p:nvSpPr>
          <p:spPr>
            <a:xfrm>
              <a:off x="8229600" y="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8" name="矩形 7"/>
          <p:cNvSpPr/>
          <p:nvPr/>
        </p:nvSpPr>
        <p:spPr>
          <a:xfrm>
            <a:off x="251520" y="768896"/>
            <a:ext cx="8640960" cy="1477328"/>
          </a:xfrm>
          <a:prstGeom prst="rect">
            <a:avLst/>
          </a:prstGeom>
        </p:spPr>
        <p:txBody>
          <a:bodyPr wrap="square">
            <a:spAutoFit/>
          </a:bodyPr>
          <a:lstStyle/>
          <a:p>
            <a:pPr algn="ctr"/>
            <a:r>
              <a:rPr lang="en-US" altLang="zh-TW" sz="3000" b="1" dirty="0">
                <a:solidFill>
                  <a:schemeClr val="accent2"/>
                </a:solidFill>
                <a:latin typeface="微軟正黑體" panose="020B0604030504040204" pitchFamily="34" charset="-120"/>
                <a:ea typeface="微軟正黑體" panose="020B0604030504040204" pitchFamily="34" charset="-120"/>
              </a:rPr>
              <a:t>112</a:t>
            </a:r>
            <a:r>
              <a:rPr lang="zh-TW" altLang="zh-TW" sz="3000" b="1" dirty="0">
                <a:solidFill>
                  <a:schemeClr val="accent2"/>
                </a:solidFill>
                <a:latin typeface="微軟正黑體" panose="020B0604030504040204" pitchFamily="34" charset="-120"/>
                <a:ea typeface="微軟正黑體" panose="020B0604030504040204" pitchFamily="34" charset="-120"/>
              </a:rPr>
              <a:t>年度「推動中小企業循環經濟能力接軌國際輔導計畫」</a:t>
            </a:r>
            <a:r>
              <a:rPr lang="en-US" altLang="zh-TW" sz="3000" b="1" dirty="0">
                <a:solidFill>
                  <a:schemeClr val="accent2"/>
                </a:solidFill>
                <a:latin typeface="微軟正黑體" panose="020B0604030504040204" pitchFamily="34" charset="-120"/>
                <a:ea typeface="微軟正黑體" panose="020B0604030504040204" pitchFamily="34" charset="-120"/>
              </a:rPr>
              <a:t>-</a:t>
            </a:r>
            <a:r>
              <a:rPr lang="zh-TW" altLang="en-US" sz="3000" b="1" dirty="0">
                <a:solidFill>
                  <a:schemeClr val="accent2"/>
                </a:solidFill>
                <a:latin typeface="微軟正黑體" panose="020B0604030504040204" pitchFamily="34" charset="-120"/>
                <a:ea typeface="微軟正黑體" panose="020B0604030504040204" pitchFamily="34" charset="-120"/>
              </a:rPr>
              <a:t>綠色創新應用輔導 </a:t>
            </a:r>
            <a:endParaRPr lang="en-US" altLang="zh-TW" sz="3000" b="1" dirty="0">
              <a:solidFill>
                <a:schemeClr val="accent2"/>
              </a:solidFill>
              <a:latin typeface="微軟正黑體" panose="020B0604030504040204" pitchFamily="34" charset="-120"/>
              <a:ea typeface="微軟正黑體" panose="020B0604030504040204" pitchFamily="34" charset="-120"/>
            </a:endParaRPr>
          </a:p>
          <a:p>
            <a:pPr algn="ctr"/>
            <a:r>
              <a:rPr lang="zh-TW" altLang="en-US" sz="3000" b="1" dirty="0">
                <a:solidFill>
                  <a:schemeClr val="accent2"/>
                </a:solidFill>
                <a:latin typeface="微軟正黑體" panose="020B0604030504040204" pitchFamily="34" charset="-120"/>
                <a:ea typeface="微軟正黑體" panose="020B0604030504040204" pitchFamily="34" charset="-120"/>
              </a:rPr>
              <a:t>遴選會議</a:t>
            </a:r>
            <a:endParaRPr lang="zh-TW" altLang="zh-TW" sz="3000" dirty="0">
              <a:solidFill>
                <a:schemeClr val="accent2"/>
              </a:solidFill>
              <a:latin typeface="微軟正黑體" panose="020B0604030504040204" pitchFamily="34" charset="-120"/>
              <a:ea typeface="微軟正黑體" panose="020B0604030504040204" pitchFamily="34" charset="-120"/>
            </a:endParaRPr>
          </a:p>
        </p:txBody>
      </p:sp>
      <p:graphicFrame>
        <p:nvGraphicFramePr>
          <p:cNvPr id="9" name="表格 8"/>
          <p:cNvGraphicFramePr>
            <a:graphicFrameLocks noGrp="1"/>
          </p:cNvGraphicFramePr>
          <p:nvPr>
            <p:extLst>
              <p:ext uri="{D42A27DB-BD31-4B8C-83A1-F6EECF244321}">
                <p14:modId xmlns:p14="http://schemas.microsoft.com/office/powerpoint/2010/main" val="2123230045"/>
              </p:ext>
            </p:extLst>
          </p:nvPr>
        </p:nvGraphicFramePr>
        <p:xfrm>
          <a:off x="575555" y="2547888"/>
          <a:ext cx="7992890" cy="701040"/>
        </p:xfrm>
        <a:graphic>
          <a:graphicData uri="http://schemas.openxmlformats.org/drawingml/2006/table">
            <a:tbl>
              <a:tblPr firstRow="1" bandRow="1">
                <a:tableStyleId>{5940675A-B579-460E-94D1-54222C63F5DA}</a:tableStyleId>
              </a:tblPr>
              <a:tblGrid>
                <a:gridCol w="1598578">
                  <a:extLst>
                    <a:ext uri="{9D8B030D-6E8A-4147-A177-3AD203B41FA5}">
                      <a16:colId xmlns:a16="http://schemas.microsoft.com/office/drawing/2014/main" val="20000"/>
                    </a:ext>
                  </a:extLst>
                </a:gridCol>
                <a:gridCol w="1598578">
                  <a:extLst>
                    <a:ext uri="{9D8B030D-6E8A-4147-A177-3AD203B41FA5}">
                      <a16:colId xmlns:a16="http://schemas.microsoft.com/office/drawing/2014/main" val="20001"/>
                    </a:ext>
                  </a:extLst>
                </a:gridCol>
                <a:gridCol w="1598578">
                  <a:extLst>
                    <a:ext uri="{9D8B030D-6E8A-4147-A177-3AD203B41FA5}">
                      <a16:colId xmlns:a16="http://schemas.microsoft.com/office/drawing/2014/main" val="20002"/>
                    </a:ext>
                  </a:extLst>
                </a:gridCol>
                <a:gridCol w="1598578">
                  <a:extLst>
                    <a:ext uri="{9D8B030D-6E8A-4147-A177-3AD203B41FA5}">
                      <a16:colId xmlns:a16="http://schemas.microsoft.com/office/drawing/2014/main" val="20003"/>
                    </a:ext>
                  </a:extLst>
                </a:gridCol>
                <a:gridCol w="1598578">
                  <a:extLst>
                    <a:ext uri="{9D8B030D-6E8A-4147-A177-3AD203B41FA5}">
                      <a16:colId xmlns:a16="http://schemas.microsoft.com/office/drawing/2014/main" val="20004"/>
                    </a:ext>
                  </a:extLst>
                </a:gridCol>
              </a:tblGrid>
              <a:tr h="370840">
                <a:tc>
                  <a:txBody>
                    <a:bodyPr/>
                    <a:lstStyle/>
                    <a:p>
                      <a:pPr algn="ct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重新設計</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工業循環</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生物循環</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服務模式</a:t>
                      </a:r>
                      <a:r>
                        <a:rPr lang="zh-TW" altLang="en-US" sz="2000" b="0" i="0" kern="1200" dirty="0">
                          <a:solidFill>
                            <a:schemeClr val="tx1"/>
                          </a:solidFill>
                          <a:effectLst/>
                          <a:latin typeface="微軟正黑體" panose="020B0604030504040204" pitchFamily="34" charset="-120"/>
                          <a:ea typeface="微軟正黑體" panose="020B0604030504040204" pitchFamily="34" charset="-120"/>
                          <a:cs typeface="+mn-cs"/>
                        </a:rPr>
                        <a:t>創新</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熱能循環</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3770930864"/>
              </p:ext>
            </p:extLst>
          </p:nvPr>
        </p:nvGraphicFramePr>
        <p:xfrm>
          <a:off x="755576" y="3306192"/>
          <a:ext cx="7704856" cy="2672805"/>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20000"/>
                    </a:ext>
                  </a:extLst>
                </a:gridCol>
                <a:gridCol w="5904656">
                  <a:extLst>
                    <a:ext uri="{9D8B030D-6E8A-4147-A177-3AD203B41FA5}">
                      <a16:colId xmlns:a16="http://schemas.microsoft.com/office/drawing/2014/main" val="20001"/>
                    </a:ext>
                  </a:extLst>
                </a:gridCol>
              </a:tblGrid>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主導提案單位：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altLang="zh-TW" sz="2000" dirty="0">
                          <a:solidFill>
                            <a:schemeClr val="bg1">
                              <a:lumMod val="65000"/>
                            </a:schemeClr>
                          </a:solidFill>
                          <a:latin typeface="微軟正黑體" panose="020B0604030504040204" pitchFamily="34" charset="-120"/>
                          <a:ea typeface="微軟正黑體" panose="020B0604030504040204" pitchFamily="34" charset="-120"/>
                        </a:rPr>
                        <a:t>OOOOOOO</a:t>
                      </a:r>
                      <a:r>
                        <a:rPr lang="zh-TW" altLang="en-US" sz="2000" dirty="0">
                          <a:solidFill>
                            <a:schemeClr val="bg1">
                              <a:lumMod val="65000"/>
                            </a:schemeClr>
                          </a:solidFill>
                          <a:latin typeface="微軟正黑體" panose="020B0604030504040204" pitchFamily="34" charset="-120"/>
                          <a:ea typeface="微軟正黑體" panose="020B0604030504040204" pitchFamily="34" charset="-120"/>
                        </a:rPr>
                        <a:t>（公司全名）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提案計畫：</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zh-TW" altLang="en-US" sz="2000" dirty="0">
                          <a:solidFill>
                            <a:schemeClr val="bg1">
                              <a:lumMod val="65000"/>
                            </a:schemeClr>
                          </a:solidFill>
                          <a:latin typeface="微軟正黑體" panose="020B0604030504040204" pitchFamily="34" charset="-120"/>
                          <a:ea typeface="微軟正黑體" panose="020B0604030504040204" pitchFamily="34" charset="-120"/>
                        </a:rPr>
                        <a:t>ＯＯＯＯＯＯ（計畫名稱）</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報告人：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defTabSz="914400" rtl="0" eaLnBrk="1" latinLnBrk="0" hangingPunct="1"/>
                      <a:r>
                        <a:rPr lang="zh-TW" altLang="en-US" sz="2000" kern="1200" dirty="0">
                          <a:solidFill>
                            <a:schemeClr val="bg1">
                              <a:lumMod val="65000"/>
                            </a:schemeClr>
                          </a:solidFill>
                          <a:latin typeface="微軟正黑體" panose="020B0604030504040204" pitchFamily="34" charset="-120"/>
                          <a:ea typeface="微軟正黑體" panose="020B0604030504040204" pitchFamily="34" charset="-120"/>
                          <a:cs typeface="+mn-cs"/>
                        </a:rPr>
                        <a:t>ＯＯＯ（計畫主持人）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輔導單位：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zh-TW" altLang="en-US" sz="2000" dirty="0">
                          <a:solidFill>
                            <a:schemeClr val="bg1">
                              <a:lumMod val="65000"/>
                            </a:schemeClr>
                          </a:solidFill>
                          <a:latin typeface="微軟正黑體" panose="020B0604030504040204" pitchFamily="34" charset="-120"/>
                          <a:ea typeface="微軟正黑體" panose="020B0604030504040204" pitchFamily="34" charset="-120"/>
                        </a:rPr>
                        <a:t>ＯＯＯＯＯ</a:t>
                      </a:r>
                      <a:endParaRPr lang="zh-TW" altLang="en-US" sz="2000" strike="sngStrike" dirty="0">
                        <a:solidFill>
                          <a:srgbClr val="FF0000"/>
                        </a:solidFill>
                        <a:latin typeface="微軟正黑體" panose="020B0604030504040204" pitchFamily="34" charset="-120"/>
                        <a:ea typeface="微軟正黑體" panose="020B0604030504040204" pitchFamily="34" charset="-12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計畫執行期間：</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dist"/>
                      <a:r>
                        <a:rPr lang="en-US" altLang="zh-TW" sz="2000" dirty="0">
                          <a:latin typeface="微軟正黑體" panose="020B0604030504040204" pitchFamily="34" charset="-120"/>
                          <a:ea typeface="微軟正黑體" panose="020B0604030504040204" pitchFamily="34" charset="-120"/>
                        </a:rPr>
                        <a:t>112</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04</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01</a:t>
                      </a:r>
                      <a:r>
                        <a:rPr lang="zh-TW" altLang="en-US" sz="2000" dirty="0">
                          <a:latin typeface="微軟正黑體" panose="020B0604030504040204" pitchFamily="34" charset="-120"/>
                          <a:ea typeface="微軟正黑體" panose="020B0604030504040204" pitchFamily="34" charset="-120"/>
                        </a:rPr>
                        <a:t>日</a:t>
                      </a:r>
                      <a:r>
                        <a:rPr lang="en-US" altLang="zh-TW" sz="2000" dirty="0">
                          <a:latin typeface="微軟正黑體" panose="020B0604030504040204" pitchFamily="34" charset="-120"/>
                          <a:ea typeface="微軟正黑體" panose="020B0604030504040204" pitchFamily="34" charset="-120"/>
                        </a:rPr>
                        <a:t>-112</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30</a:t>
                      </a:r>
                      <a:r>
                        <a:rPr lang="zh-TW" altLang="en-US" sz="2000" dirty="0">
                          <a:latin typeface="微軟正黑體" panose="020B0604030504040204" pitchFamily="34" charset="-120"/>
                          <a:ea typeface="微軟正黑體" panose="020B0604030504040204" pitchFamily="34" charset="-120"/>
                        </a:rPr>
                        <a:t>日止</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12" name="Rectangle 4"/>
          <p:cNvSpPr>
            <a:spLocks noChangeArrowheads="1"/>
          </p:cNvSpPr>
          <p:nvPr/>
        </p:nvSpPr>
        <p:spPr bwMode="auto">
          <a:xfrm>
            <a:off x="2492994" y="6253957"/>
            <a:ext cx="491172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233363" eaLnBrk="0" hangingPunct="0">
              <a:defRPr kumimoji="1" sz="1400">
                <a:solidFill>
                  <a:srgbClr val="008000"/>
                </a:solidFill>
                <a:latin typeface="微軟正黑體" pitchFamily="34" charset="-120"/>
                <a:ea typeface="微軟正黑體" pitchFamily="34" charset="-120"/>
              </a:defRPr>
            </a:lvl1pPr>
            <a:lvl2pPr marL="742950" indent="-285750" defTabSz="233363" eaLnBrk="0" hangingPunct="0">
              <a:defRPr kumimoji="1" sz="1400">
                <a:solidFill>
                  <a:srgbClr val="008000"/>
                </a:solidFill>
                <a:latin typeface="微軟正黑體" pitchFamily="34" charset="-120"/>
                <a:ea typeface="微軟正黑體" pitchFamily="34" charset="-120"/>
              </a:defRPr>
            </a:lvl2pPr>
            <a:lvl3pPr marL="1143000" indent="-228600" defTabSz="233363" eaLnBrk="0" hangingPunct="0">
              <a:defRPr kumimoji="1" sz="1400">
                <a:solidFill>
                  <a:srgbClr val="008000"/>
                </a:solidFill>
                <a:latin typeface="微軟正黑體" pitchFamily="34" charset="-120"/>
                <a:ea typeface="微軟正黑體" pitchFamily="34" charset="-120"/>
              </a:defRPr>
            </a:lvl3pPr>
            <a:lvl4pPr marL="1600200" indent="-228600" defTabSz="233363" eaLnBrk="0" hangingPunct="0">
              <a:defRPr kumimoji="1" sz="1400">
                <a:solidFill>
                  <a:srgbClr val="008000"/>
                </a:solidFill>
                <a:latin typeface="微軟正黑體" pitchFamily="34" charset="-120"/>
                <a:ea typeface="微軟正黑體" pitchFamily="34" charset="-120"/>
              </a:defRPr>
            </a:lvl4pPr>
            <a:lvl5pPr marL="2057400" indent="-228600" defTabSz="233363" eaLnBrk="0" hangingPunct="0">
              <a:defRPr kumimoji="1" sz="1400">
                <a:solidFill>
                  <a:srgbClr val="008000"/>
                </a:solidFill>
                <a:latin typeface="微軟正黑體" pitchFamily="34" charset="-120"/>
                <a:ea typeface="微軟正黑體" pitchFamily="34" charset="-120"/>
              </a:defRPr>
            </a:lvl5pPr>
            <a:lvl6pPr marL="25146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ctr" eaLnBrk="1" hangingPunct="1">
              <a:lnSpc>
                <a:spcPct val="140000"/>
              </a:lnSpc>
            </a:pPr>
            <a:r>
              <a:rPr lang="en-US" altLang="zh-TW" sz="1600" b="1" dirty="0">
                <a:solidFill>
                  <a:schemeClr val="accent2"/>
                </a:solidFill>
              </a:rPr>
              <a:t>112</a:t>
            </a:r>
            <a:r>
              <a:rPr lang="zh-TW" altLang="en-US" sz="1600" b="1" dirty="0">
                <a:solidFill>
                  <a:schemeClr val="accent2"/>
                </a:solidFill>
              </a:rPr>
              <a:t>年 </a:t>
            </a:r>
            <a:r>
              <a:rPr lang="en-US" altLang="zh-TW" sz="1600" b="1" dirty="0" err="1">
                <a:solidFill>
                  <a:schemeClr val="accent2"/>
                </a:solidFill>
              </a:rPr>
              <a:t>OO月</a:t>
            </a:r>
            <a:r>
              <a:rPr lang="en-US" altLang="zh-TW" sz="1600" b="1" dirty="0">
                <a:solidFill>
                  <a:schemeClr val="accent2"/>
                </a:solidFill>
              </a:rPr>
              <a:t> OO</a:t>
            </a:r>
            <a:r>
              <a:rPr lang="zh-TW" altLang="en-US" sz="1600" b="1" dirty="0">
                <a:solidFill>
                  <a:schemeClr val="accent2"/>
                </a:solidFill>
              </a:rPr>
              <a:t>日</a:t>
            </a:r>
          </a:p>
        </p:txBody>
      </p:sp>
      <p:sp>
        <p:nvSpPr>
          <p:cNvPr id="13" name="圓角矩形圖說文字 12"/>
          <p:cNvSpPr/>
          <p:nvPr/>
        </p:nvSpPr>
        <p:spPr>
          <a:xfrm>
            <a:off x="6119427" y="3573016"/>
            <a:ext cx="2845061" cy="1152128"/>
          </a:xfrm>
          <a:prstGeom prst="wedgeRoundRectCallout">
            <a:avLst>
              <a:gd name="adj1" fmla="val -74215"/>
              <a:gd name="adj2" fmla="val -1885"/>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10604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三、預期成效及計畫亮點</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10</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465368584"/>
              </p:ext>
            </p:extLst>
          </p:nvPr>
        </p:nvGraphicFramePr>
        <p:xfrm>
          <a:off x="242467" y="1212806"/>
          <a:ext cx="8640959" cy="2267557"/>
        </p:xfrm>
        <a:graphic>
          <a:graphicData uri="http://schemas.openxmlformats.org/drawingml/2006/table">
            <a:tbl>
              <a:tblPr firstRow="1" firstCol="1" bandRow="1">
                <a:tableStyleId>{5940675A-B579-460E-94D1-54222C63F5DA}</a:tableStyleId>
              </a:tblPr>
              <a:tblGrid>
                <a:gridCol w="3107729">
                  <a:extLst>
                    <a:ext uri="{9D8B030D-6E8A-4147-A177-3AD203B41FA5}">
                      <a16:colId xmlns:a16="http://schemas.microsoft.com/office/drawing/2014/main" val="20000"/>
                    </a:ext>
                  </a:extLst>
                </a:gridCol>
                <a:gridCol w="1653852">
                  <a:extLst>
                    <a:ext uri="{9D8B030D-6E8A-4147-A177-3AD203B41FA5}">
                      <a16:colId xmlns:a16="http://schemas.microsoft.com/office/drawing/2014/main" val="20001"/>
                    </a:ext>
                  </a:extLst>
                </a:gridCol>
                <a:gridCol w="3879378">
                  <a:extLst>
                    <a:ext uri="{9D8B030D-6E8A-4147-A177-3AD203B41FA5}">
                      <a16:colId xmlns:a16="http://schemas.microsoft.com/office/drawing/2014/main" val="20002"/>
                    </a:ext>
                  </a:extLst>
                </a:gridCol>
              </a:tblGrid>
              <a:tr h="398813">
                <a:tc>
                  <a:txBody>
                    <a:bodyPr/>
                    <a:lstStyle/>
                    <a:p>
                      <a:pPr algn="ctr">
                        <a:lnSpc>
                          <a:spcPts val="2200"/>
                        </a:lnSpc>
                        <a:spcAft>
                          <a:spcPts val="0"/>
                        </a:spcAft>
                      </a:pPr>
                      <a:r>
                        <a:rPr lang="zh-TW" altLang="en-US" sz="1600" b="1" kern="100" dirty="0">
                          <a:effectLst/>
                          <a:latin typeface="微軟正黑體" panose="020B0604030504040204" pitchFamily="34" charset="-120"/>
                          <a:ea typeface="微軟正黑體" panose="020B0604030504040204" pitchFamily="34" charset="-120"/>
                        </a:rPr>
                        <a:t>執行</a:t>
                      </a:r>
                      <a:r>
                        <a:rPr lang="zh-TW" sz="1600" b="1" kern="100" dirty="0">
                          <a:effectLst/>
                          <a:latin typeface="微軟正黑體" panose="020B0604030504040204" pitchFamily="34" charset="-120"/>
                          <a:ea typeface="微軟正黑體" panose="020B0604030504040204" pitchFamily="34" charset="-120"/>
                        </a:rPr>
                        <a:t>前現況</a:t>
                      </a:r>
                      <a:endParaRPr lang="zh-TW" sz="1600" b="1"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tc>
                  <a:txBody>
                    <a:bodyPr/>
                    <a:lstStyle/>
                    <a:p>
                      <a:pPr algn="ctr">
                        <a:lnSpc>
                          <a:spcPts val="2200"/>
                        </a:lnSpc>
                        <a:spcAft>
                          <a:spcPts val="0"/>
                        </a:spcAft>
                      </a:pPr>
                      <a:r>
                        <a:rPr lang="zh-TW" altLang="en-US" sz="1600" b="1" kern="100" dirty="0">
                          <a:effectLst/>
                          <a:latin typeface="微軟正黑體" panose="020B0604030504040204" pitchFamily="34" charset="-120"/>
                          <a:ea typeface="微軟正黑體" panose="020B0604030504040204" pitchFamily="34" charset="-120"/>
                        </a:rPr>
                        <a:t>執行</a:t>
                      </a:r>
                      <a:r>
                        <a:rPr lang="zh-TW" sz="1600" b="1" kern="100" dirty="0">
                          <a:effectLst/>
                          <a:latin typeface="微軟正黑體" panose="020B0604030504040204" pitchFamily="34" charset="-120"/>
                          <a:ea typeface="微軟正黑體" panose="020B0604030504040204" pitchFamily="34" charset="-120"/>
                        </a:rPr>
                        <a:t>後量化效益</a:t>
                      </a:r>
                      <a:endParaRPr lang="zh-TW" sz="1600" b="1"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tc>
                  <a:txBody>
                    <a:bodyPr/>
                    <a:lstStyle/>
                    <a:p>
                      <a:pPr algn="ctr">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計算方式</a:t>
                      </a:r>
                      <a:r>
                        <a:rPr lang="en-US" altLang="zh-TW" sz="1600" b="1" kern="100" dirty="0">
                          <a:effectLst/>
                          <a:latin typeface="微軟正黑體" panose="020B0604030504040204" pitchFamily="34" charset="-120"/>
                          <a:ea typeface="微軟正黑體" panose="020B0604030504040204" pitchFamily="34" charset="-120"/>
                        </a:rPr>
                        <a:t>/</a:t>
                      </a:r>
                      <a:r>
                        <a:rPr lang="zh-TW" altLang="en-US" sz="1600" b="1" kern="100" dirty="0">
                          <a:effectLst/>
                          <a:latin typeface="微軟正黑體" panose="020B0604030504040204" pitchFamily="34" charset="-120"/>
                          <a:ea typeface="微軟正黑體" panose="020B0604030504040204" pitchFamily="34" charset="-120"/>
                        </a:rPr>
                        <a:t>說明</a:t>
                      </a:r>
                      <a:endParaRPr lang="zh-TW" sz="1600" b="1"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extLst>
                  <a:ext uri="{0D108BD9-81ED-4DB2-BD59-A6C34878D82A}">
                    <a16:rowId xmlns:a16="http://schemas.microsoft.com/office/drawing/2014/main" val="10000"/>
                  </a:ext>
                </a:extLst>
              </a:tr>
              <a:tr h="398813">
                <a:tc>
                  <a:txBody>
                    <a:bodyPr/>
                    <a:lstStyle/>
                    <a:p>
                      <a:pPr algn="ctr">
                        <a:lnSpc>
                          <a:spcPts val="2200"/>
                        </a:lnSpc>
                        <a:spcAft>
                          <a:spcPts val="0"/>
                        </a:spcAft>
                      </a:pPr>
                      <a:r>
                        <a:rPr lang="zh-TW" altLang="zh-TW" sz="1600" kern="1200" dirty="0">
                          <a:solidFill>
                            <a:schemeClr val="tx1"/>
                          </a:solidFill>
                          <a:effectLst/>
                          <a:latin typeface="微軟正黑體" panose="020B0604030504040204" pitchFamily="34" charset="-120"/>
                          <a:ea typeface="微軟正黑體" panose="020B0604030504040204" pitchFamily="34" charset="-120"/>
                          <a:cs typeface="+mn-cs"/>
                        </a:rPr>
                        <a:t>循環產品或循環服務</a:t>
                      </a:r>
                      <a:r>
                        <a:rPr lang="en-US" altLang="zh-TW" sz="1600" kern="1200" dirty="0">
                          <a:solidFill>
                            <a:schemeClr val="tx1"/>
                          </a:solidFill>
                          <a:effectLst/>
                          <a:latin typeface="微軟正黑體" panose="020B0604030504040204" pitchFamily="34" charset="-120"/>
                          <a:ea typeface="微軟正黑體" panose="020B0604030504040204" pitchFamily="34" charset="-120"/>
                          <a:cs typeface="+mn-cs"/>
                        </a:rPr>
                        <a:t>(</a:t>
                      </a:r>
                      <a:r>
                        <a:rPr lang="zh-TW" altLang="zh-TW" sz="1600" kern="1200" dirty="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kern="1200" dirty="0">
                          <a:solidFill>
                            <a:srgbClr val="FF0000"/>
                          </a:solidFill>
                          <a:effectLst/>
                          <a:latin typeface="微軟正黑體" panose="020B0604030504040204" pitchFamily="34" charset="-120"/>
                          <a:ea typeface="微軟正黑體" panose="020B0604030504040204" pitchFamily="34" charset="-120"/>
                          <a:cs typeface="+mn-cs"/>
                        </a:rPr>
                        <a:t>1</a:t>
                      </a:r>
                      <a:r>
                        <a:rPr lang="zh-TW" altLang="zh-TW" sz="1600" kern="1200" dirty="0">
                          <a:solidFill>
                            <a:srgbClr val="FF0000"/>
                          </a:solidFill>
                          <a:effectLst/>
                          <a:latin typeface="微軟正黑體" panose="020B0604030504040204" pitchFamily="34" charset="-120"/>
                          <a:ea typeface="微軟正黑體" panose="020B0604030504040204" pitchFamily="34" charset="-120"/>
                          <a:cs typeface="+mn-cs"/>
                        </a:rPr>
                        <a:t>項</a:t>
                      </a:r>
                      <a:r>
                        <a:rPr lang="en-US" altLang="zh-TW" sz="1600" kern="1200" dirty="0">
                          <a:solidFill>
                            <a:schemeClr val="tx1"/>
                          </a:solidFill>
                          <a:effectLst/>
                          <a:latin typeface="微軟正黑體" panose="020B0604030504040204" pitchFamily="34" charset="-120"/>
                          <a:ea typeface="微軟正黑體" panose="020B0604030504040204" pitchFamily="34" charset="-120"/>
                          <a:cs typeface="+mn-cs"/>
                        </a:rPr>
                        <a:t>)</a:t>
                      </a:r>
                      <a:endParaRPr lang="zh-TW" sz="1600"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rPr>
                        <a:t>項</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algn="just" defTabSz="914400" rtl="0" eaLnBrk="1" latinLnBrk="0" hangingPunct="1">
                        <a:lnSpc>
                          <a:spcPts val="2200"/>
                        </a:lnSpc>
                        <a:spcAft>
                          <a:spcPts val="0"/>
                        </a:spcAft>
                      </a:pPr>
                      <a:endParaRPr lang="zh-TW" sz="16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1"/>
                  </a:ext>
                </a:extLst>
              </a:tr>
              <a:tr h="398813">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zh-TW" altLang="zh-TW" sz="1600" kern="100" dirty="0">
                          <a:effectLst/>
                          <a:latin typeface="微軟正黑體" panose="020B0604030504040204" pitchFamily="34" charset="-120"/>
                          <a:ea typeface="微軟正黑體" panose="020B0604030504040204" pitchFamily="34" charset="-120"/>
                        </a:rPr>
                        <a:t>創造產值</a:t>
                      </a:r>
                      <a:r>
                        <a:rPr lang="zh-TW" altLang="en-US" sz="1600" kern="100" dirty="0">
                          <a:effectLst/>
                          <a:latin typeface="微軟正黑體" panose="020B0604030504040204" pitchFamily="34" charset="-120"/>
                          <a:ea typeface="微軟正黑體" panose="020B0604030504040204" pitchFamily="34" charset="-120"/>
                        </a:rPr>
                        <a:t>、</a:t>
                      </a:r>
                      <a:r>
                        <a:rPr lang="zh-TW" sz="1600" kern="100" dirty="0">
                          <a:effectLst/>
                          <a:latin typeface="微軟正黑體" panose="020B0604030504040204" pitchFamily="34" charset="-120"/>
                          <a:ea typeface="微軟正黑體" panose="020B0604030504040204" pitchFamily="34" charset="-120"/>
                        </a:rPr>
                        <a:t>促進研發或生產投資金額</a:t>
                      </a:r>
                      <a:r>
                        <a:rPr lang="en-US" altLang="zh-TW" sz="1600" kern="100" dirty="0">
                          <a:effectLst/>
                          <a:latin typeface="微軟正黑體" panose="020B0604030504040204" pitchFamily="34" charset="-120"/>
                          <a:ea typeface="微軟正黑體" panose="020B0604030504040204" pitchFamily="34" charset="-120"/>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rPr>
                        <a:t>至少</a:t>
                      </a:r>
                      <a:r>
                        <a:rPr lang="en-US" altLang="zh-TW" sz="1600" kern="100" dirty="0">
                          <a:solidFill>
                            <a:srgbClr val="FF0000"/>
                          </a:solidFill>
                          <a:effectLst/>
                          <a:latin typeface="微軟正黑體" panose="020B0604030504040204" pitchFamily="34" charset="-120"/>
                          <a:ea typeface="微軟正黑體" panose="020B0604030504040204" pitchFamily="34" charset="-120"/>
                        </a:rPr>
                        <a:t>0.3</a:t>
                      </a:r>
                      <a:r>
                        <a:rPr lang="zh-TW" altLang="en-US" sz="1600" kern="100" dirty="0">
                          <a:solidFill>
                            <a:srgbClr val="FF0000"/>
                          </a:solidFill>
                          <a:effectLst/>
                          <a:latin typeface="微軟正黑體" panose="020B0604030504040204" pitchFamily="34" charset="-120"/>
                          <a:ea typeface="微軟正黑體" panose="020B0604030504040204" pitchFamily="34" charset="-120"/>
                        </a:rPr>
                        <a:t>億元</a:t>
                      </a:r>
                      <a:r>
                        <a:rPr lang="en-US" altLang="zh-TW" sz="1600" kern="100" dirty="0">
                          <a:solidFill>
                            <a:srgbClr val="FF0000"/>
                          </a:solidFill>
                          <a:effectLst/>
                          <a:latin typeface="微軟正黑體" panose="020B0604030504040204" pitchFamily="34" charset="-120"/>
                          <a:ea typeface="微軟正黑體" panose="020B0604030504040204" pitchFamily="34" charset="-120"/>
                        </a:rPr>
                        <a:t>)</a:t>
                      </a:r>
                      <a:endParaRPr lang="zh-TW" altLang="zh-TW" sz="1600"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元</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2"/>
                  </a:ext>
                </a:extLst>
              </a:tr>
              <a:tr h="398813">
                <a:tc>
                  <a:txBody>
                    <a:bodyPr/>
                    <a:lstStyle/>
                    <a:p>
                      <a:pPr algn="ctr">
                        <a:lnSpc>
                          <a:spcPts val="2200"/>
                        </a:lnSpc>
                        <a:spcAft>
                          <a:spcPts val="0"/>
                        </a:spcAft>
                      </a:pP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取得能源管理、碳</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水足跡、溫室氣體盤查管理等認證</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CG Times"/>
                        </a:rPr>
                        <a:t>至少</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CG Times"/>
                        </a:rPr>
                        <a:t>1</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CG Times"/>
                        </a:rPr>
                        <a:t>項</a:t>
                      </a:r>
                      <a:r>
                        <a:rPr lang="en-US" altLang="zh-TW" sz="1600" kern="100" dirty="0">
                          <a:effectLst/>
                          <a:latin typeface="微軟正黑體" panose="020B0604030504040204" pitchFamily="34" charset="-120"/>
                          <a:ea typeface="微軟正黑體" panose="020B0604030504040204" pitchFamily="34" charset="-120"/>
                          <a:cs typeface="CG Times"/>
                        </a:rPr>
                        <a:t>)</a:t>
                      </a:r>
                      <a:endParaRPr lang="zh-TW" sz="1600" strike="noStrike"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cs typeface="CG Times"/>
                        </a:rPr>
                        <a:t>項</a:t>
                      </a:r>
                    </a:p>
                  </a:txBody>
                  <a:tcPr marL="68580" marR="68580" marT="0" marB="0" anchor="ctr"/>
                </a:tc>
                <a:tc>
                  <a:txBody>
                    <a:bodyPr/>
                    <a:lstStyle/>
                    <a:p>
                      <a:pPr algn="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3"/>
                  </a:ext>
                </a:extLst>
              </a:tr>
              <a:tr h="398813">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zh-TW" altLang="zh-TW" sz="1600" strike="noStrike" kern="100" dirty="0">
                          <a:solidFill>
                            <a:schemeClr val="tx1"/>
                          </a:solidFill>
                          <a:effectLst/>
                          <a:latin typeface="微軟正黑體" panose="020B0604030504040204" pitchFamily="34" charset="-120"/>
                          <a:ea typeface="微軟正黑體" panose="020B0604030504040204" pitchFamily="34" charset="-120"/>
                        </a:rPr>
                        <a:t>減少</a:t>
                      </a:r>
                      <a:r>
                        <a:rPr lang="zh-TW" altLang="en-US" sz="1600" strike="noStrike" kern="100" dirty="0">
                          <a:solidFill>
                            <a:schemeClr val="tx1"/>
                          </a:solidFill>
                          <a:effectLst/>
                          <a:latin typeface="微軟正黑體" panose="020B0604030504040204" pitchFamily="34" charset="-120"/>
                          <a:ea typeface="微軟正黑體" panose="020B0604030504040204" pitchFamily="34" charset="-120"/>
                        </a:rPr>
                        <a:t>碳</a:t>
                      </a:r>
                      <a:r>
                        <a:rPr lang="zh-TW" altLang="zh-TW" sz="1600" strike="noStrike" kern="100" dirty="0">
                          <a:solidFill>
                            <a:schemeClr val="tx1"/>
                          </a:solidFill>
                          <a:effectLst/>
                          <a:latin typeface="微軟正黑體" panose="020B0604030504040204" pitchFamily="34" charset="-120"/>
                          <a:ea typeface="微軟正黑體" panose="020B0604030504040204" pitchFamily="34" charset="-120"/>
                        </a:rPr>
                        <a:t>排放</a:t>
                      </a:r>
                      <a:r>
                        <a:rPr lang="en-US" altLang="zh-TW" sz="1600" strike="noStrike" kern="100" dirty="0">
                          <a:solidFill>
                            <a:schemeClr val="tx1"/>
                          </a:solidFill>
                          <a:effectLst/>
                          <a:latin typeface="微軟正黑體" panose="020B0604030504040204" pitchFamily="34" charset="-120"/>
                          <a:ea typeface="微軟正黑體" panose="020B0604030504040204" pitchFamily="34" charset="-120"/>
                        </a:rPr>
                        <a:t>(</a:t>
                      </a:r>
                      <a:r>
                        <a:rPr lang="zh-TW" altLang="en-US" sz="1600" strike="noStrike" kern="100" dirty="0">
                          <a:solidFill>
                            <a:srgbClr val="FF0000"/>
                          </a:solidFill>
                          <a:effectLst/>
                          <a:latin typeface="微軟正黑體" panose="020B0604030504040204" pitchFamily="34" charset="-120"/>
                          <a:ea typeface="微軟正黑體" panose="020B0604030504040204" pitchFamily="34" charset="-120"/>
                        </a:rPr>
                        <a:t>至少</a:t>
                      </a:r>
                      <a:r>
                        <a:rPr lang="en-US" altLang="zh-TW" sz="1600" strike="noStrike" kern="100" dirty="0">
                          <a:solidFill>
                            <a:srgbClr val="FF0000"/>
                          </a:solidFill>
                          <a:effectLst/>
                          <a:latin typeface="微軟正黑體" panose="020B0604030504040204" pitchFamily="34" charset="-120"/>
                          <a:ea typeface="微軟正黑體" panose="020B0604030504040204" pitchFamily="34" charset="-120"/>
                        </a:rPr>
                        <a:t>120</a:t>
                      </a:r>
                      <a:r>
                        <a:rPr lang="zh-TW" altLang="en-US" sz="1600" strike="noStrike" kern="100" dirty="0">
                          <a:solidFill>
                            <a:srgbClr val="FF0000"/>
                          </a:solidFill>
                          <a:effectLst/>
                          <a:latin typeface="微軟正黑體" panose="020B0604030504040204" pitchFamily="34" charset="-120"/>
                          <a:ea typeface="微軟正黑體" panose="020B0604030504040204" pitchFamily="34" charset="-120"/>
                        </a:rPr>
                        <a:t>噸</a:t>
                      </a:r>
                      <a:r>
                        <a:rPr lang="en-US" altLang="zh-TW" sz="1600" strike="noStrike" kern="100" dirty="0">
                          <a:solidFill>
                            <a:schemeClr val="tx1"/>
                          </a:solidFill>
                          <a:effectLst/>
                          <a:latin typeface="微軟正黑體" panose="020B0604030504040204" pitchFamily="34" charset="-120"/>
                          <a:ea typeface="微軟正黑體" panose="020B0604030504040204" pitchFamily="34" charset="-120"/>
                        </a:rPr>
                        <a:t>)</a:t>
                      </a:r>
                      <a:endParaRPr lang="zh-TW" altLang="zh-TW" sz="1600" strike="noStrike"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zh-TW" altLang="zh-TW" sz="1600" kern="100" dirty="0">
                          <a:effectLst/>
                          <a:latin typeface="微軟正黑體" panose="020B0604030504040204" pitchFamily="34" charset="-120"/>
                          <a:ea typeface="微軟正黑體" panose="020B0604030504040204" pitchFamily="34" charset="-120"/>
                        </a:rPr>
                        <a:t>噸</a:t>
                      </a:r>
                      <a:r>
                        <a:rPr lang="en-US" altLang="zh-TW" sz="1600" kern="100" dirty="0">
                          <a:effectLst/>
                          <a:latin typeface="微軟正黑體" panose="020B0604030504040204" pitchFamily="34" charset="-120"/>
                          <a:ea typeface="微軟正黑體" panose="020B0604030504040204" pitchFamily="34" charset="-120"/>
                        </a:rPr>
                        <a:t>/</a:t>
                      </a:r>
                      <a:r>
                        <a:rPr lang="zh-TW" altLang="zh-TW" sz="1600" kern="100" dirty="0">
                          <a:effectLst/>
                          <a:latin typeface="微軟正黑體" panose="020B0604030504040204" pitchFamily="34" charset="-120"/>
                          <a:ea typeface="微軟正黑體" panose="020B0604030504040204" pitchFamily="34" charset="-120"/>
                        </a:rPr>
                        <a:t>年</a:t>
                      </a:r>
                      <a:endParaRPr lang="zh-TW" alt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l">
                        <a:lnSpc>
                          <a:spcPts val="2200"/>
                        </a:lnSpc>
                        <a:spcAft>
                          <a:spcPts val="0"/>
                        </a:spcAft>
                      </a:pP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bl>
          </a:graphicData>
        </a:graphic>
      </p:graphicFrame>
      <p:sp>
        <p:nvSpPr>
          <p:cNvPr id="6" name="矩形 5"/>
          <p:cNvSpPr/>
          <p:nvPr/>
        </p:nvSpPr>
        <p:spPr>
          <a:xfrm>
            <a:off x="251520" y="865504"/>
            <a:ext cx="2031326"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一、</a:t>
            </a:r>
            <a:r>
              <a:rPr lang="zh-TW" altLang="zh-TW" b="1" kern="100" dirty="0">
                <a:latin typeface="微軟正黑體" panose="020B0604030504040204" pitchFamily="34" charset="-120"/>
                <a:ea typeface="微軟正黑體" panose="020B0604030504040204" pitchFamily="34" charset="-120"/>
              </a:rPr>
              <a:t>必要量化效益</a:t>
            </a:r>
            <a:endParaRPr lang="zh-TW" altLang="en-US" b="1" kern="100" dirty="0">
              <a:latin typeface="微軟正黑體" panose="020B0604030504040204" pitchFamily="34" charset="-120"/>
              <a:ea typeface="微軟正黑體" panose="020B0604030504040204" pitchFamily="34" charset="-120"/>
            </a:endParaRPr>
          </a:p>
        </p:txBody>
      </p:sp>
      <p:sp>
        <p:nvSpPr>
          <p:cNvPr id="7" name="矩形 6"/>
          <p:cNvSpPr/>
          <p:nvPr/>
        </p:nvSpPr>
        <p:spPr>
          <a:xfrm>
            <a:off x="255438" y="3563963"/>
            <a:ext cx="3323347"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二、</a:t>
            </a:r>
            <a:r>
              <a:rPr lang="zh-TW" altLang="zh-TW" b="1" kern="100" dirty="0">
                <a:latin typeface="微軟正黑體" panose="020B0604030504040204" pitchFamily="34" charset="-120"/>
                <a:ea typeface="微軟正黑體" panose="020B0604030504040204" pitchFamily="34" charset="-120"/>
              </a:rPr>
              <a:t>自</a:t>
            </a:r>
            <a:r>
              <a:rPr lang="zh-TW" altLang="en-US" b="1" kern="100" dirty="0">
                <a:latin typeface="微軟正黑體" panose="020B0604030504040204" pitchFamily="34" charset="-120"/>
                <a:ea typeface="微軟正黑體" panose="020B0604030504040204" pitchFamily="34" charset="-120"/>
              </a:rPr>
              <a:t>訂</a:t>
            </a:r>
            <a:r>
              <a:rPr lang="zh-TW" altLang="zh-TW" b="1" kern="100" dirty="0">
                <a:latin typeface="微軟正黑體" panose="020B0604030504040204" pitchFamily="34" charset="-120"/>
                <a:ea typeface="微軟正黑體" panose="020B0604030504040204" pitchFamily="34" charset="-120"/>
              </a:rPr>
              <a:t>量化效益</a:t>
            </a:r>
            <a:r>
              <a:rPr lang="zh-TW" altLang="en-US" b="1" kern="100" dirty="0">
                <a:latin typeface="微軟正黑體" panose="020B0604030504040204" pitchFamily="34" charset="-120"/>
                <a:ea typeface="微軟正黑體" panose="020B0604030504040204" pitchFamily="34" charset="-120"/>
              </a:rPr>
              <a:t>（至少</a:t>
            </a:r>
            <a:r>
              <a:rPr lang="en-US" altLang="zh-TW" b="1" kern="100" dirty="0">
                <a:latin typeface="微軟正黑體" panose="020B0604030504040204" pitchFamily="34" charset="-120"/>
                <a:ea typeface="微軟正黑體" panose="020B0604030504040204" pitchFamily="34" charset="-120"/>
              </a:rPr>
              <a:t>3</a:t>
            </a:r>
            <a:r>
              <a:rPr lang="zh-TW" altLang="en-US" b="1" kern="100" dirty="0">
                <a:latin typeface="微軟正黑體" panose="020B0604030504040204" pitchFamily="34" charset="-120"/>
                <a:ea typeface="微軟正黑體" panose="020B0604030504040204" pitchFamily="34" charset="-120"/>
              </a:rPr>
              <a:t>項）</a:t>
            </a:r>
          </a:p>
        </p:txBody>
      </p:sp>
      <p:graphicFrame>
        <p:nvGraphicFramePr>
          <p:cNvPr id="8" name="表格 7"/>
          <p:cNvGraphicFramePr>
            <a:graphicFrameLocks noGrp="1"/>
          </p:cNvGraphicFramePr>
          <p:nvPr>
            <p:extLst>
              <p:ext uri="{D42A27DB-BD31-4B8C-83A1-F6EECF244321}">
                <p14:modId xmlns:p14="http://schemas.microsoft.com/office/powerpoint/2010/main" val="4273916853"/>
              </p:ext>
            </p:extLst>
          </p:nvPr>
        </p:nvGraphicFramePr>
        <p:xfrm>
          <a:off x="204888" y="3941009"/>
          <a:ext cx="8633196" cy="1848227"/>
        </p:xfrm>
        <a:graphic>
          <a:graphicData uri="http://schemas.openxmlformats.org/drawingml/2006/table">
            <a:tbl>
              <a:tblPr firstRow="1" firstCol="1" bandRow="1">
                <a:tableStyleId>{5940675A-B579-460E-94D1-54222C63F5DA}</a:tableStyleId>
              </a:tblPr>
              <a:tblGrid>
                <a:gridCol w="3104937">
                  <a:extLst>
                    <a:ext uri="{9D8B030D-6E8A-4147-A177-3AD203B41FA5}">
                      <a16:colId xmlns:a16="http://schemas.microsoft.com/office/drawing/2014/main" val="20000"/>
                    </a:ext>
                  </a:extLst>
                </a:gridCol>
                <a:gridCol w="1622215">
                  <a:extLst>
                    <a:ext uri="{9D8B030D-6E8A-4147-A177-3AD203B41FA5}">
                      <a16:colId xmlns:a16="http://schemas.microsoft.com/office/drawing/2014/main" val="20001"/>
                    </a:ext>
                  </a:extLst>
                </a:gridCol>
                <a:gridCol w="3906044">
                  <a:extLst>
                    <a:ext uri="{9D8B030D-6E8A-4147-A177-3AD203B41FA5}">
                      <a16:colId xmlns:a16="http://schemas.microsoft.com/office/drawing/2014/main" val="20002"/>
                    </a:ext>
                  </a:extLst>
                </a:gridCol>
              </a:tblGrid>
              <a:tr h="328167">
                <a:tc>
                  <a:txBody>
                    <a:bodyPr/>
                    <a:lstStyle/>
                    <a:p>
                      <a:pPr marL="0" algn="ctr" defTabSz="914400" rtl="0" eaLnBrk="1" latinLnBrk="0" hangingPunct="1">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項目</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solidFill>
                      <a:schemeClr val="accent4"/>
                    </a:solidFill>
                  </a:tcPr>
                </a:tc>
                <a:tc>
                  <a:txBody>
                    <a:bodyPr/>
                    <a:lstStyle/>
                    <a:p>
                      <a:pPr marL="0" algn="ctr" defTabSz="914400" rtl="0" eaLnBrk="1" latinLnBrk="0" hangingPunct="1">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輔導後量化效益</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solidFill>
                      <a:schemeClr val="accent4"/>
                    </a:solidFill>
                  </a:tcPr>
                </a:tc>
                <a:tc>
                  <a:txBody>
                    <a:bodyPr/>
                    <a:lstStyle/>
                    <a:p>
                      <a:pPr marL="0" algn="ctr" defTabSz="914400" rtl="0" eaLnBrk="1" latinLnBrk="0" hangingPunct="1">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計算方式</a:t>
                      </a:r>
                      <a:r>
                        <a:rPr lang="en-US" sz="1600" b="1" kern="100" dirty="0">
                          <a:effectLst/>
                          <a:latin typeface="微軟正黑體" panose="020B0604030504040204" pitchFamily="34" charset="-120"/>
                          <a:ea typeface="微軟正黑體" panose="020B0604030504040204" pitchFamily="34" charset="-120"/>
                        </a:rPr>
                        <a:t>/</a:t>
                      </a:r>
                      <a:r>
                        <a:rPr lang="zh-TW" sz="1600" b="1" kern="100" dirty="0">
                          <a:effectLst/>
                          <a:latin typeface="微軟正黑體" panose="020B0604030504040204" pitchFamily="34" charset="-120"/>
                          <a:ea typeface="微軟正黑體" panose="020B0604030504040204" pitchFamily="34" charset="-120"/>
                        </a:rPr>
                        <a:t>說明</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solidFill>
                      <a:schemeClr val="accent4"/>
                    </a:solidFill>
                  </a:tcPr>
                </a:tc>
                <a:extLst>
                  <a:ext uri="{0D108BD9-81ED-4DB2-BD59-A6C34878D82A}">
                    <a16:rowId xmlns:a16="http://schemas.microsoft.com/office/drawing/2014/main" val="10000"/>
                  </a:ext>
                </a:extLst>
              </a:tr>
              <a:tr h="328167">
                <a:tc>
                  <a:txBody>
                    <a:bodyPr/>
                    <a:lstStyle/>
                    <a:p>
                      <a:pPr marL="0" algn="ctr" defTabSz="914400" rtl="0" eaLnBrk="1" latinLnBrk="0" hangingPunct="1">
                        <a:lnSpc>
                          <a:spcPts val="2200"/>
                        </a:lnSpc>
                        <a:spcAft>
                          <a:spcPts val="0"/>
                        </a:spcAft>
                      </a:pPr>
                      <a:r>
                        <a:rPr lang="zh-TW" sz="1600" kern="100" dirty="0">
                          <a:solidFill>
                            <a:schemeClr val="tx1"/>
                          </a:solidFill>
                          <a:effectLst/>
                          <a:latin typeface="微軟正黑體" panose="020B0604030504040204" pitchFamily="34" charset="-120"/>
                          <a:ea typeface="微軟正黑體" panose="020B0604030504040204" pitchFamily="34" charset="-120"/>
                        </a:rPr>
                        <a:t>新增就業人數</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r" defTabSz="914400" rtl="0" eaLnBrk="1" latinLnBrk="0" hangingPunct="1">
                        <a:lnSpc>
                          <a:spcPts val="2200"/>
                        </a:lnSpc>
                        <a:spcAft>
                          <a:spcPts val="0"/>
                        </a:spcAft>
                      </a:pPr>
                      <a:r>
                        <a:rPr lang="zh-TW" sz="1600" kern="100" dirty="0">
                          <a:solidFill>
                            <a:schemeClr val="tx1"/>
                          </a:solidFill>
                          <a:effectLst/>
                          <a:latin typeface="微軟正黑體" panose="020B0604030504040204" pitchFamily="34" charset="-120"/>
                          <a:ea typeface="微軟正黑體" panose="020B0604030504040204" pitchFamily="34" charset="-120"/>
                          <a:cs typeface="+mn-cs"/>
                        </a:rPr>
                        <a:t>人</a:t>
                      </a:r>
                    </a:p>
                  </a:txBody>
                  <a:tcPr marL="68580" marR="68580" marT="0" marB="0"/>
                </a:tc>
                <a:tc>
                  <a:txBody>
                    <a:bodyPr/>
                    <a:lstStyle/>
                    <a:p>
                      <a:pPr marL="0" algn="ctr" defTabSz="914400" rtl="0" eaLnBrk="1" latinLnBrk="0" hangingPunct="1">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1"/>
                  </a:ext>
                </a:extLst>
              </a:tr>
              <a:tr h="328167">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zh-TW" altLang="zh-TW" sz="1600" kern="100" dirty="0">
                          <a:effectLst/>
                          <a:latin typeface="微軟正黑體" panose="020B0604030504040204" pitchFamily="34" charset="-120"/>
                          <a:ea typeface="微軟正黑體" panose="020B0604030504040204" pitchFamily="34" charset="-120"/>
                        </a:rPr>
                        <a:t>降低生產成本</a:t>
                      </a:r>
                      <a:endParaRPr lang="en-US" altLang="zh-TW" sz="1600" kern="100" dirty="0">
                        <a:effectLst/>
                        <a:latin typeface="微軟正黑體" panose="020B0604030504040204" pitchFamily="34" charset="-120"/>
                        <a:ea typeface="微軟正黑體" panose="020B0604030504040204" pitchFamily="34" charset="-120"/>
                      </a:endParaRPr>
                    </a:p>
                  </a:txBody>
                  <a:tcPr marL="68580" marR="68580" marT="0" marB="0" anchor="ctr"/>
                </a:tc>
                <a:tc>
                  <a:txBody>
                    <a:bodyPr/>
                    <a:lstStyle/>
                    <a:p>
                      <a:pPr algn="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cs typeface="CG Times"/>
                        </a:rPr>
                        <a:t>元</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r h="328167">
                <a:tc>
                  <a:txBody>
                    <a:bodyPr/>
                    <a:lstStyle/>
                    <a:p>
                      <a:pPr marL="0" algn="ctr" defTabSz="914400" rtl="0" eaLnBrk="1" latinLnBrk="0" hangingPunct="1">
                        <a:lnSpc>
                          <a:spcPts val="2200"/>
                        </a:lnSpc>
                        <a:spcAft>
                          <a:spcPts val="0"/>
                        </a:spcAft>
                      </a:pPr>
                      <a:r>
                        <a:rPr lang="zh-TW" altLang="zh-TW" sz="1600" kern="100" dirty="0">
                          <a:solidFill>
                            <a:schemeClr val="tx1"/>
                          </a:solidFill>
                          <a:effectLst/>
                          <a:latin typeface="微軟正黑體" panose="020B0604030504040204" pitchFamily="34" charset="-120"/>
                          <a:ea typeface="微軟正黑體" panose="020B0604030504040204" pitchFamily="34" charset="-120"/>
                          <a:cs typeface="+mn-cs"/>
                        </a:rPr>
                        <a:t>申請循環經濟相關獎項</a:t>
                      </a:r>
                      <a:endPar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tc>
                  <a:txBody>
                    <a:bodyPr/>
                    <a:lstStyle/>
                    <a:p>
                      <a:pPr marL="0" marR="0" indent="0" algn="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cs typeface="CG Times"/>
                        </a:rPr>
                        <a:t>項</a:t>
                      </a:r>
                      <a:endParaRPr lang="zh-TW" alt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5"/>
                  </a:ext>
                </a:extLst>
              </a:tr>
              <a:tr h="328167">
                <a:tc>
                  <a:txBody>
                    <a:bodyPr/>
                    <a:lstStyle/>
                    <a:p>
                      <a:pPr marL="0" algn="ctr" defTabSz="914400" rtl="0" eaLnBrk="1" latinLnBrk="0" hangingPunct="1">
                        <a:lnSpc>
                          <a:spcPts val="2200"/>
                        </a:lnSpc>
                        <a:spcAft>
                          <a:spcPts val="0"/>
                        </a:spcAft>
                      </a:pPr>
                      <a:r>
                        <a:rPr lang="zh-TW" altLang="zh-TW" sz="1600" kern="100" dirty="0">
                          <a:solidFill>
                            <a:schemeClr val="tx1"/>
                          </a:solidFill>
                          <a:effectLst/>
                          <a:latin typeface="微軟正黑體" panose="020B0604030504040204" pitchFamily="34" charset="-120"/>
                          <a:ea typeface="微軟正黑體" panose="020B0604030504040204" pitchFamily="34" charset="-120"/>
                          <a:cs typeface="+mn-cs"/>
                        </a:rPr>
                        <a:t>其他</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r>
                        <a:rPr lang="zh-TW" altLang="zh-TW" sz="1600" kern="100" dirty="0">
                          <a:solidFill>
                            <a:schemeClr val="tx1"/>
                          </a:solidFill>
                          <a:effectLst/>
                          <a:latin typeface="微軟正黑體" panose="020B0604030504040204" pitchFamily="34" charset="-120"/>
                          <a:ea typeface="微軟正黑體" panose="020B0604030504040204" pitchFamily="34" charset="-120"/>
                          <a:cs typeface="+mn-cs"/>
                        </a:rPr>
                        <a:t>如節省資源使用量、提升能源效率…等量化指標</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endPar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6"/>
                  </a:ext>
                </a:extLst>
              </a:tr>
            </a:tbl>
          </a:graphicData>
        </a:graphic>
      </p:graphicFrame>
      <p:sp>
        <p:nvSpPr>
          <p:cNvPr id="5" name="圓角矩形圖說文字 4"/>
          <p:cNvSpPr/>
          <p:nvPr/>
        </p:nvSpPr>
        <p:spPr>
          <a:xfrm>
            <a:off x="3851920" y="670376"/>
            <a:ext cx="3240360" cy="628846"/>
          </a:xfrm>
          <a:prstGeom prst="wedgeRoundRectCallout">
            <a:avLst>
              <a:gd name="adj1" fmla="val -94588"/>
              <a:gd name="adj2" fmla="val 10885"/>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每項必填，並具體說明計算方式</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41407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三、預期成效及計畫亮點</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11</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3888808187"/>
              </p:ext>
            </p:extLst>
          </p:nvPr>
        </p:nvGraphicFramePr>
        <p:xfrm>
          <a:off x="251520" y="980728"/>
          <a:ext cx="8640960" cy="5184576"/>
        </p:xfrm>
        <a:graphic>
          <a:graphicData uri="http://schemas.openxmlformats.org/drawingml/2006/table">
            <a:tbl>
              <a:tblPr firstRow="1" bandRow="1">
                <a:tableStyleId>{5940675A-B579-460E-94D1-54222C63F5DA}</a:tableStyleId>
              </a:tblPr>
              <a:tblGrid>
                <a:gridCol w="8640960">
                  <a:extLst>
                    <a:ext uri="{9D8B030D-6E8A-4147-A177-3AD203B41FA5}">
                      <a16:colId xmlns:a16="http://schemas.microsoft.com/office/drawing/2014/main" val="20000"/>
                    </a:ext>
                  </a:extLst>
                </a:gridCol>
              </a:tblGrid>
              <a:tr h="403512">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創新做法亮點呈現</a:t>
                      </a:r>
                    </a:p>
                  </a:txBody>
                  <a:tcPr anchor="ctr">
                    <a:solidFill>
                      <a:schemeClr val="accent2"/>
                    </a:solidFill>
                  </a:tcPr>
                </a:tc>
                <a:extLst>
                  <a:ext uri="{0D108BD9-81ED-4DB2-BD59-A6C34878D82A}">
                    <a16:rowId xmlns:a16="http://schemas.microsoft.com/office/drawing/2014/main" val="10000"/>
                  </a:ext>
                </a:extLst>
              </a:tr>
              <a:tr h="4781064">
                <a:tc>
                  <a:txBody>
                    <a:bodyPr/>
                    <a:lstStyle/>
                    <a:p>
                      <a:endParaRPr lang="zh-TW" altLang="en-US"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bl>
          </a:graphicData>
        </a:graphic>
      </p:graphicFrame>
      <p:sp>
        <p:nvSpPr>
          <p:cNvPr id="6" name="圓角矩形圖說文字 5"/>
          <p:cNvSpPr/>
          <p:nvPr/>
        </p:nvSpPr>
        <p:spPr>
          <a:xfrm>
            <a:off x="3707904" y="4149080"/>
            <a:ext cx="5040560" cy="648072"/>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格式不拘，請具體說明清楚提案計畫綠色創新亮點。</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可透過文字、圖片、表格呈現</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12</a:t>
            </a:fld>
            <a:endParaRPr lang="zh-TW" altLang="en-US"/>
          </a:p>
        </p:txBody>
      </p:sp>
      <p:sp>
        <p:nvSpPr>
          <p:cNvPr id="6" name="文字方塊 5"/>
          <p:cNvSpPr txBox="1"/>
          <p:nvPr/>
        </p:nvSpPr>
        <p:spPr>
          <a:xfrm>
            <a:off x="678349" y="1500646"/>
            <a:ext cx="461665" cy="4091284"/>
          </a:xfrm>
          <a:prstGeom prst="rect">
            <a:avLst/>
          </a:prstGeom>
          <a:solidFill>
            <a:schemeClr val="accent2"/>
          </a:solidFill>
          <a:ln>
            <a:solidFill>
              <a:schemeClr val="tx1"/>
            </a:solidFill>
          </a:ln>
        </p:spPr>
        <p:txBody>
          <a:bodyPr vert="eaVert" wrap="square" rtlCol="0">
            <a:spAutoFit/>
          </a:bodyPr>
          <a:lstStyle/>
          <a:p>
            <a:pPr algn="ctr"/>
            <a:r>
              <a:rPr lang="zh-TW" altLang="en-US" b="1" dirty="0">
                <a:solidFill>
                  <a:schemeClr val="bg1"/>
                </a:solidFill>
                <a:latin typeface="微軟正黑體" panose="020B0604030504040204" pitchFamily="34" charset="-120"/>
                <a:ea typeface="微軟正黑體" panose="020B0604030504040204" pitchFamily="34" charset="-120"/>
                <a:cs typeface="Times New Roman" panose="02020603050405020304" pitchFamily="18" charset="0"/>
              </a:rPr>
              <a:t>計畫名稱</a:t>
            </a:r>
          </a:p>
        </p:txBody>
      </p:sp>
      <p:sp>
        <p:nvSpPr>
          <p:cNvPr id="7" name="文字方塊 6"/>
          <p:cNvSpPr txBox="1"/>
          <p:nvPr/>
        </p:nvSpPr>
        <p:spPr>
          <a:xfrm>
            <a:off x="1735918" y="1320593"/>
            <a:ext cx="1728192" cy="369332"/>
          </a:xfrm>
          <a:prstGeom prst="rect">
            <a:avLst/>
          </a:prstGeom>
          <a:solidFill>
            <a:schemeClr val="accent3"/>
          </a:solidFill>
          <a:ln>
            <a:solidFill>
              <a:schemeClr val="tx1"/>
            </a:solidFill>
          </a:ln>
        </p:spPr>
        <p:txBody>
          <a:bodyPr wrap="square" rtlCol="0">
            <a:spAutoFit/>
          </a:bodyPr>
          <a:lstStyle/>
          <a:p>
            <a:r>
              <a:rPr lang="zh-TW" altLang="en-US" dirty="0">
                <a:latin typeface="微軟正黑體" panose="020B0604030504040204" pitchFamily="34" charset="-120"/>
                <a:ea typeface="微軟正黑體" panose="020B0604030504040204" pitchFamily="34" charset="-120"/>
                <a:cs typeface="Times New Roman" panose="02020603050405020304" pitchFamily="18" charset="0"/>
              </a:rPr>
              <a:t>計畫工作項目</a:t>
            </a:r>
            <a:r>
              <a:rPr lang="en-US" altLang="zh-TW" dirty="0">
                <a:latin typeface="微軟正黑體" panose="020B0604030504040204" pitchFamily="34" charset="-120"/>
                <a:ea typeface="微軟正黑體" panose="020B0604030504040204" pitchFamily="34" charset="-120"/>
                <a:cs typeface="Times New Roman" panose="02020603050405020304" pitchFamily="18" charset="0"/>
              </a:rPr>
              <a:t>A</a:t>
            </a:r>
            <a:endParaRPr lang="zh-TW" altLang="en-US"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8" name="文字方塊 7"/>
          <p:cNvSpPr txBox="1"/>
          <p:nvPr/>
        </p:nvSpPr>
        <p:spPr>
          <a:xfrm>
            <a:off x="1748044" y="2666679"/>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計畫工作項目</a:t>
            </a:r>
            <a:r>
              <a:rPr lang="en-US" altLang="zh-TW" dirty="0"/>
              <a:t>B</a:t>
            </a:r>
            <a:endParaRPr lang="zh-TW" altLang="en-US" dirty="0"/>
          </a:p>
        </p:txBody>
      </p:sp>
      <p:sp>
        <p:nvSpPr>
          <p:cNvPr id="9" name="文字方塊 8"/>
          <p:cNvSpPr txBox="1"/>
          <p:nvPr/>
        </p:nvSpPr>
        <p:spPr>
          <a:xfrm>
            <a:off x="1748044" y="4169190"/>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計畫工作項目</a:t>
            </a:r>
            <a:r>
              <a:rPr lang="en-US" altLang="zh-TW" dirty="0"/>
              <a:t>C</a:t>
            </a:r>
            <a:endParaRPr lang="zh-TW" altLang="en-US" dirty="0"/>
          </a:p>
        </p:txBody>
      </p:sp>
      <p:sp>
        <p:nvSpPr>
          <p:cNvPr id="10" name="文字方塊 9"/>
          <p:cNvSpPr txBox="1"/>
          <p:nvPr/>
        </p:nvSpPr>
        <p:spPr>
          <a:xfrm>
            <a:off x="1717562" y="5548692"/>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計畫工作項目</a:t>
            </a:r>
            <a:r>
              <a:rPr lang="en-US" altLang="zh-TW" dirty="0"/>
              <a:t>D</a:t>
            </a:r>
            <a:endParaRPr lang="zh-TW" altLang="en-US" dirty="0"/>
          </a:p>
        </p:txBody>
      </p:sp>
      <p:sp>
        <p:nvSpPr>
          <p:cNvPr id="11" name="文字方塊 10"/>
          <p:cNvSpPr txBox="1"/>
          <p:nvPr/>
        </p:nvSpPr>
        <p:spPr>
          <a:xfrm>
            <a:off x="4567342" y="1001203"/>
            <a:ext cx="3805438" cy="369332"/>
          </a:xfrm>
          <a:prstGeom prst="rect">
            <a:avLst/>
          </a:prstGeom>
          <a:solidFill>
            <a:srgbClr val="FFC000"/>
          </a:solidFill>
          <a:ln>
            <a:solidFill>
              <a:schemeClr val="tx1"/>
            </a:solidFill>
          </a:ln>
        </p:spPr>
        <p:txBody>
          <a:bodyPr wrap="square" rtlCol="0">
            <a:spAutoFit/>
          </a:bodyPr>
          <a:lstStyle/>
          <a:p>
            <a:r>
              <a:rPr lang="zh-TW" altLang="en-US" dirty="0">
                <a:latin typeface="微軟正黑體" panose="020B0604030504040204" pitchFamily="34" charset="-120"/>
                <a:ea typeface="微軟正黑體" panose="020B0604030504040204" pitchFamily="34" charset="-120"/>
                <a:cs typeface="Times New Roman" panose="02020603050405020304" pitchFamily="18" charset="0"/>
              </a:rPr>
              <a:t>計畫工作細項</a:t>
            </a:r>
            <a:r>
              <a:rPr lang="en-US" altLang="zh-TW" dirty="0">
                <a:latin typeface="微軟正黑體" panose="020B0604030504040204" pitchFamily="34" charset="-120"/>
                <a:ea typeface="微軟正黑體" panose="020B0604030504040204" pitchFamily="34" charset="-120"/>
                <a:cs typeface="Times New Roman" panose="02020603050405020304" pitchFamily="18" charset="0"/>
              </a:rPr>
              <a:t>A-1(</a:t>
            </a:r>
            <a:r>
              <a:rPr lang="zh-TW" altLang="en-US" dirty="0">
                <a:latin typeface="微軟正黑體" panose="020B0604030504040204" pitchFamily="34" charset="-120"/>
                <a:ea typeface="微軟正黑體" panose="020B0604030504040204" pitchFamily="34" charset="-120"/>
                <a:cs typeface="Times New Roman" panose="02020603050405020304" pitchFamily="18" charset="0"/>
              </a:rPr>
              <a:t>分工之合作單位</a:t>
            </a:r>
            <a:r>
              <a:rPr lang="en-US" altLang="zh-TW" dirty="0">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en-US"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12" name="文字方塊 11"/>
          <p:cNvSpPr txBox="1"/>
          <p:nvPr/>
        </p:nvSpPr>
        <p:spPr>
          <a:xfrm>
            <a:off x="4567342" y="1526973"/>
            <a:ext cx="3805438"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A-2(</a:t>
            </a:r>
            <a:r>
              <a:rPr lang="zh-TW" altLang="en-US" dirty="0"/>
              <a:t>分工之合作單位</a:t>
            </a:r>
            <a:r>
              <a:rPr lang="en-US" altLang="zh-TW" dirty="0"/>
              <a:t>)</a:t>
            </a:r>
            <a:endParaRPr lang="zh-TW" altLang="en-US" dirty="0"/>
          </a:p>
        </p:txBody>
      </p:sp>
      <p:sp>
        <p:nvSpPr>
          <p:cNvPr id="13" name="文字方塊 12"/>
          <p:cNvSpPr txBox="1"/>
          <p:nvPr/>
        </p:nvSpPr>
        <p:spPr>
          <a:xfrm>
            <a:off x="4576452" y="2340983"/>
            <a:ext cx="3796327"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B-1(</a:t>
            </a:r>
            <a:r>
              <a:rPr lang="zh-TW" altLang="en-US" dirty="0"/>
              <a:t>分工之合作單位</a:t>
            </a:r>
            <a:r>
              <a:rPr lang="en-US" altLang="zh-TW" dirty="0"/>
              <a:t>)</a:t>
            </a:r>
            <a:endParaRPr lang="zh-TW" altLang="en-US" dirty="0"/>
          </a:p>
        </p:txBody>
      </p:sp>
      <p:sp>
        <p:nvSpPr>
          <p:cNvPr id="14" name="文字方塊 13"/>
          <p:cNvSpPr txBox="1"/>
          <p:nvPr/>
        </p:nvSpPr>
        <p:spPr>
          <a:xfrm>
            <a:off x="4596749" y="2854602"/>
            <a:ext cx="3776030"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B-2(</a:t>
            </a:r>
            <a:r>
              <a:rPr lang="zh-TW" altLang="en-US" dirty="0"/>
              <a:t>分工之合作單位</a:t>
            </a:r>
            <a:r>
              <a:rPr lang="en-US" altLang="zh-TW" dirty="0"/>
              <a:t>)</a:t>
            </a:r>
            <a:endParaRPr lang="zh-TW" altLang="en-US" dirty="0"/>
          </a:p>
        </p:txBody>
      </p:sp>
      <p:sp>
        <p:nvSpPr>
          <p:cNvPr id="15" name="文字方塊 14"/>
          <p:cNvSpPr txBox="1"/>
          <p:nvPr/>
        </p:nvSpPr>
        <p:spPr>
          <a:xfrm>
            <a:off x="4567342" y="3864488"/>
            <a:ext cx="3805438"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C-1(</a:t>
            </a:r>
            <a:r>
              <a:rPr lang="zh-TW" altLang="en-US" dirty="0"/>
              <a:t>分工之合作單位</a:t>
            </a:r>
            <a:r>
              <a:rPr lang="en-US" altLang="zh-TW" dirty="0"/>
              <a:t>)</a:t>
            </a:r>
            <a:endParaRPr lang="zh-TW" altLang="en-US" dirty="0"/>
          </a:p>
        </p:txBody>
      </p:sp>
      <p:sp>
        <p:nvSpPr>
          <p:cNvPr id="16" name="文字方塊 15"/>
          <p:cNvSpPr txBox="1"/>
          <p:nvPr/>
        </p:nvSpPr>
        <p:spPr>
          <a:xfrm>
            <a:off x="4567342" y="4390258"/>
            <a:ext cx="3805437"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C-2(</a:t>
            </a:r>
            <a:r>
              <a:rPr lang="zh-TW" altLang="en-US" dirty="0"/>
              <a:t>分工之合作單位</a:t>
            </a:r>
            <a:r>
              <a:rPr lang="en-US" altLang="zh-TW" dirty="0"/>
              <a:t>)</a:t>
            </a:r>
            <a:endParaRPr lang="zh-TW" altLang="en-US" dirty="0"/>
          </a:p>
        </p:txBody>
      </p:sp>
      <p:sp>
        <p:nvSpPr>
          <p:cNvPr id="17" name="文字方塊 16"/>
          <p:cNvSpPr txBox="1"/>
          <p:nvPr/>
        </p:nvSpPr>
        <p:spPr>
          <a:xfrm>
            <a:off x="4556355" y="5222598"/>
            <a:ext cx="3816423"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D-1(</a:t>
            </a:r>
            <a:r>
              <a:rPr lang="zh-TW" altLang="en-US" dirty="0"/>
              <a:t>分工之合作單位</a:t>
            </a:r>
            <a:r>
              <a:rPr lang="en-US" altLang="zh-TW" dirty="0"/>
              <a:t>)</a:t>
            </a:r>
            <a:endParaRPr lang="zh-TW" altLang="en-US" dirty="0"/>
          </a:p>
        </p:txBody>
      </p:sp>
      <p:sp>
        <p:nvSpPr>
          <p:cNvPr id="18" name="文字方塊 17"/>
          <p:cNvSpPr txBox="1"/>
          <p:nvPr/>
        </p:nvSpPr>
        <p:spPr>
          <a:xfrm>
            <a:off x="4556356" y="5748368"/>
            <a:ext cx="3816424"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D-2(</a:t>
            </a:r>
            <a:r>
              <a:rPr lang="zh-TW" altLang="en-US" dirty="0"/>
              <a:t>分工之合作單位</a:t>
            </a:r>
            <a:r>
              <a:rPr lang="en-US" altLang="zh-TW" dirty="0"/>
              <a:t>)</a:t>
            </a:r>
            <a:endParaRPr lang="zh-TW" altLang="en-US" dirty="0"/>
          </a:p>
        </p:txBody>
      </p:sp>
      <p:cxnSp>
        <p:nvCxnSpPr>
          <p:cNvPr id="19" name="直線接點 18"/>
          <p:cNvCxnSpPr/>
          <p:nvPr/>
        </p:nvCxnSpPr>
        <p:spPr>
          <a:xfrm>
            <a:off x="1388004" y="1526973"/>
            <a:ext cx="0" cy="4206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單箭頭接點 19"/>
          <p:cNvCxnSpPr>
            <a:endCxn id="7" idx="1"/>
          </p:cNvCxnSpPr>
          <p:nvPr/>
        </p:nvCxnSpPr>
        <p:spPr>
          <a:xfrm>
            <a:off x="1388004" y="1505259"/>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單箭頭接點 20"/>
          <p:cNvCxnSpPr/>
          <p:nvPr/>
        </p:nvCxnSpPr>
        <p:spPr>
          <a:xfrm>
            <a:off x="1388004" y="2851345"/>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單箭頭接點 21"/>
          <p:cNvCxnSpPr/>
          <p:nvPr/>
        </p:nvCxnSpPr>
        <p:spPr>
          <a:xfrm>
            <a:off x="1366447" y="4353856"/>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單箭頭接點 22"/>
          <p:cNvCxnSpPr/>
          <p:nvPr/>
        </p:nvCxnSpPr>
        <p:spPr>
          <a:xfrm>
            <a:off x="1377718" y="5748368"/>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接點 23"/>
          <p:cNvCxnSpPr>
            <a:stCxn id="7" idx="3"/>
            <a:endCxn id="11" idx="1"/>
          </p:cNvCxnSpPr>
          <p:nvPr/>
        </p:nvCxnSpPr>
        <p:spPr>
          <a:xfrm flipV="1">
            <a:off x="3464110" y="1185869"/>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肘形接點 24"/>
          <p:cNvCxnSpPr/>
          <p:nvPr/>
        </p:nvCxnSpPr>
        <p:spPr>
          <a:xfrm>
            <a:off x="3464110" y="1514822"/>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肘形接點 25"/>
          <p:cNvCxnSpPr/>
          <p:nvPr/>
        </p:nvCxnSpPr>
        <p:spPr>
          <a:xfrm flipV="1">
            <a:off x="3476236" y="2525649"/>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肘形接點 26"/>
          <p:cNvCxnSpPr/>
          <p:nvPr/>
        </p:nvCxnSpPr>
        <p:spPr>
          <a:xfrm>
            <a:off x="3476236" y="2854602"/>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肘形接點 27"/>
          <p:cNvCxnSpPr/>
          <p:nvPr/>
        </p:nvCxnSpPr>
        <p:spPr>
          <a:xfrm flipV="1">
            <a:off x="3476236" y="4024903"/>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肘形接點 28"/>
          <p:cNvCxnSpPr/>
          <p:nvPr/>
        </p:nvCxnSpPr>
        <p:spPr>
          <a:xfrm>
            <a:off x="3476236" y="4353856"/>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肘形接點 29"/>
          <p:cNvCxnSpPr/>
          <p:nvPr/>
        </p:nvCxnSpPr>
        <p:spPr>
          <a:xfrm flipV="1">
            <a:off x="3429813" y="5407662"/>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肘形接點 30"/>
          <p:cNvCxnSpPr/>
          <p:nvPr/>
        </p:nvCxnSpPr>
        <p:spPr>
          <a:xfrm>
            <a:off x="3429813" y="5736615"/>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圓角矩形圖說文字 31"/>
          <p:cNvSpPr/>
          <p:nvPr/>
        </p:nvSpPr>
        <p:spPr>
          <a:xfrm>
            <a:off x="1881808" y="3210413"/>
            <a:ext cx="2625341" cy="925234"/>
          </a:xfrm>
          <a:prstGeom prst="wedgeRoundRectCallout">
            <a:avLst>
              <a:gd name="adj1" fmla="val -66944"/>
              <a:gd name="adj2" fmla="val -9401"/>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須明確說明每個合作單位分工，並與甘特圖查核點能相互對照</a:t>
            </a:r>
          </a:p>
        </p:txBody>
      </p:sp>
      <p:sp>
        <p:nvSpPr>
          <p:cNvPr id="33" name="標題 1"/>
          <p:cNvSpPr txBox="1">
            <a:spLocks/>
          </p:cNvSpPr>
          <p:nvPr/>
        </p:nvSpPr>
        <p:spPr>
          <a:xfrm>
            <a:off x="152399" y="269032"/>
            <a:ext cx="9125743" cy="542131"/>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000" b="1" kern="1200">
                <a:solidFill>
                  <a:schemeClr val="tx1"/>
                </a:solidFill>
                <a:latin typeface="微軟正黑體" panose="020B0604030504040204" pitchFamily="34" charset="-120"/>
                <a:ea typeface="微軟正黑體" panose="020B0604030504040204" pitchFamily="34" charset="-120"/>
                <a:cs typeface="+mj-cs"/>
              </a:defRPr>
            </a:lvl1pPr>
          </a:lstStyle>
          <a:p>
            <a:r>
              <a:rPr lang="zh-TW" altLang="en-US"/>
              <a:t>四、工作進度規劃</a:t>
            </a:r>
            <a:endParaRPr lang="zh-TW" altLang="en-US" dirty="0"/>
          </a:p>
        </p:txBody>
      </p:sp>
    </p:spTree>
    <p:extLst>
      <p:ext uri="{BB962C8B-B14F-4D97-AF65-F5344CB8AC3E}">
        <p14:creationId xmlns:p14="http://schemas.microsoft.com/office/powerpoint/2010/main" val="546106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四、工作進度規劃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13</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1912932417"/>
              </p:ext>
            </p:extLst>
          </p:nvPr>
        </p:nvGraphicFramePr>
        <p:xfrm>
          <a:off x="251520" y="1086644"/>
          <a:ext cx="8640957" cy="4908127"/>
        </p:xfrm>
        <a:graphic>
          <a:graphicData uri="http://schemas.openxmlformats.org/drawingml/2006/table">
            <a:tbl>
              <a:tblPr firstRow="1" firstCol="1" lastRow="1" lastCol="1" bandRow="1" bandCol="1">
                <a:tableStyleId>{5940675A-B579-460E-94D1-54222C63F5DA}</a:tableStyleId>
              </a:tblPr>
              <a:tblGrid>
                <a:gridCol w="2519688">
                  <a:extLst>
                    <a:ext uri="{9D8B030D-6E8A-4147-A177-3AD203B41FA5}">
                      <a16:colId xmlns:a16="http://schemas.microsoft.com/office/drawing/2014/main" val="20000"/>
                    </a:ext>
                  </a:extLst>
                </a:gridCol>
                <a:gridCol w="764650">
                  <a:extLst>
                    <a:ext uri="{9D8B030D-6E8A-4147-A177-3AD203B41FA5}">
                      <a16:colId xmlns:a16="http://schemas.microsoft.com/office/drawing/2014/main" val="20001"/>
                    </a:ext>
                  </a:extLst>
                </a:gridCol>
                <a:gridCol w="764650">
                  <a:extLst>
                    <a:ext uri="{9D8B030D-6E8A-4147-A177-3AD203B41FA5}">
                      <a16:colId xmlns:a16="http://schemas.microsoft.com/office/drawing/2014/main" val="20002"/>
                    </a:ext>
                  </a:extLst>
                </a:gridCol>
                <a:gridCol w="764650">
                  <a:extLst>
                    <a:ext uri="{9D8B030D-6E8A-4147-A177-3AD203B41FA5}">
                      <a16:colId xmlns:a16="http://schemas.microsoft.com/office/drawing/2014/main" val="20003"/>
                    </a:ext>
                  </a:extLst>
                </a:gridCol>
                <a:gridCol w="764650">
                  <a:extLst>
                    <a:ext uri="{9D8B030D-6E8A-4147-A177-3AD203B41FA5}">
                      <a16:colId xmlns:a16="http://schemas.microsoft.com/office/drawing/2014/main" val="20004"/>
                    </a:ext>
                  </a:extLst>
                </a:gridCol>
                <a:gridCol w="764650">
                  <a:extLst>
                    <a:ext uri="{9D8B030D-6E8A-4147-A177-3AD203B41FA5}">
                      <a16:colId xmlns:a16="http://schemas.microsoft.com/office/drawing/2014/main" val="20005"/>
                    </a:ext>
                  </a:extLst>
                </a:gridCol>
                <a:gridCol w="764650">
                  <a:extLst>
                    <a:ext uri="{9D8B030D-6E8A-4147-A177-3AD203B41FA5}">
                      <a16:colId xmlns:a16="http://schemas.microsoft.com/office/drawing/2014/main" val="20006"/>
                    </a:ext>
                  </a:extLst>
                </a:gridCol>
                <a:gridCol w="764650">
                  <a:extLst>
                    <a:ext uri="{9D8B030D-6E8A-4147-A177-3AD203B41FA5}">
                      <a16:colId xmlns:a16="http://schemas.microsoft.com/office/drawing/2014/main" val="20007"/>
                    </a:ext>
                  </a:extLst>
                </a:gridCol>
                <a:gridCol w="768719">
                  <a:extLst>
                    <a:ext uri="{9D8B030D-6E8A-4147-A177-3AD203B41FA5}">
                      <a16:colId xmlns:a16="http://schemas.microsoft.com/office/drawing/2014/main" val="20008"/>
                    </a:ext>
                  </a:extLst>
                </a:gridCol>
              </a:tblGrid>
              <a:tr h="350487">
                <a:tc gridSpan="9">
                  <a:txBody>
                    <a:bodyPr/>
                    <a:lstStyle/>
                    <a:p>
                      <a:pPr algn="ctr" fontAlgn="base">
                        <a:spcAft>
                          <a:spcPts val="0"/>
                        </a:spcAft>
                      </a:pPr>
                      <a:r>
                        <a:rPr lang="zh-TW" altLang="en-US" sz="1600" b="1" kern="100" dirty="0">
                          <a:solidFill>
                            <a:schemeClr val="bg1"/>
                          </a:solidFill>
                          <a:effectLst/>
                          <a:latin typeface="微軟正黑體" panose="020B0604030504040204" pitchFamily="34" charset="-120"/>
                          <a:ea typeface="微軟正黑體" panose="020B0604030504040204" pitchFamily="34" charset="-120"/>
                          <a:cs typeface="CG Times"/>
                        </a:rPr>
                        <a:t>甘特圖</a:t>
                      </a:r>
                      <a:endParaRPr lang="zh-TW" sz="16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accent2"/>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191669">
                <a:tc rowSpan="2">
                  <a:txBody>
                    <a:bodyPr/>
                    <a:lstStyle/>
                    <a:p>
                      <a:pPr algn="ctr" fontAlgn="base">
                        <a:spcAft>
                          <a:spcPts val="0"/>
                        </a:spcAft>
                      </a:pPr>
                      <a:r>
                        <a:rPr lang="zh-TW" sz="1600" b="1" kern="0" dirty="0">
                          <a:solidFill>
                            <a:schemeClr val="tx1"/>
                          </a:solidFill>
                          <a:effectLst/>
                          <a:latin typeface="微軟正黑體" panose="020B0604030504040204" pitchFamily="34" charset="-120"/>
                          <a:ea typeface="微軟正黑體" panose="020B0604030504040204" pitchFamily="34" charset="-120"/>
                        </a:rPr>
                        <a:t>工作項目</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gridSpan="8">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1</a:t>
                      </a:r>
                      <a:r>
                        <a:rPr lang="en-US" altLang="zh-TW" sz="1600" b="1" kern="0" dirty="0">
                          <a:solidFill>
                            <a:schemeClr val="tx1"/>
                          </a:solidFill>
                          <a:effectLst/>
                          <a:latin typeface="微軟正黑體" panose="020B0604030504040204" pitchFamily="34" charset="-120"/>
                          <a:ea typeface="微軟正黑體" panose="020B0604030504040204" pitchFamily="34" charset="-120"/>
                        </a:rPr>
                        <a:t>12</a:t>
                      </a:r>
                      <a:r>
                        <a:rPr lang="zh-TW" sz="1600" b="1" kern="0" dirty="0">
                          <a:solidFill>
                            <a:schemeClr val="tx1"/>
                          </a:solidFill>
                          <a:effectLst/>
                          <a:latin typeface="微軟正黑體" panose="020B0604030504040204" pitchFamily="34" charset="-120"/>
                          <a:ea typeface="微軟正黑體" panose="020B0604030504040204" pitchFamily="34" charset="-120"/>
                        </a:rPr>
                        <a:t>年度</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0" marR="0" marT="0" marB="0">
                    <a:solidFill>
                      <a:schemeClr val="bg1">
                        <a:lumMod val="85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1"/>
                  </a:ext>
                </a:extLst>
              </a:tr>
              <a:tr h="235861">
                <a:tc vMerge="1">
                  <a:txBody>
                    <a:bodyPr/>
                    <a:lstStyle/>
                    <a:p>
                      <a:endParaRPr lang="zh-TW" altLang="en-US"/>
                    </a:p>
                  </a:txBody>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4</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5</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6</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7</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8</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9</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spc="140" dirty="0">
                          <a:solidFill>
                            <a:schemeClr val="tx1"/>
                          </a:solidFill>
                          <a:effectLst/>
                          <a:latin typeface="微軟正黑體" panose="020B0604030504040204" pitchFamily="34" charset="-120"/>
                          <a:ea typeface="微軟正黑體" panose="020B0604030504040204" pitchFamily="34" charset="-120"/>
                        </a:rPr>
                        <a:t>10</a:t>
                      </a:r>
                      <a:r>
                        <a:rPr lang="zh-TW" sz="1600" b="1" kern="0" spc="-3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spc="140" dirty="0">
                          <a:solidFill>
                            <a:schemeClr val="tx1"/>
                          </a:solidFill>
                          <a:effectLst/>
                          <a:latin typeface="微軟正黑體" panose="020B0604030504040204" pitchFamily="34" charset="-120"/>
                          <a:ea typeface="微軟正黑體" panose="020B0604030504040204" pitchFamily="34" charset="-120"/>
                        </a:rPr>
                        <a:t>11</a:t>
                      </a:r>
                      <a:r>
                        <a:rPr lang="zh-TW" sz="1600" b="1" kern="0" spc="-3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extLst>
                  <a:ext uri="{0D108BD9-81ED-4DB2-BD59-A6C34878D82A}">
                    <a16:rowId xmlns:a16="http://schemas.microsoft.com/office/drawing/2014/main" val="10002"/>
                  </a:ext>
                </a:extLst>
              </a:tr>
              <a:tr h="502395">
                <a:tc>
                  <a:txBody>
                    <a:bodyPr/>
                    <a:lstStyle/>
                    <a:p>
                      <a:pPr marL="63500" marR="63500" algn="ctr" fontAlgn="base">
                        <a:spcAft>
                          <a:spcPts val="0"/>
                        </a:spcAft>
                      </a:pP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a:t>
                      </a:r>
                      <a:r>
                        <a:rPr lang="zh-TW" sz="1200" kern="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ctr" fontAlgn="base">
                        <a:spcAft>
                          <a:spcPts val="0"/>
                        </a:spcAft>
                      </a:pP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r>
                        <a:rPr lang="en-US" sz="1400" kern="100" dirty="0">
                          <a:solidFill>
                            <a:schemeClr val="tx1"/>
                          </a:solidFill>
                          <a:effectLst/>
                          <a:latin typeface="微軟正黑體" panose="020B0604030504040204" pitchFamily="34" charset="-120"/>
                          <a:ea typeface="微軟正黑體" panose="020B0604030504040204" pitchFamily="34" charset="-120"/>
                          <a:cs typeface="+mn-cs"/>
                        </a:rPr>
                        <a:t> </a:t>
                      </a:r>
                      <a:r>
                        <a:rPr lang="en-US" altLang="zh-TW" sz="1400" kern="100" dirty="0">
                          <a:solidFill>
                            <a:schemeClr val="tx1"/>
                          </a:solidFill>
                          <a:effectLst/>
                          <a:latin typeface="微軟正黑體" panose="020B0604030504040204" pitchFamily="34" charset="-120"/>
                          <a:ea typeface="微軟正黑體" panose="020B0604030504040204" pitchFamily="34" charset="-120"/>
                          <a:cs typeface="+mn-cs"/>
                        </a:rPr>
                        <a:t>A-1</a:t>
                      </a:r>
                      <a:endParaRPr lang="zh-TW" altLang="zh-TW" sz="14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solidFill>
                      <a:srgbClr val="FFC000"/>
                    </a:solidFill>
                  </a:tcP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A-2</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3"/>
                  </a:ext>
                </a:extLst>
              </a:tr>
              <a:tr h="502395">
                <a:tc>
                  <a:txBody>
                    <a:bodyPr/>
                    <a:lstStyle/>
                    <a:p>
                      <a:pPr marL="63500" marR="63500" algn="ctr" fontAlgn="base">
                        <a:spcAft>
                          <a:spcPts val="0"/>
                        </a:spcAft>
                      </a:pP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B</a:t>
                      </a:r>
                      <a:r>
                        <a:rPr lang="zh-TW" sz="1200" kern="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ctr" fontAlgn="base">
                        <a:spcAft>
                          <a:spcPts val="0"/>
                        </a:spcAft>
                      </a:pP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mn-cs"/>
                        </a:rPr>
                        <a:t>B-1</a:t>
                      </a:r>
                      <a:endParaRPr lang="zh-TW" sz="14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solidFill>
                      <a:schemeClr val="accent5"/>
                    </a:solidFill>
                  </a:tcPr>
                </a:tc>
                <a:tc>
                  <a:txBody>
                    <a:bodyPr/>
                    <a:lstStyle/>
                    <a:p>
                      <a:pPr algn="ctr" fontAlgn="base">
                        <a:spcAft>
                          <a:spcPts val="0"/>
                        </a:spcAft>
                      </a:pPr>
                      <a:r>
                        <a:rPr lang="en-US" altLang="zh-TW" sz="1200" kern="100" dirty="0">
                          <a:effectLst/>
                          <a:latin typeface="微軟正黑體" panose="020B0604030504040204" pitchFamily="34" charset="-120"/>
                          <a:ea typeface="微軟正黑體" panose="020B0604030504040204" pitchFamily="34" charset="-120"/>
                          <a:cs typeface="CG Times"/>
                        </a:rPr>
                        <a:t>B-2</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4"/>
                  </a:ext>
                </a:extLst>
              </a:tr>
              <a:tr h="502395">
                <a:tc>
                  <a:txBody>
                    <a:bodyPr/>
                    <a:lstStyle/>
                    <a:p>
                      <a:pPr marL="63500" marR="63500" algn="ctr"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C</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ctr"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400" kern="100" dirty="0">
                          <a:effectLst/>
                          <a:latin typeface="微軟正黑體" panose="020B0604030504040204" pitchFamily="34" charset="-120"/>
                          <a:ea typeface="微軟正黑體" panose="020B0604030504040204" pitchFamily="34" charset="-120"/>
                        </a:rPr>
                        <a:t>C</a:t>
                      </a:r>
                      <a:r>
                        <a:rPr lang="en-US" altLang="zh-TW" sz="1400" kern="100" dirty="0">
                          <a:effectLst/>
                          <a:latin typeface="微軟正黑體" panose="020B0604030504040204" pitchFamily="34" charset="-120"/>
                          <a:ea typeface="微軟正黑體" panose="020B0604030504040204" pitchFamily="34" charset="-120"/>
                        </a:rPr>
                        <a:t>-1</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accent5"/>
                    </a:solidFill>
                  </a:tcP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C-2</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5"/>
                  </a:ext>
                </a:extLst>
              </a:tr>
              <a:tr h="502395">
                <a:tc>
                  <a:txBody>
                    <a:bodyPr/>
                    <a:lstStyle/>
                    <a:p>
                      <a:pPr marL="0" marR="63500" indent="0" algn="ctr" defTabSz="914400" rtl="0" eaLnBrk="1" fontAlgn="base" latinLnBrk="0" hangingPunct="1">
                        <a:lnSpc>
                          <a:spcPct val="1000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D</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、取得能源管理、碳</a:t>
                      </a: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水足跡、溫室氣體盤查管理等認驗證</a:t>
                      </a:r>
                      <a:endParaRPr lang="zh-TW" altLang="zh-TW" sz="1200"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D-1</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D-2</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altLang="zh-TW" sz="1200" kern="0" dirty="0">
                          <a:effectLst/>
                          <a:latin typeface="微軟正黑體" panose="020B0604030504040204" pitchFamily="34" charset="-120"/>
                          <a:ea typeface="微軟正黑體" panose="020B0604030504040204" pitchFamily="34" charset="-120"/>
                        </a:rPr>
                        <a:t>D-3</a:t>
                      </a: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altLang="zh-TW" sz="1200" kern="0" dirty="0">
                          <a:effectLst/>
                          <a:latin typeface="微軟正黑體" panose="020B0604030504040204" pitchFamily="34" charset="-120"/>
                          <a:ea typeface="微軟正黑體" panose="020B0604030504040204" pitchFamily="34" charset="-120"/>
                        </a:rPr>
                        <a:t>D-4</a:t>
                      </a: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extLst>
                  <a:ext uri="{0D108BD9-81ED-4DB2-BD59-A6C34878D82A}">
                    <a16:rowId xmlns:a16="http://schemas.microsoft.com/office/drawing/2014/main" val="10006"/>
                  </a:ext>
                </a:extLst>
              </a:tr>
              <a:tr h="502395">
                <a:tc>
                  <a:txBody>
                    <a:bodyPr/>
                    <a:lstStyle/>
                    <a:p>
                      <a:pPr fontAlgn="base">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E</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期中報告</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marL="0" algn="ctr" defTabSz="914400" rtl="0" eaLnBrk="1" fontAlgn="base" latinLnBrk="0" hangingPunct="1">
                        <a:spcAft>
                          <a:spcPts val="0"/>
                        </a:spcAft>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mn-cs"/>
                        </a:rPr>
                        <a:t>E</a:t>
                      </a:r>
                      <a:endParaRPr lang="zh-TW" sz="14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solidFill>
                      <a:srgbClr val="FFC000"/>
                    </a:solid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7"/>
                  </a:ext>
                </a:extLst>
              </a:tr>
              <a:tr h="502395">
                <a:tc>
                  <a:txBody>
                    <a:bodyPr/>
                    <a:lstStyle/>
                    <a:p>
                      <a:pPr fontAlgn="base">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F</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期末報告</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marL="0" algn="ctr" defTabSz="914400" rtl="0" eaLnBrk="1" fontAlgn="base" latinLnBrk="0" hangingPunct="1">
                        <a:spcAft>
                          <a:spcPts val="0"/>
                        </a:spcAft>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mn-cs"/>
                        </a:rPr>
                        <a:t>F</a:t>
                      </a:r>
                      <a:endParaRPr lang="zh-TW" sz="14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solidFill>
                      <a:srgbClr val="FFC000"/>
                    </a:solidFill>
                  </a:tcPr>
                </a:tc>
                <a:extLst>
                  <a:ext uri="{0D108BD9-81ED-4DB2-BD59-A6C34878D82A}">
                    <a16:rowId xmlns:a16="http://schemas.microsoft.com/office/drawing/2014/main" val="10008"/>
                  </a:ext>
                </a:extLst>
              </a:tr>
              <a:tr h="502395">
                <a:tc>
                  <a:txBody>
                    <a:bodyPr/>
                    <a:lstStyle/>
                    <a:p>
                      <a:pPr fontAlgn="base">
                        <a:spcAft>
                          <a:spcPts val="0"/>
                        </a:spcAft>
                      </a:pPr>
                      <a:r>
                        <a:rPr lang="zh-TW" sz="1200" kern="0" dirty="0">
                          <a:effectLst/>
                          <a:latin typeface="微軟正黑體" panose="020B0604030504040204" pitchFamily="34" charset="-120"/>
                          <a:ea typeface="微軟正黑體" panose="020B0604030504040204" pitchFamily="34" charset="-120"/>
                        </a:rPr>
                        <a:t>每月工作進度％</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9"/>
                  </a:ext>
                </a:extLst>
              </a:tr>
              <a:tr h="502395">
                <a:tc>
                  <a:txBody>
                    <a:bodyPr/>
                    <a:lstStyle/>
                    <a:p>
                      <a:pPr fontAlgn="base">
                        <a:spcAft>
                          <a:spcPts val="0"/>
                        </a:spcAft>
                      </a:pPr>
                      <a:r>
                        <a:rPr lang="zh-TW" sz="1200" kern="0">
                          <a:effectLst/>
                          <a:latin typeface="微軟正黑體" panose="020B0604030504040204" pitchFamily="34" charset="-120"/>
                          <a:ea typeface="微軟正黑體" panose="020B0604030504040204" pitchFamily="34" charset="-120"/>
                        </a:rPr>
                        <a:t>累計工作進度％</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100</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199770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023944669"/>
              </p:ext>
            </p:extLst>
          </p:nvPr>
        </p:nvGraphicFramePr>
        <p:xfrm>
          <a:off x="352122" y="1155100"/>
          <a:ext cx="8540357" cy="4921595"/>
        </p:xfrm>
        <a:graphic>
          <a:graphicData uri="http://schemas.openxmlformats.org/drawingml/2006/table">
            <a:tbl>
              <a:tblPr firstRow="1" firstCol="1" bandRow="1">
                <a:tableStyleId>{5940675A-B579-460E-94D1-54222C63F5DA}</a:tableStyleId>
              </a:tblPr>
              <a:tblGrid>
                <a:gridCol w="2203654">
                  <a:extLst>
                    <a:ext uri="{9D8B030D-6E8A-4147-A177-3AD203B41FA5}">
                      <a16:colId xmlns:a16="http://schemas.microsoft.com/office/drawing/2014/main" val="20000"/>
                    </a:ext>
                  </a:extLst>
                </a:gridCol>
                <a:gridCol w="3304732">
                  <a:extLst>
                    <a:ext uri="{9D8B030D-6E8A-4147-A177-3AD203B41FA5}">
                      <a16:colId xmlns:a16="http://schemas.microsoft.com/office/drawing/2014/main" val="20001"/>
                    </a:ext>
                  </a:extLst>
                </a:gridCol>
                <a:gridCol w="3031971">
                  <a:extLst>
                    <a:ext uri="{9D8B030D-6E8A-4147-A177-3AD203B41FA5}">
                      <a16:colId xmlns:a16="http://schemas.microsoft.com/office/drawing/2014/main" val="20002"/>
                    </a:ext>
                  </a:extLst>
                </a:gridCol>
              </a:tblGrid>
              <a:tr h="364656">
                <a:tc>
                  <a:txBody>
                    <a:bodyPr/>
                    <a:lstStyle/>
                    <a:p>
                      <a:pPr marL="63500" marR="63500"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工作項目</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tc>
                  <a:txBody>
                    <a:bodyPr/>
                    <a:lstStyle/>
                    <a:p>
                      <a:pPr marL="63500" marR="63500"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查核點</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tc>
                  <a:txBody>
                    <a:bodyPr/>
                    <a:lstStyle/>
                    <a:p>
                      <a:pPr marL="63500" marR="63500"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進度說明</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10000"/>
                  </a:ext>
                </a:extLst>
              </a:tr>
              <a:tr h="366016">
                <a:tc rowSpan="2">
                  <a:txBody>
                    <a:bodyPr/>
                    <a:lstStyle/>
                    <a:p>
                      <a:pPr marL="63500" marR="63500" algn="just">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A</a:t>
                      </a:r>
                      <a:r>
                        <a:rPr lang="zh-TW" sz="1600" kern="100" dirty="0">
                          <a:effectLst/>
                          <a:latin typeface="微軟正黑體" panose="020B0604030504040204" pitchFamily="34" charset="-120"/>
                          <a:ea typeface="微軟正黑體" panose="020B0604030504040204" pitchFamily="34" charset="-120"/>
                        </a:rPr>
                        <a:t>、</a:t>
                      </a:r>
                      <a:r>
                        <a:rPr lang="en-US" sz="1600" kern="100" dirty="0">
                          <a:effectLst/>
                          <a:latin typeface="微軟正黑體" panose="020B0604030504040204" pitchFamily="34" charset="-120"/>
                          <a:ea typeface="微軟正黑體" panose="020B0604030504040204" pitchFamily="34" charset="-120"/>
                        </a:rPr>
                        <a:t>OOOOO</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A-1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完成</a:t>
                      </a:r>
                      <a:r>
                        <a:rPr lang="en-US" sz="1600" kern="100" dirty="0">
                          <a:effectLst/>
                          <a:latin typeface="微軟正黑體" panose="020B0604030504040204" pitchFamily="34" charset="-120"/>
                          <a:ea typeface="微軟正黑體" panose="020B0604030504040204" pitchFamily="34" charset="-120"/>
                        </a:rPr>
                        <a:t>OOOO</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A-2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66016">
                <a:tc rowSpan="2">
                  <a:txBody>
                    <a:bodyPr/>
                    <a:lstStyle/>
                    <a:p>
                      <a:pPr marL="63500" marR="63500" algn="just">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B</a:t>
                      </a:r>
                      <a:r>
                        <a:rPr lang="zh-TW" sz="1600" kern="100" dirty="0">
                          <a:effectLst/>
                          <a:latin typeface="微軟正黑體" panose="020B0604030504040204" pitchFamily="34" charset="-120"/>
                          <a:ea typeface="微軟正黑體" panose="020B0604030504040204" pitchFamily="34" charset="-120"/>
                        </a:rPr>
                        <a:t>、</a:t>
                      </a:r>
                      <a:r>
                        <a:rPr lang="en-US" sz="1600" kern="100" dirty="0">
                          <a:effectLst/>
                          <a:latin typeface="微軟正黑體" panose="020B0604030504040204" pitchFamily="34" charset="-120"/>
                          <a:ea typeface="微軟正黑體" panose="020B0604030504040204" pitchFamily="34" charset="-120"/>
                        </a:rPr>
                        <a:t>OOOOO</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B-1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B-2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366016">
                <a:tc rowSpan="2">
                  <a:txBody>
                    <a:bodyPr/>
                    <a:lstStyle/>
                    <a:p>
                      <a:pPr marL="63500" marR="63500" algn="just">
                        <a:lnSpc>
                          <a:spcPts val="2200"/>
                        </a:lnSpc>
                        <a:spcAft>
                          <a:spcPts val="0"/>
                        </a:spcAft>
                      </a:pPr>
                      <a:r>
                        <a:rPr lang="en-US" sz="1600" kern="100">
                          <a:effectLst/>
                          <a:latin typeface="微軟正黑體" panose="020B0604030504040204" pitchFamily="34" charset="-120"/>
                          <a:ea typeface="微軟正黑體" panose="020B0604030504040204" pitchFamily="34" charset="-120"/>
                        </a:rPr>
                        <a:t>C</a:t>
                      </a:r>
                      <a:r>
                        <a:rPr lang="zh-TW" sz="1600" kern="100">
                          <a:effectLst/>
                          <a:latin typeface="微軟正黑體" panose="020B0604030504040204" pitchFamily="34" charset="-120"/>
                          <a:ea typeface="微軟正黑體" panose="020B0604030504040204" pitchFamily="34" charset="-120"/>
                        </a:rPr>
                        <a:t>、</a:t>
                      </a:r>
                      <a:r>
                        <a:rPr lang="en-US" sz="1600" kern="100">
                          <a:effectLst/>
                          <a:latin typeface="微軟正黑體" panose="020B0604030504040204" pitchFamily="34" charset="-120"/>
                          <a:ea typeface="微軟正黑體" panose="020B0604030504040204" pitchFamily="34" charset="-120"/>
                        </a:rPr>
                        <a:t>OOOOO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C-1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C-2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361220">
                <a:tc rowSpan="4">
                  <a:txBody>
                    <a:bodyPr/>
                    <a:lstStyle/>
                    <a:p>
                      <a:pPr marL="63500" marR="63500">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D</a:t>
                      </a:r>
                      <a:r>
                        <a:rPr lang="zh-TW" sz="1600" kern="100" dirty="0">
                          <a:effectLst/>
                          <a:latin typeface="微軟正黑體" panose="020B0604030504040204" pitchFamily="34" charset="-120"/>
                          <a:ea typeface="微軟正黑體" panose="020B0604030504040204" pitchFamily="34" charset="-120"/>
                        </a:rPr>
                        <a:t>、</a:t>
                      </a:r>
                      <a:r>
                        <a:rPr lang="zh-TW" sz="1600" u="sng" kern="100" dirty="0">
                          <a:effectLst/>
                          <a:latin typeface="微軟正黑體" panose="020B0604030504040204" pitchFamily="34" charset="-120"/>
                          <a:ea typeface="微軟正黑體" panose="020B0604030504040204" pitchFamily="34" charset="-120"/>
                        </a:rPr>
                        <a:t>取得</a:t>
                      </a:r>
                      <a:r>
                        <a:rPr lang="zh-TW" sz="1600" kern="100" dirty="0">
                          <a:effectLst/>
                          <a:latin typeface="微軟正黑體" panose="020B0604030504040204" pitchFamily="34" charset="-120"/>
                          <a:ea typeface="微軟正黑體" panose="020B0604030504040204" pitchFamily="34" charset="-120"/>
                        </a:rPr>
                        <a:t>能源管理、碳</a:t>
                      </a:r>
                      <a:r>
                        <a:rPr lang="en-US" sz="1600" kern="100" dirty="0">
                          <a:effectLst/>
                          <a:latin typeface="微軟正黑體" panose="020B0604030504040204" pitchFamily="34" charset="-120"/>
                          <a:ea typeface="微軟正黑體" panose="020B0604030504040204" pitchFamily="34" charset="-120"/>
                        </a:rPr>
                        <a:t>/</a:t>
                      </a:r>
                      <a:r>
                        <a:rPr lang="zh-TW" sz="1600" kern="100" dirty="0">
                          <a:effectLst/>
                          <a:latin typeface="微軟正黑體" panose="020B0604030504040204" pitchFamily="34" charset="-120"/>
                          <a:ea typeface="微軟正黑體" panose="020B0604030504040204" pitchFamily="34" charset="-120"/>
                        </a:rPr>
                        <a:t>水足跡、溫室氣體盤查管理等認驗證</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D-1</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完成</a:t>
                      </a:r>
                      <a:r>
                        <a:rPr lang="en-US" sz="1600" kern="100" dirty="0">
                          <a:effectLst/>
                          <a:latin typeface="微軟正黑體" panose="020B0604030504040204" pitchFamily="34" charset="-120"/>
                          <a:ea typeface="微軟正黑體" panose="020B0604030504040204" pitchFamily="34" charset="-120"/>
                        </a:rPr>
                        <a:t>OOOO</a:t>
                      </a:r>
                      <a:r>
                        <a:rPr lang="zh-TW" sz="1600" kern="100" dirty="0">
                          <a:effectLst/>
                          <a:latin typeface="微軟正黑體" panose="020B0604030504040204" pitchFamily="34" charset="-120"/>
                          <a:ea typeface="微軟正黑體" panose="020B0604030504040204" pitchFamily="34" charset="-120"/>
                        </a:rPr>
                        <a:t>教育訓練○場次</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D-2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D-3</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完成取得</a:t>
                      </a:r>
                      <a:r>
                        <a:rPr lang="en-US" sz="1600" kern="100" dirty="0">
                          <a:solidFill>
                            <a:schemeClr val="tx1"/>
                          </a:solidFill>
                          <a:effectLst/>
                          <a:latin typeface="微軟正黑體" panose="020B0604030504040204" pitchFamily="34" charset="-120"/>
                          <a:ea typeface="微軟正黑體" panose="020B0604030504040204" pitchFamily="34" charset="-120"/>
                          <a:cs typeface="+mn-cs"/>
                        </a:rPr>
                        <a:t>OOOO</a:t>
                      </a: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查證報告</a:t>
                      </a:r>
                    </a:p>
                  </a:txBody>
                  <a:tcPr marL="68580" marR="68580" marT="0" marB="0" anchor="ctr"/>
                </a:tc>
                <a:extLst>
                  <a:ext uri="{0D108BD9-81ED-4DB2-BD59-A6C34878D82A}">
                    <a16:rowId xmlns:a16="http://schemas.microsoft.com/office/drawing/2014/main" val="10009"/>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D-4</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完成取得</a:t>
                      </a:r>
                      <a:r>
                        <a:rPr lang="en-US" sz="1600" kern="100" dirty="0">
                          <a:solidFill>
                            <a:schemeClr val="tx1"/>
                          </a:solidFill>
                          <a:effectLst/>
                          <a:latin typeface="微軟正黑體" panose="020B0604030504040204" pitchFamily="34" charset="-120"/>
                          <a:ea typeface="微軟正黑體" panose="020B0604030504040204" pitchFamily="34" charset="-120"/>
                          <a:cs typeface="+mn-cs"/>
                        </a:rPr>
                        <a:t>OOOO</a:t>
                      </a: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認驗證</a:t>
                      </a:r>
                      <a:r>
                        <a:rPr lang="zh-TW" altLang="zh-TW" sz="1600" kern="100" dirty="0">
                          <a:solidFill>
                            <a:schemeClr val="tx1"/>
                          </a:solidFill>
                          <a:effectLst/>
                          <a:latin typeface="微軟正黑體" panose="020B0604030504040204" pitchFamily="34" charset="-120"/>
                          <a:ea typeface="微軟正黑體" panose="020B0604030504040204" pitchFamily="34" charset="-120"/>
                          <a:cs typeface="+mn-cs"/>
                        </a:rPr>
                        <a:t>，並得出減碳量</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OOO</a:t>
                      </a:r>
                      <a:r>
                        <a:rPr lang="zh-TW"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endPar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extLst>
                  <a:ext uri="{0D108BD9-81ED-4DB2-BD59-A6C34878D82A}">
                    <a16:rowId xmlns:a16="http://schemas.microsoft.com/office/drawing/2014/main" val="10010"/>
                  </a:ext>
                </a:extLst>
              </a:tr>
              <a:tr h="366016">
                <a:tc>
                  <a:txBody>
                    <a:bodyPr/>
                    <a:lstStyle/>
                    <a:p>
                      <a:pPr marL="63500" marR="63500">
                        <a:lnSpc>
                          <a:spcPts val="2200"/>
                        </a:lnSpc>
                        <a:spcAft>
                          <a:spcPts val="0"/>
                        </a:spcAft>
                      </a:pPr>
                      <a:r>
                        <a:rPr lang="en-US" sz="1600" kern="0" dirty="0">
                          <a:effectLst/>
                          <a:latin typeface="微軟正黑體" panose="020B0604030504040204" pitchFamily="34" charset="-120"/>
                          <a:ea typeface="微軟正黑體" panose="020B0604030504040204" pitchFamily="34" charset="-120"/>
                        </a:rPr>
                        <a:t>E</a:t>
                      </a:r>
                      <a:r>
                        <a:rPr lang="zh-TW" sz="1600" kern="100" dirty="0">
                          <a:effectLst/>
                          <a:latin typeface="微軟正黑體" panose="020B0604030504040204" pitchFamily="34" charset="-120"/>
                          <a:ea typeface="微軟正黑體" panose="020B0604030504040204" pitchFamily="34" charset="-120"/>
                        </a:rPr>
                        <a:t>、期中報告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E</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完成並提交期中進度報告</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1"/>
                  </a:ext>
                </a:extLst>
              </a:tr>
              <a:tr h="366016">
                <a:tc>
                  <a:txBody>
                    <a:bodyPr/>
                    <a:lstStyle/>
                    <a:p>
                      <a:pPr marL="63500" marR="63500">
                        <a:lnSpc>
                          <a:spcPts val="2200"/>
                        </a:lnSpc>
                        <a:spcAft>
                          <a:spcPts val="0"/>
                        </a:spcAft>
                      </a:pPr>
                      <a:r>
                        <a:rPr lang="en-US" sz="1600" kern="0" dirty="0">
                          <a:effectLst/>
                          <a:latin typeface="微軟正黑體" panose="020B0604030504040204" pitchFamily="34" charset="-120"/>
                          <a:ea typeface="微軟正黑體" panose="020B0604030504040204" pitchFamily="34" charset="-120"/>
                        </a:rPr>
                        <a:t>F</a:t>
                      </a:r>
                      <a:r>
                        <a:rPr lang="zh-TW" sz="1600" kern="100" dirty="0">
                          <a:effectLst/>
                          <a:latin typeface="微軟正黑體" panose="020B0604030504040204" pitchFamily="34" charset="-120"/>
                          <a:ea typeface="微軟正黑體" panose="020B0604030504040204" pitchFamily="34" charset="-120"/>
                        </a:rPr>
                        <a:t>、期末報告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F</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完成並提交期末進度報告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2"/>
                  </a:ext>
                </a:extLst>
              </a:tr>
            </a:tbl>
          </a:graphicData>
        </a:graphic>
      </p:graphicFrame>
      <p:sp>
        <p:nvSpPr>
          <p:cNvPr id="2" name="標題 1"/>
          <p:cNvSpPr>
            <a:spLocks noGrp="1"/>
          </p:cNvSpPr>
          <p:nvPr>
            <p:ph type="title"/>
          </p:nvPr>
        </p:nvSpPr>
        <p:spPr/>
        <p:txBody>
          <a:bodyPr>
            <a:normAutofit fontScale="90000"/>
          </a:bodyPr>
          <a:lstStyle/>
          <a:p>
            <a:r>
              <a:rPr lang="zh-TW" altLang="en-US" dirty="0"/>
              <a:t>四、工作進度規劃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14</a:t>
            </a:fld>
            <a:endParaRPr lang="zh-TW" altLang="en-US"/>
          </a:p>
        </p:txBody>
      </p:sp>
      <p:sp>
        <p:nvSpPr>
          <p:cNvPr id="6" name="圓角矩形圖說文字 5"/>
          <p:cNvSpPr/>
          <p:nvPr/>
        </p:nvSpPr>
        <p:spPr>
          <a:xfrm>
            <a:off x="5364088" y="5949280"/>
            <a:ext cx="2376264" cy="360040"/>
          </a:xfrm>
          <a:prstGeom prst="wedgeRoundRectCallout">
            <a:avLst>
              <a:gd name="adj1" fmla="val -87671"/>
              <a:gd name="adj2" fmla="val -52344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請符合甘特圖查核點</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五、經費規劃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4076585611"/>
              </p:ext>
            </p:extLst>
          </p:nvPr>
        </p:nvGraphicFramePr>
        <p:xfrm>
          <a:off x="251520" y="1052733"/>
          <a:ext cx="8640960" cy="4694542"/>
        </p:xfrm>
        <a:graphic>
          <a:graphicData uri="http://schemas.openxmlformats.org/drawingml/2006/table">
            <a:tbl>
              <a:tblPr firstRow="1" bandRow="1">
                <a:tableStyleId>{5940675A-B579-460E-94D1-54222C63F5DA}</a:tableStyleId>
              </a:tblPr>
              <a:tblGrid>
                <a:gridCol w="1728192">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2016224">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224136">
                  <a:extLst>
                    <a:ext uri="{9D8B030D-6E8A-4147-A177-3AD203B41FA5}">
                      <a16:colId xmlns:a16="http://schemas.microsoft.com/office/drawing/2014/main" val="20004"/>
                    </a:ext>
                  </a:extLst>
                </a:gridCol>
              </a:tblGrid>
              <a:tr h="288035">
                <a:tc rowSpan="3">
                  <a:txBody>
                    <a:bodyPr/>
                    <a:lstStyle/>
                    <a:p>
                      <a:pPr algn="r"/>
                      <a:r>
                        <a:rPr lang="zh-TW" altLang="en-US" sz="1600" b="1" dirty="0">
                          <a:latin typeface="微軟正黑體" panose="020B0604030504040204" pitchFamily="34" charset="-120"/>
                          <a:ea typeface="微軟正黑體" panose="020B0604030504040204" pitchFamily="34" charset="-120"/>
                        </a:rPr>
                        <a:t>              費用</a:t>
                      </a:r>
                      <a:endParaRPr lang="en-US" altLang="zh-TW" sz="1600" b="1" dirty="0">
                        <a:latin typeface="微軟正黑體" panose="020B0604030504040204" pitchFamily="34" charset="-120"/>
                        <a:ea typeface="微軟正黑體" panose="020B0604030504040204" pitchFamily="34" charset="-120"/>
                      </a:endParaRPr>
                    </a:p>
                    <a:p>
                      <a:endParaRPr lang="en-US" altLang="zh-TW" sz="1600" b="1" dirty="0">
                        <a:latin typeface="微軟正黑體" panose="020B0604030504040204" pitchFamily="34" charset="-120"/>
                        <a:ea typeface="微軟正黑體" panose="020B0604030504040204" pitchFamily="34" charset="-120"/>
                      </a:endParaRPr>
                    </a:p>
                    <a:p>
                      <a:r>
                        <a:rPr lang="zh-TW" altLang="en-US" sz="1600" b="1" dirty="0">
                          <a:latin typeface="微軟正黑體" panose="020B0604030504040204" pitchFamily="34" charset="-120"/>
                          <a:ea typeface="微軟正黑體" panose="020B0604030504040204" pitchFamily="34" charset="-120"/>
                        </a:rPr>
                        <a:t>項目</a:t>
                      </a:r>
                    </a:p>
                  </a:txBody>
                  <a:tcPr anchor="ctr">
                    <a:lnTlToBr w="12700" cap="flat" cmpd="sng" algn="ctr">
                      <a:solidFill>
                        <a:schemeClr val="tx1"/>
                      </a:solidFill>
                      <a:prstDash val="solid"/>
                      <a:round/>
                      <a:headEnd type="none" w="med" len="med"/>
                      <a:tailEnd type="none" w="med" len="med"/>
                    </a:lnTlToBr>
                    <a:solidFill>
                      <a:srgbClr val="FFC000"/>
                    </a:solidFill>
                  </a:tcPr>
                </a:tc>
                <a:tc gridSpan="4">
                  <a:txBody>
                    <a:bodyPr/>
                    <a:lstStyle/>
                    <a:p>
                      <a:pPr algn="ctr"/>
                      <a:r>
                        <a:rPr lang="zh-TW" altLang="en-US" sz="1600" b="1" dirty="0">
                          <a:latin typeface="微軟正黑體" panose="020B0604030504040204" pitchFamily="34" charset="-120"/>
                          <a:ea typeface="微軟正黑體" panose="020B0604030504040204" pitchFamily="34" charset="-120"/>
                        </a:rPr>
                        <a:t>預算數（單位：元）</a:t>
                      </a:r>
                    </a:p>
                  </a:txBody>
                  <a:tcPr anchor="ctr">
                    <a:solidFill>
                      <a:srgbClr val="FFC000"/>
                    </a:solidFill>
                  </a:tcPr>
                </a:tc>
                <a:tc hMerge="1">
                  <a:txBody>
                    <a:bodyPr/>
                    <a:lstStyle/>
                    <a:p>
                      <a:endParaRPr lang="zh-TW" altLang="en-US" dirty="0">
                        <a:latin typeface="微軟正黑體" panose="020B0604030504040204" pitchFamily="34" charset="-120"/>
                        <a:ea typeface="微軟正黑體" panose="020B0604030504040204" pitchFamily="34" charset="-120"/>
                      </a:endParaRPr>
                    </a:p>
                  </a:txBody>
                  <a:tcPr/>
                </a:tc>
                <a:tc hMerge="1">
                  <a:txBody>
                    <a:bodyPr/>
                    <a:lstStyle/>
                    <a:p>
                      <a:endParaRPr lang="zh-TW" altLang="en-US" dirty="0">
                        <a:latin typeface="微軟正黑體" panose="020B0604030504040204" pitchFamily="34" charset="-120"/>
                        <a:ea typeface="微軟正黑體" panose="020B0604030504040204" pitchFamily="34" charset="-120"/>
                      </a:endParaRPr>
                    </a:p>
                  </a:txBody>
                  <a:tcPr/>
                </a:tc>
                <a:tc hMerge="1">
                  <a:txBody>
                    <a:bodyPr/>
                    <a:lstStyle/>
                    <a:p>
                      <a:endParaRPr lang="zh-TW" altLang="en-US"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0"/>
                  </a:ext>
                </a:extLst>
              </a:tr>
              <a:tr h="383751">
                <a:tc v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tc rowSpan="2">
                  <a:txBody>
                    <a:bodyPr/>
                    <a:lstStyle/>
                    <a:p>
                      <a:pPr algn="ctr"/>
                      <a:r>
                        <a:rPr lang="zh-TW" altLang="en-US" sz="1600" b="1" dirty="0">
                          <a:latin typeface="微軟正黑體" panose="020B0604030504040204" pitchFamily="34" charset="-120"/>
                          <a:ea typeface="微軟正黑體" panose="020B0604030504040204" pitchFamily="34" charset="-120"/>
                        </a:rPr>
                        <a:t>政府經費</a:t>
                      </a:r>
                      <a:r>
                        <a:rPr lang="en-US" altLang="zh-TW" sz="1600" b="1" dirty="0">
                          <a:latin typeface="微軟正黑體" panose="020B0604030504040204" pitchFamily="34" charset="-120"/>
                          <a:ea typeface="微軟正黑體" panose="020B0604030504040204" pitchFamily="34" charset="-120"/>
                        </a:rPr>
                        <a:t>(A)</a:t>
                      </a:r>
                      <a:endParaRPr lang="zh-TW" altLang="en-US" sz="1600" b="1" dirty="0">
                        <a:latin typeface="微軟正黑體" panose="020B0604030504040204" pitchFamily="34" charset="-120"/>
                        <a:ea typeface="微軟正黑體" panose="020B0604030504040204" pitchFamily="34" charset="-120"/>
                      </a:endParaRPr>
                    </a:p>
                  </a:txBody>
                  <a:tcPr anchor="ctr">
                    <a:solidFill>
                      <a:srgbClr val="FFC000"/>
                    </a:solidFill>
                  </a:tcPr>
                </a:tc>
                <a:tc rowSpan="2">
                  <a:txBody>
                    <a:bodyPr/>
                    <a:lstStyle/>
                    <a:p>
                      <a:pPr algn="ctr"/>
                      <a:r>
                        <a:rPr lang="zh-TW" altLang="en-US" sz="1600" b="1" dirty="0">
                          <a:latin typeface="微軟正黑體" panose="020B0604030504040204" pitchFamily="34" charset="-120"/>
                          <a:ea typeface="微軟正黑體" panose="020B0604030504040204" pitchFamily="34" charset="-120"/>
                        </a:rPr>
                        <a:t>自籌款</a:t>
                      </a:r>
                      <a:r>
                        <a:rPr lang="en-US" altLang="zh-TW" sz="1600" b="1" dirty="0">
                          <a:latin typeface="微軟正黑體" panose="020B0604030504040204" pitchFamily="34" charset="-120"/>
                          <a:ea typeface="微軟正黑體" panose="020B0604030504040204" pitchFamily="34" charset="-120"/>
                        </a:rPr>
                        <a:t>(B)</a:t>
                      </a:r>
                      <a:endParaRPr lang="zh-TW" altLang="en-US" sz="1600" b="1" dirty="0">
                        <a:latin typeface="微軟正黑體" panose="020B0604030504040204" pitchFamily="34" charset="-120"/>
                        <a:ea typeface="微軟正黑體" panose="020B0604030504040204" pitchFamily="34" charset="-120"/>
                      </a:endParaRPr>
                    </a:p>
                  </a:txBody>
                  <a:tcPr anchor="ctr">
                    <a:solidFill>
                      <a:srgbClr val="FFC000"/>
                    </a:solidFill>
                  </a:tcPr>
                </a:tc>
                <a:tc gridSpan="2">
                  <a:txBody>
                    <a:bodyPr/>
                    <a:lstStyle/>
                    <a:p>
                      <a:pPr algn="ctr"/>
                      <a:r>
                        <a:rPr lang="zh-TW" altLang="en-US" sz="1600" b="1" dirty="0">
                          <a:latin typeface="微軟正黑體" panose="020B0604030504040204" pitchFamily="34" charset="-120"/>
                          <a:ea typeface="微軟正黑體" panose="020B0604030504040204" pitchFamily="34" charset="-120"/>
                        </a:rPr>
                        <a:t>合計</a:t>
                      </a:r>
                    </a:p>
                  </a:txBody>
                  <a:tcPr anchor="ctr">
                    <a:solidFill>
                      <a:srgbClr val="FFC000"/>
                    </a:solidFill>
                  </a:tcPr>
                </a:tc>
                <a:tc h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r h="383751">
                <a:tc v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tc v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tc v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600" b="1" dirty="0">
                          <a:latin typeface="微軟正黑體" panose="020B0604030504040204" pitchFamily="34" charset="-120"/>
                          <a:ea typeface="微軟正黑體" panose="020B0604030504040204" pitchFamily="34" charset="-120"/>
                        </a:rPr>
                        <a:t>金額</a:t>
                      </a:r>
                      <a:r>
                        <a:rPr lang="en-US" altLang="zh-TW" sz="1600" b="1" dirty="0">
                          <a:latin typeface="微軟正黑體" panose="020B0604030504040204" pitchFamily="34" charset="-120"/>
                          <a:ea typeface="微軟正黑體" panose="020B0604030504040204" pitchFamily="34" charset="-120"/>
                        </a:rPr>
                        <a:t>(A+B)</a:t>
                      </a:r>
                      <a:endParaRPr lang="zh-TW" altLang="en-US" sz="1600" b="1" dirty="0">
                        <a:latin typeface="微軟正黑體" panose="020B0604030504040204" pitchFamily="34" charset="-120"/>
                        <a:ea typeface="微軟正黑體" panose="020B0604030504040204" pitchFamily="34" charset="-120"/>
                      </a:endParaRPr>
                    </a:p>
                  </a:txBody>
                  <a:tcPr anchor="ctr">
                    <a:solidFill>
                      <a:srgbClr val="FFC000"/>
                    </a:solidFill>
                  </a:tcPr>
                </a:tc>
                <a:tc>
                  <a:txBody>
                    <a:bodyPr/>
                    <a:lstStyle/>
                    <a:p>
                      <a:pPr algn="ctr"/>
                      <a:r>
                        <a:rPr lang="zh-TW" altLang="en-US" sz="1600" b="1" dirty="0">
                          <a:latin typeface="微軟正黑體" panose="020B0604030504040204" pitchFamily="34" charset="-120"/>
                          <a:ea typeface="微軟正黑體" panose="020B0604030504040204" pitchFamily="34" charset="-120"/>
                        </a:rPr>
                        <a:t>佔總經費比</a:t>
                      </a:r>
                    </a:p>
                  </a:txBody>
                  <a:tcPr anchor="ctr">
                    <a:solidFill>
                      <a:srgbClr val="FFC000"/>
                    </a:solidFill>
                  </a:tcPr>
                </a:tc>
                <a:extLst>
                  <a:ext uri="{0D108BD9-81ED-4DB2-BD59-A6C34878D82A}">
                    <a16:rowId xmlns:a16="http://schemas.microsoft.com/office/drawing/2014/main" val="10002"/>
                  </a:ext>
                </a:extLst>
              </a:tr>
              <a:tr h="718352">
                <a:tc>
                  <a:txBody>
                    <a:bodyPr/>
                    <a:lstStyle/>
                    <a:p>
                      <a:pPr algn="just"/>
                      <a:r>
                        <a:rPr lang="zh-TW" altLang="en-US" sz="1400" dirty="0">
                          <a:latin typeface="微軟正黑體" panose="020B0604030504040204" pitchFamily="34" charset="-120"/>
                          <a:ea typeface="微軟正黑體" panose="020B0604030504040204" pitchFamily="34" charset="-120"/>
                        </a:rPr>
                        <a:t>一、直接薪資</a:t>
                      </a:r>
                    </a:p>
                  </a:txBody>
                  <a:tcPr anchor="ct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3"/>
                  </a:ext>
                </a:extLst>
              </a:tr>
              <a:tr h="718352">
                <a:tc>
                  <a:txBody>
                    <a:bodyPr/>
                    <a:lstStyle/>
                    <a:p>
                      <a:pPr algn="just"/>
                      <a:r>
                        <a:rPr lang="zh-TW" altLang="en-US" sz="1400" dirty="0">
                          <a:latin typeface="微軟正黑體" panose="020B0604030504040204" pitchFamily="34" charset="-120"/>
                          <a:ea typeface="微軟正黑體" panose="020B0604030504040204" pitchFamily="34" charset="-120"/>
                        </a:rPr>
                        <a:t>二、管理費</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4"/>
                  </a:ext>
                </a:extLst>
              </a:tr>
              <a:tr h="718352">
                <a:tc>
                  <a:txBody>
                    <a:bodyPr/>
                    <a:lstStyle/>
                    <a:p>
                      <a:pPr algn="just"/>
                      <a:r>
                        <a:rPr lang="zh-TW" altLang="en-US" sz="1400" dirty="0">
                          <a:latin typeface="微軟正黑體" panose="020B0604030504040204" pitchFamily="34" charset="-120"/>
                          <a:ea typeface="微軟正黑體" panose="020B0604030504040204" pitchFamily="34" charset="-120"/>
                        </a:rPr>
                        <a:t>三、其他直接費用</a:t>
                      </a:r>
                    </a:p>
                  </a:txBody>
                  <a:tcPr anchor="ct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r h="718352">
                <a:tc>
                  <a:txBody>
                    <a:bodyPr/>
                    <a:lstStyle/>
                    <a:p>
                      <a:pPr algn="just"/>
                      <a:r>
                        <a:rPr lang="zh-TW" altLang="en-US" sz="1400" dirty="0">
                          <a:latin typeface="微軟正黑體" panose="020B0604030504040204" pitchFamily="34" charset="-120"/>
                          <a:ea typeface="微軟正黑體" panose="020B0604030504040204" pitchFamily="34" charset="-120"/>
                        </a:rPr>
                        <a:t>四、營業稅</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6"/>
                  </a:ext>
                </a:extLst>
              </a:tr>
              <a:tr h="718352">
                <a:tc>
                  <a:txBody>
                    <a:bodyPr/>
                    <a:lstStyle/>
                    <a:p>
                      <a:pPr algn="ctr"/>
                      <a:r>
                        <a:rPr lang="zh-TW" altLang="en-US" sz="1400" dirty="0">
                          <a:latin typeface="微軟正黑體" panose="020B0604030504040204" pitchFamily="34" charset="-120"/>
                          <a:ea typeface="微軟正黑體" panose="020B0604030504040204" pitchFamily="34" charset="-120"/>
                        </a:rPr>
                        <a:t>合計</a:t>
                      </a:r>
                    </a:p>
                  </a:txBody>
                  <a:tcPr anchor="ct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7"/>
                  </a:ext>
                </a:extLst>
              </a:tr>
            </a:tbl>
          </a:graphicData>
        </a:graphic>
      </p:graphicFrame>
      <p:sp>
        <p:nvSpPr>
          <p:cNvPr id="5" name="圓角矩形圖說文字 4"/>
          <p:cNvSpPr/>
          <p:nvPr/>
        </p:nvSpPr>
        <p:spPr>
          <a:xfrm>
            <a:off x="4283968" y="2636912"/>
            <a:ext cx="4392488" cy="2592288"/>
          </a:xfrm>
          <a:prstGeom prst="wedgeRoundRectCallout">
            <a:avLst>
              <a:gd name="adj1" fmla="val -62780"/>
              <a:gd name="adj2" fmla="val 6382"/>
              <a:gd name="adj3" fmla="val 16667"/>
            </a:avLst>
          </a:prstGeom>
          <a:solidFill>
            <a:srgbClr val="C0C0C0">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提案經費需依「經濟部及所屬機關委辦計畫預算編列基準」編列及執行。</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中企處負擔</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政府經費</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：人事費不得超過政府經費之</a:t>
            </a:r>
            <a:r>
              <a:rPr lang="en-US" altLang="zh-TW" sz="1600" dirty="0">
                <a:solidFill>
                  <a:srgbClr val="FF6600"/>
                </a:solidFill>
                <a:latin typeface="微軟正黑體" panose="020B0604030504040204" pitchFamily="34" charset="-120"/>
                <a:ea typeface="微軟正黑體" panose="020B0604030504040204" pitchFamily="34" charset="-120"/>
              </a:rPr>
              <a:t>30%</a:t>
            </a:r>
            <a:r>
              <a:rPr lang="zh-TW" altLang="en-US" sz="1600" dirty="0">
                <a:solidFill>
                  <a:srgbClr val="FF6600"/>
                </a:solidFill>
                <a:latin typeface="微軟正黑體" panose="020B0604030504040204" pitchFamily="34" charset="-120"/>
                <a:ea typeface="微軟正黑體" panose="020B0604030504040204" pitchFamily="34" charset="-120"/>
              </a:rPr>
              <a:t>。</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營業稅：直接薪資</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管理費</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其他直接費用</a:t>
            </a:r>
            <a:r>
              <a:rPr lang="en-US" altLang="zh-TW" sz="1600" dirty="0">
                <a:solidFill>
                  <a:srgbClr val="FF6600"/>
                </a:solidFill>
                <a:latin typeface="微軟正黑體" panose="020B0604030504040204" pitchFamily="34" charset="-120"/>
                <a:ea typeface="微軟正黑體" panose="020B0604030504040204" pitchFamily="34" charset="-120"/>
              </a:rPr>
              <a:t>) x5%</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「專業服務費」包含：輔導單位費用、取得必要量化成果之認驗證費用</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僅自籌款可編列</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、會計師查證費用。</a:t>
            </a:r>
          </a:p>
        </p:txBody>
      </p:sp>
      <p:sp>
        <p:nvSpPr>
          <p:cNvPr id="3" name="矩形 2"/>
          <p:cNvSpPr/>
          <p:nvPr/>
        </p:nvSpPr>
        <p:spPr>
          <a:xfrm>
            <a:off x="251520" y="5877272"/>
            <a:ext cx="7116051" cy="369332"/>
          </a:xfrm>
          <a:prstGeom prst="rect">
            <a:avLst/>
          </a:prstGeom>
        </p:spPr>
        <p:txBody>
          <a:bodyPr wrap="none">
            <a:spAutoFit/>
          </a:bodyPr>
          <a:lstStyle/>
          <a:p>
            <a:r>
              <a:rPr lang="zh-TW" altLang="en-US" dirty="0">
                <a:latin typeface="微軟正黑體" panose="020B0604030504040204" pitchFamily="34" charset="-120"/>
                <a:ea typeface="微軟正黑體" panose="020B0604030504040204" pitchFamily="34" charset="-120"/>
              </a:rPr>
              <a:t>「專業服務費」佔總經費比例</a:t>
            </a:r>
            <a:r>
              <a:rPr lang="en-US" altLang="zh-TW" dirty="0">
                <a:latin typeface="微軟正黑體" panose="020B0604030504040204" pitchFamily="34" charset="-120"/>
                <a:ea typeface="微軟正黑體" panose="020B0604030504040204" pitchFamily="34" charset="-120"/>
              </a:rPr>
              <a:t>OOO</a:t>
            </a:r>
            <a:r>
              <a:rPr lang="zh-TW" altLang="en-US"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      </a:t>
            </a:r>
            <a:r>
              <a:rPr lang="zh-TW" altLang="en-US" sz="1200" dirty="0">
                <a:latin typeface="微軟正黑體" panose="020B0604030504040204" pitchFamily="34" charset="-120"/>
                <a:ea typeface="微軟正黑體" panose="020B0604030504040204" pitchFamily="34" charset="-120"/>
              </a:rPr>
              <a:t>計算方式：</a:t>
            </a:r>
            <a:r>
              <a:rPr lang="en-US" altLang="zh-TW" sz="1200" dirty="0">
                <a:latin typeface="微軟正黑體" panose="020B0604030504040204" pitchFamily="34" charset="-120"/>
                <a:ea typeface="微軟正黑體" panose="020B0604030504040204" pitchFamily="34" charset="-120"/>
              </a:rPr>
              <a:t>(</a:t>
            </a:r>
            <a:r>
              <a:rPr lang="zh-TW" altLang="en-US" sz="1200" dirty="0">
                <a:latin typeface="微軟正黑體" panose="020B0604030504040204" pitchFamily="34" charset="-120"/>
                <a:ea typeface="微軟正黑體" panose="020B0604030504040204" pitchFamily="34" charset="-120"/>
              </a:rPr>
              <a:t>專業服務費</a:t>
            </a:r>
            <a:r>
              <a:rPr lang="en-US" altLang="zh-TW" sz="1200" dirty="0">
                <a:latin typeface="微軟正黑體" panose="020B0604030504040204" pitchFamily="34" charset="-120"/>
                <a:ea typeface="微軟正黑體" panose="020B0604030504040204" pitchFamily="34" charset="-120"/>
              </a:rPr>
              <a:t>/</a:t>
            </a:r>
            <a:r>
              <a:rPr lang="zh-TW" altLang="en-US" sz="1200" dirty="0">
                <a:latin typeface="微軟正黑體" panose="020B0604030504040204" pitchFamily="34" charset="-120"/>
                <a:ea typeface="微軟正黑體" panose="020B0604030504040204" pitchFamily="34" charset="-120"/>
              </a:rPr>
              <a:t>總經費</a:t>
            </a:r>
            <a:r>
              <a:rPr lang="en-US" altLang="zh-TW" sz="1200" dirty="0">
                <a:latin typeface="微軟正黑體" panose="020B0604030504040204" pitchFamily="34" charset="-120"/>
                <a:ea typeface="微軟正黑體" panose="020B0604030504040204" pitchFamily="34" charset="-120"/>
              </a:rPr>
              <a:t>)</a:t>
            </a:r>
            <a:r>
              <a:rPr lang="zh-TW" altLang="en-US" sz="1200" dirty="0">
                <a:latin typeface="微軟正黑體" panose="020B0604030504040204" pitchFamily="34" charset="-120"/>
                <a:ea typeface="微軟正黑體" panose="020B0604030504040204" pitchFamily="34" charset="-120"/>
              </a:rPr>
              <a:t> </a:t>
            </a:r>
            <a:r>
              <a:rPr lang="en-US" altLang="zh-TW" sz="1200" dirty="0">
                <a:latin typeface="微軟正黑體" panose="020B0604030504040204" pitchFamily="34" charset="-120"/>
                <a:ea typeface="微軟正黑體" panose="020B0604030504040204" pitchFamily="34" charset="-120"/>
              </a:rPr>
              <a:t>x 100%</a:t>
            </a:r>
            <a:r>
              <a:rPr lang="zh-TW" altLang="en-US" sz="1200" dirty="0">
                <a:latin typeface="微軟正黑體" panose="020B0604030504040204" pitchFamily="34" charset="-120"/>
                <a:ea typeface="微軟正黑體" panose="020B0604030504040204" pitchFamily="34" charset="-120"/>
              </a:rPr>
              <a:t> </a:t>
            </a:r>
            <a:endParaRPr lang="zh-TW" altLang="en-US" sz="1200" dirty="0"/>
          </a:p>
        </p:txBody>
      </p:sp>
    </p:spTree>
    <p:extLst>
      <p:ext uri="{BB962C8B-B14F-4D97-AF65-F5344CB8AC3E}">
        <p14:creationId xmlns:p14="http://schemas.microsoft.com/office/powerpoint/2010/main" val="3753392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六、人力規劃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16</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3146469768"/>
              </p:ext>
            </p:extLst>
          </p:nvPr>
        </p:nvGraphicFramePr>
        <p:xfrm>
          <a:off x="251520" y="1052737"/>
          <a:ext cx="8640960" cy="4996309"/>
        </p:xfrm>
        <a:graphic>
          <a:graphicData uri="http://schemas.openxmlformats.org/drawingml/2006/table">
            <a:tbl>
              <a:tblPr firstRow="1" firstCol="1" bandRow="1">
                <a:tableStyleId>{5940675A-B579-460E-94D1-54222C63F5DA}</a:tableStyleId>
              </a:tblPr>
              <a:tblGrid>
                <a:gridCol w="576064">
                  <a:extLst>
                    <a:ext uri="{9D8B030D-6E8A-4147-A177-3AD203B41FA5}">
                      <a16:colId xmlns:a16="http://schemas.microsoft.com/office/drawing/2014/main" val="20000"/>
                    </a:ext>
                  </a:extLst>
                </a:gridCol>
                <a:gridCol w="2492014">
                  <a:extLst>
                    <a:ext uri="{9D8B030D-6E8A-4147-A177-3AD203B41FA5}">
                      <a16:colId xmlns:a16="http://schemas.microsoft.com/office/drawing/2014/main" val="20001"/>
                    </a:ext>
                  </a:extLst>
                </a:gridCol>
                <a:gridCol w="3203668">
                  <a:extLst>
                    <a:ext uri="{9D8B030D-6E8A-4147-A177-3AD203B41FA5}">
                      <a16:colId xmlns:a16="http://schemas.microsoft.com/office/drawing/2014/main" val="20002"/>
                    </a:ext>
                  </a:extLst>
                </a:gridCol>
                <a:gridCol w="2369214">
                  <a:extLst>
                    <a:ext uri="{9D8B030D-6E8A-4147-A177-3AD203B41FA5}">
                      <a16:colId xmlns:a16="http://schemas.microsoft.com/office/drawing/2014/main" val="20003"/>
                    </a:ext>
                  </a:extLst>
                </a:gridCol>
              </a:tblGrid>
              <a:tr h="507808">
                <a:tc>
                  <a:txBody>
                    <a:bodyPr/>
                    <a:lstStyle/>
                    <a:p>
                      <a:pPr algn="ct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cs typeface="CG Times"/>
                        </a:rPr>
                        <a:t>單位</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cs typeface="+mn-cs"/>
                        </a:rPr>
                        <a:t>單位名稱</a:t>
                      </a:r>
                      <a:r>
                        <a:rPr lang="en-US" altLang="zh-TW" sz="1600" kern="100" dirty="0">
                          <a:effectLst/>
                          <a:latin typeface="微軟正黑體" panose="020B0604030504040204" pitchFamily="34" charset="-120"/>
                          <a:ea typeface="微軟正黑體" panose="020B0604030504040204" pitchFamily="34" charset="-120"/>
                          <a:cs typeface="+mn-cs"/>
                        </a:rPr>
                        <a:t>/</a:t>
                      </a:r>
                      <a:r>
                        <a:rPr lang="zh-TW" altLang="en-US" sz="1600" kern="100" dirty="0">
                          <a:effectLst/>
                          <a:latin typeface="微軟正黑體" panose="020B0604030504040204" pitchFamily="34" charset="-120"/>
                          <a:ea typeface="微軟正黑體" panose="020B0604030504040204" pitchFamily="34" charset="-120"/>
                          <a:cs typeface="+mn-cs"/>
                        </a:rPr>
                        <a:t>姓名</a:t>
                      </a:r>
                      <a:endParaRPr lang="zh-TW" alt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本計畫執行人員階層</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algn="ct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rPr>
                        <a:t>人力運用</a:t>
                      </a:r>
                      <a:r>
                        <a:rPr lang="en-US" altLang="zh-TW" sz="1600" kern="100" dirty="0">
                          <a:effectLst/>
                          <a:latin typeface="微軟正黑體" panose="020B0604030504040204" pitchFamily="34" charset="-120"/>
                          <a:ea typeface="微軟正黑體" panose="020B0604030504040204" pitchFamily="34" charset="-120"/>
                        </a:rPr>
                        <a:t>(</a:t>
                      </a:r>
                      <a:r>
                        <a:rPr lang="zh-TW" altLang="en-US" sz="1600" kern="100" dirty="0">
                          <a:effectLst/>
                          <a:latin typeface="微軟正黑體" panose="020B0604030504040204" pitchFamily="34" charset="-120"/>
                          <a:ea typeface="微軟正黑體" panose="020B0604030504040204" pitchFamily="34" charset="-120"/>
                        </a:rPr>
                        <a:t>人月數</a:t>
                      </a:r>
                      <a:r>
                        <a:rPr lang="en-US" altLang="zh-TW" sz="1600" kern="100" dirty="0">
                          <a:effectLst/>
                          <a:latin typeface="微軟正黑體" panose="020B0604030504040204" pitchFamily="34" charset="-120"/>
                          <a:ea typeface="微軟正黑體" panose="020B0604030504040204" pitchFamily="34" charset="-120"/>
                        </a:rPr>
                        <a:t>)/</a:t>
                      </a:r>
                    </a:p>
                    <a:p>
                      <a:pPr algn="ct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rPr>
                        <a:t>專長說明</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extLst>
                  <a:ext uri="{0D108BD9-81ED-4DB2-BD59-A6C34878D82A}">
                    <a16:rowId xmlns:a16="http://schemas.microsoft.com/office/drawing/2014/main" val="10000"/>
                  </a:ext>
                </a:extLst>
              </a:tr>
              <a:tr h="318625">
                <a:tc rowSpan="8">
                  <a:txBody>
                    <a:bodyPr/>
                    <a:lstStyle/>
                    <a:p>
                      <a:pPr algn="ctr">
                        <a:lnSpc>
                          <a:spcPts val="2200"/>
                        </a:lnSpc>
                        <a:spcAft>
                          <a:spcPts val="0"/>
                        </a:spcAft>
                      </a:pPr>
                      <a:r>
                        <a:rPr lang="zh-TW" altLang="en-US" sz="1600" kern="100" dirty="0">
                          <a:solidFill>
                            <a:schemeClr val="bg1"/>
                          </a:solidFill>
                          <a:effectLst/>
                          <a:latin typeface="微軟正黑體" panose="020B0604030504040204" pitchFamily="34" charset="-120"/>
                          <a:ea typeface="微軟正黑體" panose="020B0604030504040204" pitchFamily="34" charset="-120"/>
                          <a:cs typeface="CG Times"/>
                        </a:rPr>
                        <a:t>提案單位</a:t>
                      </a:r>
                      <a:endParaRPr lang="zh-TW" sz="1600"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2"/>
                    </a:solidFill>
                  </a:tcPr>
                </a:tc>
                <a:tc>
                  <a:txBody>
                    <a:bodyPr/>
                    <a:lstStyle/>
                    <a:p>
                      <a:pPr algn="just">
                        <a:lnSpc>
                          <a:spcPts val="2200"/>
                        </a:lnSpc>
                        <a:spcAft>
                          <a:spcPts val="0"/>
                        </a:spcAft>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公司</a:t>
                      </a:r>
                      <a:r>
                        <a:rPr lang="en-US" altLang="zh-TW" sz="1200" kern="100" dirty="0">
                          <a:effectLst/>
                          <a:latin typeface="微軟正黑體" panose="020B0604030504040204" pitchFamily="34" charset="-120"/>
                          <a:ea typeface="微軟正黑體" panose="020B0604030504040204" pitchFamily="34" charset="-120"/>
                          <a:cs typeface="CG Times"/>
                        </a:rPr>
                        <a:t>/OOO</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dirty="0">
                          <a:effectLst/>
                          <a:latin typeface="微軟正黑體" panose="020B0604030504040204" pitchFamily="34" charset="-120"/>
                          <a:ea typeface="微軟正黑體" panose="020B0604030504040204" pitchFamily="34" charset="-120"/>
                        </a:rPr>
                        <a:t> </a:t>
                      </a:r>
                      <a:r>
                        <a:rPr lang="zh-TW" altLang="en-US" sz="1400" kern="100" dirty="0">
                          <a:effectLst/>
                          <a:latin typeface="微軟正黑體" panose="020B0604030504040204" pitchFamily="34" charset="-120"/>
                          <a:ea typeface="微軟正黑體" panose="020B0604030504040204" pitchFamily="34" charset="-120"/>
                        </a:rPr>
                        <a:t>計畫主持人</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a:t>
                      </a:r>
                    </a:p>
                  </a:txBody>
                  <a:tcPr marL="68580" marR="68580" marT="0" marB="0"/>
                </a:tc>
                <a:extLst>
                  <a:ext uri="{0D108BD9-81ED-4DB2-BD59-A6C34878D82A}">
                    <a16:rowId xmlns:a16="http://schemas.microsoft.com/office/drawing/2014/main" val="10001"/>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0" indent="0" algn="just" defTabSz="914400" rtl="0" eaLnBrk="1" fontAlgn="auto" latinLnBrk="0" hangingPunct="1">
                        <a:lnSpc>
                          <a:spcPts val="2200"/>
                        </a:lnSpc>
                        <a:spcBef>
                          <a:spcPts val="0"/>
                        </a:spcBef>
                        <a:spcAft>
                          <a:spcPts val="0"/>
                        </a:spcAft>
                        <a:buClrTx/>
                        <a:buSzTx/>
                        <a:buFontTx/>
                        <a:buNone/>
                        <a:tabLst/>
                        <a:defRPr/>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公司</a:t>
                      </a:r>
                      <a:r>
                        <a:rPr lang="en-US" altLang="zh-TW" sz="1200" kern="100" dirty="0">
                          <a:effectLst/>
                          <a:latin typeface="微軟正黑體" panose="020B0604030504040204" pitchFamily="34" charset="-120"/>
                          <a:ea typeface="微軟正黑體" panose="020B0604030504040204" pitchFamily="34" charset="-120"/>
                          <a:cs typeface="CG Times"/>
                        </a:rPr>
                        <a:t>/OOO</a:t>
                      </a:r>
                      <a:endParaRPr lang="zh-TW" alt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dirty="0">
                          <a:solidFill>
                            <a:schemeClr val="tx1"/>
                          </a:solidFill>
                          <a:effectLst/>
                          <a:latin typeface="微軟正黑體" panose="020B0604030504040204" pitchFamily="34" charset="-120"/>
                          <a:ea typeface="微軟正黑體" panose="020B0604030504040204" pitchFamily="34" charset="-120"/>
                          <a:cs typeface="+mn-cs"/>
                        </a:rPr>
                        <a:t>副研究員</a:t>
                      </a: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專長說明（不支薪）</a:t>
                      </a:r>
                    </a:p>
                  </a:txBody>
                  <a:tcPr marL="68580" marR="68580" marT="0" marB="0"/>
                </a:tc>
                <a:extLst>
                  <a:ext uri="{0D108BD9-81ED-4DB2-BD59-A6C34878D82A}">
                    <a16:rowId xmlns:a16="http://schemas.microsoft.com/office/drawing/2014/main" val="10002"/>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0" indent="0" algn="just" defTabSz="914400" rtl="0" eaLnBrk="1" fontAlgn="auto" latinLnBrk="0" hangingPunct="1">
                        <a:lnSpc>
                          <a:spcPts val="2200"/>
                        </a:lnSpc>
                        <a:spcBef>
                          <a:spcPts val="0"/>
                        </a:spcBef>
                        <a:spcAft>
                          <a:spcPts val="0"/>
                        </a:spcAft>
                        <a:buClrTx/>
                        <a:buSzTx/>
                        <a:buFontTx/>
                        <a:buNone/>
                        <a:tabLst/>
                        <a:defRPr/>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公司</a:t>
                      </a:r>
                      <a:r>
                        <a:rPr lang="en-US" altLang="zh-TW" sz="1200" kern="100" dirty="0">
                          <a:effectLst/>
                          <a:latin typeface="微軟正黑體" panose="020B0604030504040204" pitchFamily="34" charset="-120"/>
                          <a:ea typeface="微軟正黑體" panose="020B0604030504040204" pitchFamily="34" charset="-120"/>
                          <a:cs typeface="CG Times"/>
                        </a:rPr>
                        <a:t>/OOO</a:t>
                      </a:r>
                      <a:endParaRPr lang="zh-TW" alt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dirty="0">
                          <a:solidFill>
                            <a:schemeClr val="tx1"/>
                          </a:solidFill>
                          <a:effectLst/>
                          <a:latin typeface="微軟正黑體" panose="020B0604030504040204" pitchFamily="34" charset="-120"/>
                          <a:ea typeface="微軟正黑體" panose="020B0604030504040204" pitchFamily="34" charset="-120"/>
                          <a:cs typeface="+mn-cs"/>
                        </a:rPr>
                        <a:t>助理研究員</a:t>
                      </a:r>
                    </a:p>
                  </a:txBody>
                  <a:tcPr marL="68580" marR="68580" marT="0" marB="0"/>
                </a:tc>
                <a:tc>
                  <a:txBody>
                    <a:bodyPr/>
                    <a:lstStyle/>
                    <a:p>
                      <a:pPr marL="0" marR="63500" algn="just" defTabSz="914400" rtl="0" eaLnBrk="1" latinLnBrk="0" hangingPunct="1">
                        <a:lnSpc>
                          <a:spcPts val="2200"/>
                        </a:lnSpc>
                        <a:spcAft>
                          <a:spcPts val="0"/>
                        </a:spcAft>
                      </a:pPr>
                      <a:r>
                        <a:rPr lang="en-US" sz="1400" kern="100" dirty="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dirty="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dirty="0">
                          <a:solidFill>
                            <a:schemeClr val="tx1"/>
                          </a:solidFill>
                          <a:effectLst/>
                          <a:latin typeface="微軟正黑體" panose="020B0604030504040204" pitchFamily="34" charset="-120"/>
                          <a:ea typeface="微軟正黑體" panose="020B0604030504040204" pitchFamily="34" charset="-120"/>
                          <a:cs typeface="+mn-cs"/>
                        </a:rPr>
                        <a:t>/</a:t>
                      </a:r>
                      <a:r>
                        <a:rPr lang="zh-TW" sz="1400" kern="100" dirty="0">
                          <a:solidFill>
                            <a:schemeClr val="tx1"/>
                          </a:solidFill>
                          <a:effectLst/>
                          <a:latin typeface="微軟正黑體" panose="020B0604030504040204" pitchFamily="34" charset="-120"/>
                          <a:ea typeface="微軟正黑體" panose="020B0604030504040204" pitchFamily="34" charset="-120"/>
                          <a:cs typeface="+mn-cs"/>
                        </a:rPr>
                        <a:t>專長說明（不支薪）</a:t>
                      </a:r>
                    </a:p>
                  </a:txBody>
                  <a:tcPr marL="68580" marR="68580" marT="0" marB="0"/>
                </a:tc>
                <a:extLst>
                  <a:ext uri="{0D108BD9-81ED-4DB2-BD59-A6C34878D82A}">
                    <a16:rowId xmlns:a16="http://schemas.microsoft.com/office/drawing/2014/main" val="10003"/>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r h="318625">
                <a:tc vMerge="1">
                  <a:txBody>
                    <a:bodyPr/>
                    <a:lstStyle/>
                    <a:p>
                      <a:pPr algn="ctr">
                        <a:lnSpc>
                          <a:spcPts val="2200"/>
                        </a:lnSpc>
                        <a:spcAft>
                          <a:spcPts val="0"/>
                        </a:spcAft>
                      </a:pPr>
                      <a:endParaRPr lang="zh-TW" altLang="en-US" sz="1600" kern="100" dirty="0">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3"/>
                    </a:solidFill>
                  </a:tcPr>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5"/>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6"/>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7"/>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8"/>
                  </a:ext>
                </a:extLst>
              </a:tr>
              <a:tr h="318625">
                <a:tc rowSpan="6">
                  <a:txBody>
                    <a:bodyPr/>
                    <a:lstStyle/>
                    <a:p>
                      <a:pPr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r>
                        <a:rPr lang="zh-TW" altLang="en-US" sz="1600" kern="100" dirty="0">
                          <a:effectLst/>
                          <a:latin typeface="微軟正黑體" panose="020B0604030504040204" pitchFamily="34" charset="-120"/>
                          <a:ea typeface="微軟正黑體" panose="020B0604030504040204" pitchFamily="34" charset="-120"/>
                        </a:rPr>
                        <a:t>輔導單位</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4"/>
                    </a:solidFill>
                  </a:tcPr>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協同主持人</a:t>
                      </a: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9"/>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副研究員</a:t>
                      </a:r>
                    </a:p>
                  </a:txBody>
                  <a:tcPr marL="68580" marR="68580" marT="0" marB="0"/>
                </a:tc>
                <a:tc>
                  <a:txBody>
                    <a:bodyPr/>
                    <a:lstStyle/>
                    <a:p>
                      <a:pPr algn="just">
                        <a:lnSpc>
                          <a:spcPts val="2200"/>
                        </a:lnSpc>
                        <a:spcAft>
                          <a:spcPts val="0"/>
                        </a:spcAft>
                      </a:pPr>
                      <a:r>
                        <a:rPr lang="en-US" sz="1400" kern="10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0"/>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dirty="0">
                          <a:solidFill>
                            <a:schemeClr val="tx1"/>
                          </a:solidFill>
                          <a:effectLst/>
                          <a:latin typeface="微軟正黑體" panose="020B0604030504040204" pitchFamily="34" charset="-120"/>
                          <a:ea typeface="微軟正黑體" panose="020B0604030504040204" pitchFamily="34" charset="-120"/>
                          <a:cs typeface="+mn-cs"/>
                        </a:rPr>
                        <a:t>助理研究員</a:t>
                      </a:r>
                    </a:p>
                  </a:txBody>
                  <a:tcPr marL="68580" marR="68580" marT="0" marB="0"/>
                </a:tc>
                <a:tc>
                  <a:txBody>
                    <a:bodyPr/>
                    <a:lstStyle/>
                    <a:p>
                      <a:pPr algn="just">
                        <a:lnSpc>
                          <a:spcPts val="2200"/>
                        </a:lnSpc>
                        <a:spcAft>
                          <a:spcPts val="0"/>
                        </a:spcAft>
                      </a:pPr>
                      <a:r>
                        <a:rPr lang="en-US" sz="1400" kern="10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1"/>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2"/>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3"/>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4"/>
                  </a:ext>
                </a:extLst>
              </a:tr>
            </a:tbl>
          </a:graphicData>
        </a:graphic>
      </p:graphicFrame>
      <p:sp>
        <p:nvSpPr>
          <p:cNvPr id="6" name="圓角矩形圖說文字 5"/>
          <p:cNvSpPr/>
          <p:nvPr/>
        </p:nvSpPr>
        <p:spPr>
          <a:xfrm>
            <a:off x="4067944" y="3140968"/>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請說明主導提案單位組織架構與負責及參與本案合作提案單位推動之部門層級、人力安排以及輔導單位本案人力運用規劃。</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980555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七、其他附件</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17</a:t>
            </a:fld>
            <a:endParaRPr lang="zh-TW" altLang="en-US"/>
          </a:p>
        </p:txBody>
      </p:sp>
      <p:sp>
        <p:nvSpPr>
          <p:cNvPr id="5" name="矩形 4"/>
          <p:cNvSpPr/>
          <p:nvPr/>
        </p:nvSpPr>
        <p:spPr>
          <a:xfrm>
            <a:off x="251520" y="1052736"/>
            <a:ext cx="8640960" cy="511256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endParaRPr lang="zh-TW" altLang="en-US" sz="1600" dirty="0">
              <a:solidFill>
                <a:srgbClr val="FF6600"/>
              </a:solidFill>
              <a:latin typeface="微軟正黑體" panose="020B0604030504040204" pitchFamily="34" charset="-120"/>
              <a:ea typeface="微軟正黑體" panose="020B0604030504040204" pitchFamily="34" charset="-120"/>
            </a:endParaRPr>
          </a:p>
        </p:txBody>
      </p:sp>
      <p:sp>
        <p:nvSpPr>
          <p:cNvPr id="6" name="圓角矩形圖說文字 5"/>
          <p:cNvSpPr/>
          <p:nvPr/>
        </p:nvSpPr>
        <p:spPr>
          <a:xfrm>
            <a:off x="4067944" y="3140968"/>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得獎證明、標章獲得</a:t>
            </a:r>
            <a:r>
              <a:rPr lang="en-US" altLang="zh-TW" sz="1600" dirty="0">
                <a:solidFill>
                  <a:srgbClr val="FF6600"/>
                </a:solidFill>
                <a:latin typeface="微軟正黑體" panose="020B0604030504040204" pitchFamily="34" charset="-120"/>
                <a:ea typeface="微軟正黑體" panose="020B0604030504040204" pitchFamily="34" charset="-120"/>
              </a:rPr>
              <a:t>…</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其他加分文件。</a:t>
            </a:r>
          </a:p>
        </p:txBody>
      </p:sp>
    </p:spTree>
    <p:extLst>
      <p:ext uri="{BB962C8B-B14F-4D97-AF65-F5344CB8AC3E}">
        <p14:creationId xmlns:p14="http://schemas.microsoft.com/office/powerpoint/2010/main" val="1618524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18</a:t>
            </a:fld>
            <a:endParaRPr lang="zh-TW" altLang="en-US"/>
          </a:p>
        </p:txBody>
      </p:sp>
      <p:sp>
        <p:nvSpPr>
          <p:cNvPr id="6" name="矩形 5"/>
          <p:cNvSpPr/>
          <p:nvPr/>
        </p:nvSpPr>
        <p:spPr>
          <a:xfrm>
            <a:off x="2290812" y="2708920"/>
            <a:ext cx="4572000" cy="1477328"/>
          </a:xfrm>
          <a:prstGeom prst="rect">
            <a:avLst/>
          </a:prstGeom>
        </p:spPr>
        <p:txBody>
          <a:bodyPr>
            <a:spAutoFit/>
          </a:bodyPr>
          <a:lstStyle/>
          <a:p>
            <a:pPr algn="ctr"/>
            <a:r>
              <a:rPr lang="zh-TW" altLang="en-US" sz="4500" b="1" dirty="0">
                <a:solidFill>
                  <a:schemeClr val="accent2"/>
                </a:solidFill>
                <a:latin typeface="微軟正黑體" panose="020B0604030504040204" pitchFamily="34" charset="-120"/>
                <a:ea typeface="微軟正黑體" panose="020B0604030504040204" pitchFamily="34" charset="-120"/>
              </a:rPr>
              <a:t>簡報完畢</a:t>
            </a:r>
            <a:br>
              <a:rPr lang="zh-TW" altLang="en-US" sz="4500" b="1" dirty="0">
                <a:solidFill>
                  <a:schemeClr val="accent2"/>
                </a:solidFill>
                <a:latin typeface="微軟正黑體" panose="020B0604030504040204" pitchFamily="34" charset="-120"/>
                <a:ea typeface="微軟正黑體" panose="020B0604030504040204" pitchFamily="34" charset="-120"/>
              </a:rPr>
            </a:br>
            <a:r>
              <a:rPr lang="zh-TW" altLang="en-US" sz="4500" b="1" dirty="0">
                <a:solidFill>
                  <a:schemeClr val="accent2"/>
                </a:solidFill>
                <a:latin typeface="微軟正黑體" panose="020B0604030504040204" pitchFamily="34" charset="-120"/>
                <a:ea typeface="微軟正黑體" panose="020B0604030504040204" pitchFamily="34" charset="-120"/>
              </a:rPr>
              <a:t>敬請指導</a:t>
            </a:r>
          </a:p>
        </p:txBody>
      </p:sp>
    </p:spTree>
    <p:extLst>
      <p:ext uri="{BB962C8B-B14F-4D97-AF65-F5344CB8AC3E}">
        <p14:creationId xmlns:p14="http://schemas.microsoft.com/office/powerpoint/2010/main" val="1965544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附件</a:t>
            </a:r>
            <a:r>
              <a:rPr lang="en-US" altLang="zh-TW" dirty="0"/>
              <a:t>-</a:t>
            </a:r>
            <a:r>
              <a:rPr lang="zh-TW" altLang="en-US" dirty="0"/>
              <a:t>廠商基本資料與簡介</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19</a:t>
            </a:fld>
            <a:endParaRPr lang="zh-TW" altLang="en-US"/>
          </a:p>
        </p:txBody>
      </p:sp>
      <p:graphicFrame>
        <p:nvGraphicFramePr>
          <p:cNvPr id="5" name="表格 4"/>
          <p:cNvGraphicFramePr>
            <a:graphicFrameLocks noGrp="1"/>
          </p:cNvGraphicFramePr>
          <p:nvPr/>
        </p:nvGraphicFramePr>
        <p:xfrm>
          <a:off x="5004048" y="3573018"/>
          <a:ext cx="3888432" cy="2592288"/>
        </p:xfrm>
        <a:graphic>
          <a:graphicData uri="http://schemas.openxmlformats.org/drawingml/2006/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tblGrid>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公司名稱：</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ＯＯＯＯＯＯＯ</a:t>
                      </a:r>
                    </a:p>
                  </a:txBody>
                  <a:tcPr anchor="ctr"/>
                </a:tc>
                <a:extLst>
                  <a:ext uri="{0D108BD9-81ED-4DB2-BD59-A6C34878D82A}">
                    <a16:rowId xmlns:a16="http://schemas.microsoft.com/office/drawing/2014/main" val="10000"/>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設立日期：</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民國ＯＯ年ＯＯ月ＯＯ日</a:t>
                      </a:r>
                    </a:p>
                  </a:txBody>
                  <a:tcPr anchor="ctr"/>
                </a:tc>
                <a:extLst>
                  <a:ext uri="{0D108BD9-81ED-4DB2-BD59-A6C34878D82A}">
                    <a16:rowId xmlns:a16="http://schemas.microsoft.com/office/drawing/2014/main" val="10001"/>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公司地址：</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ＯＯ市ＯＯ區ＯＯＯ路ＯＯＯ號</a:t>
                      </a:r>
                    </a:p>
                  </a:txBody>
                  <a:tcPr anchor="ctr"/>
                </a:tc>
                <a:extLst>
                  <a:ext uri="{0D108BD9-81ED-4DB2-BD59-A6C34878D82A}">
                    <a16:rowId xmlns:a16="http://schemas.microsoft.com/office/drawing/2014/main" val="10002"/>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資本額：</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3"/>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營業額：</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4"/>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員工人數：</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ＯＯＯ人</a:t>
                      </a:r>
                    </a:p>
                  </a:txBody>
                  <a:tcPr anchor="ctr"/>
                </a:tc>
                <a:extLst>
                  <a:ext uri="{0D108BD9-81ED-4DB2-BD59-A6C34878D82A}">
                    <a16:rowId xmlns:a16="http://schemas.microsoft.com/office/drawing/2014/main" val="10005"/>
                  </a:ext>
                </a:extLst>
              </a:tr>
            </a:tbl>
          </a:graphicData>
        </a:graphic>
      </p:graphicFrame>
      <p:graphicFrame>
        <p:nvGraphicFramePr>
          <p:cNvPr id="6" name="表格 5"/>
          <p:cNvGraphicFramePr>
            <a:graphicFrameLocks noGrp="1"/>
          </p:cNvGraphicFramePr>
          <p:nvPr/>
        </p:nvGraphicFramePr>
        <p:xfrm>
          <a:off x="251520" y="1412776"/>
          <a:ext cx="8640960" cy="1981200"/>
        </p:xfrm>
        <a:graphic>
          <a:graphicData uri="http://schemas.openxmlformats.org/drawingml/2006/table">
            <a:tbl>
              <a:tblPr firstRow="1" bandRow="1">
                <a:tableStyleId>{5940675A-B579-460E-94D1-54222C63F5DA}</a:tableStyleId>
              </a:tblPr>
              <a:tblGrid>
                <a:gridCol w="504056">
                  <a:extLst>
                    <a:ext uri="{9D8B030D-6E8A-4147-A177-3AD203B41FA5}">
                      <a16:colId xmlns:a16="http://schemas.microsoft.com/office/drawing/2014/main" val="20000"/>
                    </a:ext>
                  </a:extLst>
                </a:gridCol>
                <a:gridCol w="8136904">
                  <a:extLst>
                    <a:ext uri="{9D8B030D-6E8A-4147-A177-3AD203B41FA5}">
                      <a16:colId xmlns:a16="http://schemas.microsoft.com/office/drawing/2014/main" val="20001"/>
                    </a:ext>
                  </a:extLst>
                </a:gridCol>
              </a:tblGrid>
              <a:tr h="1981200">
                <a:tc>
                  <a:txBody>
                    <a:bodyP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主導提案單位簡介</a:t>
                      </a:r>
                      <a:r>
                        <a:rPr lang="zh-TW" altLang="en-US" sz="1600" dirty="0">
                          <a:latin typeface="微軟正黑體" panose="020B0604030504040204" pitchFamily="34" charset="-120"/>
                          <a:ea typeface="微軟正黑體" panose="020B0604030504040204" pitchFamily="34" charset="-120"/>
                        </a:rPr>
                        <a:t>　</a:t>
                      </a:r>
                    </a:p>
                  </a:txBody>
                  <a:tcPr vert="eaVert" anchor="ctr">
                    <a:solidFill>
                      <a:schemeClr val="accent2"/>
                    </a:solidFill>
                  </a:tcPr>
                </a:tc>
                <a:tc>
                  <a:txBody>
                    <a:bodyPr/>
                    <a:lstStyle/>
                    <a:p>
                      <a:pPr marL="285750" indent="-285750">
                        <a:buFont typeface="Arial" panose="020B0604020202020204" pitchFamily="34" charset="0"/>
                        <a:buChar char="•"/>
                      </a:pPr>
                      <a:endParaRPr lang="zh-TW" altLang="en-US" dirty="0">
                        <a:solidFill>
                          <a:schemeClr val="bg1">
                            <a:lumMod val="50000"/>
                          </a:schemeClr>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0000"/>
                  </a:ext>
                </a:extLst>
              </a:tr>
            </a:tbl>
          </a:graphicData>
        </a:graphic>
      </p:graphicFrame>
      <p:sp>
        <p:nvSpPr>
          <p:cNvPr id="7" name="矩形 6"/>
          <p:cNvSpPr/>
          <p:nvPr/>
        </p:nvSpPr>
        <p:spPr>
          <a:xfrm>
            <a:off x="251520" y="3573016"/>
            <a:ext cx="4608512" cy="2592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solidFill>
                  <a:schemeClr val="bg1">
                    <a:lumMod val="50000"/>
                  </a:schemeClr>
                </a:solidFill>
                <a:latin typeface="微軟正黑體" panose="020B0604030504040204" pitchFamily="34" charset="-120"/>
                <a:ea typeface="微軟正黑體" panose="020B0604030504040204" pitchFamily="34" charset="-120"/>
              </a:rPr>
              <a:t>公司照片、產品照片</a:t>
            </a:r>
            <a:br>
              <a:rPr lang="en-US" altLang="zh-TW" dirty="0">
                <a:solidFill>
                  <a:schemeClr val="bg1">
                    <a:lumMod val="50000"/>
                  </a:schemeClr>
                </a:solidFill>
                <a:latin typeface="微軟正黑體" panose="020B0604030504040204" pitchFamily="34" charset="-120"/>
                <a:ea typeface="微軟正黑體" panose="020B0604030504040204" pitchFamily="34" charset="-120"/>
              </a:rPr>
            </a:br>
            <a:r>
              <a:rPr lang="zh-TW" altLang="en-US" dirty="0">
                <a:solidFill>
                  <a:schemeClr val="bg1">
                    <a:lumMod val="50000"/>
                  </a:schemeClr>
                </a:solidFill>
                <a:latin typeface="微軟正黑體" panose="020B0604030504040204" pitchFamily="34" charset="-120"/>
                <a:ea typeface="微軟正黑體" panose="020B0604030504040204" pitchFamily="34" charset="-120"/>
              </a:rPr>
              <a:t>（與計畫有相關）</a:t>
            </a:r>
          </a:p>
        </p:txBody>
      </p:sp>
      <p:graphicFrame>
        <p:nvGraphicFramePr>
          <p:cNvPr id="8" name="表格 7"/>
          <p:cNvGraphicFramePr>
            <a:graphicFrameLocks noGrp="1"/>
          </p:cNvGraphicFramePr>
          <p:nvPr/>
        </p:nvGraphicFramePr>
        <p:xfrm>
          <a:off x="251520" y="934120"/>
          <a:ext cx="8640960" cy="404664"/>
        </p:xfrm>
        <a:graphic>
          <a:graphicData uri="http://schemas.openxmlformats.org/drawingml/2006/table">
            <a:tbl>
              <a:tblPr firstRow="1" bandRow="1">
                <a:tableStyleId>{5940675A-B579-460E-94D1-54222C63F5DA}</a:tableStyleId>
              </a:tblPr>
              <a:tblGrid>
                <a:gridCol w="331236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404664">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ＯＯＯＯ公司（主導提案單位）　</a:t>
                      </a:r>
                    </a:p>
                  </a:txBody>
                  <a:tcPr anchor="ctr">
                    <a:solidFill>
                      <a:schemeClr val="accent2"/>
                    </a:solidFill>
                  </a:tcPr>
                </a:tc>
                <a:tc>
                  <a:txBody>
                    <a:bodyPr/>
                    <a:lstStyle/>
                    <a:p>
                      <a:pPr marL="0" indent="0">
                        <a:buFont typeface="Arial" panose="020B0604020202020204" pitchFamily="34" charset="0"/>
                        <a:buNone/>
                      </a:pPr>
                      <a:r>
                        <a:rPr lang="zh-TW" altLang="en-US" dirty="0">
                          <a:solidFill>
                            <a:schemeClr val="bg1">
                              <a:lumMod val="50000"/>
                            </a:schemeClr>
                          </a:solidFill>
                          <a:latin typeface="微軟正黑體" panose="020B0604030504040204" pitchFamily="34" charset="-120"/>
                          <a:ea typeface="微軟正黑體" panose="020B0604030504040204" pitchFamily="34" charset="-120"/>
                        </a:rPr>
                        <a:t>ＯＯＯＯ計畫名稱</a:t>
                      </a:r>
                    </a:p>
                  </a:txBody>
                  <a:tcPr anchor="ctr"/>
                </a:tc>
                <a:extLst>
                  <a:ext uri="{0D108BD9-81ED-4DB2-BD59-A6C34878D82A}">
                    <a16:rowId xmlns:a16="http://schemas.microsoft.com/office/drawing/2014/main" val="10000"/>
                  </a:ext>
                </a:extLst>
              </a:tr>
            </a:tbl>
          </a:graphicData>
        </a:graphic>
      </p:graphicFrame>
      <p:sp>
        <p:nvSpPr>
          <p:cNvPr id="9" name="圓角矩形圖說文字 8"/>
          <p:cNvSpPr/>
          <p:nvPr/>
        </p:nvSpPr>
        <p:spPr>
          <a:xfrm>
            <a:off x="5895652" y="1124744"/>
            <a:ext cx="2808312" cy="750664"/>
          </a:xfrm>
          <a:prstGeom prst="wedgeRoundRectCallout">
            <a:avLst>
              <a:gd name="adj1" fmla="val -70080"/>
              <a:gd name="adj2" fmla="val -52639"/>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圓角矩形圖說文字 9"/>
          <p:cNvSpPr/>
          <p:nvPr/>
        </p:nvSpPr>
        <p:spPr>
          <a:xfrm>
            <a:off x="4716016" y="2060848"/>
            <a:ext cx="4010520" cy="1224136"/>
          </a:xfrm>
          <a:prstGeom prst="wedgeRoundRectCallout">
            <a:avLst>
              <a:gd name="adj1" fmla="val -109030"/>
              <a:gd name="adj2" fmla="val -802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條列式說明</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企業、產業地位</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公司主要業務技術、產品特色</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獎項加持</a:t>
            </a:r>
          </a:p>
        </p:txBody>
      </p:sp>
    </p:spTree>
    <p:extLst>
      <p:ext uri="{BB962C8B-B14F-4D97-AF65-F5344CB8AC3E}">
        <p14:creationId xmlns:p14="http://schemas.microsoft.com/office/powerpoint/2010/main" val="2159443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簡報目錄</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2</a:t>
            </a:fld>
            <a:endParaRPr lang="zh-TW" altLang="en-US"/>
          </a:p>
        </p:txBody>
      </p:sp>
      <p:sp>
        <p:nvSpPr>
          <p:cNvPr id="5" name="內容版面配置區 2"/>
          <p:cNvSpPr>
            <a:spLocks noGrp="1"/>
          </p:cNvSpPr>
          <p:nvPr>
            <p:ph idx="1"/>
          </p:nvPr>
        </p:nvSpPr>
        <p:spPr>
          <a:xfrm>
            <a:off x="446088" y="620688"/>
            <a:ext cx="8229600" cy="5033963"/>
          </a:xfrm>
        </p:spPr>
        <p:txBody>
          <a:bodyPr/>
          <a:lstStyle/>
          <a:p>
            <a:pPr eaLnBrk="1" hangingPunct="1">
              <a:lnSpc>
                <a:spcPct val="150000"/>
              </a:lnSpc>
              <a:buFontTx/>
              <a:buNone/>
              <a:defRPr/>
            </a:pPr>
            <a:r>
              <a:rPr lang="zh-TW" altLang="en-US" sz="3000" dirty="0"/>
              <a:t>  </a:t>
            </a:r>
            <a:r>
              <a:rPr lang="zh-TW" altLang="en-US" sz="2600" dirty="0"/>
              <a:t>一、基本資料與簡介</a:t>
            </a:r>
            <a:endParaRPr lang="en-US" altLang="zh-TW" sz="2600" dirty="0"/>
          </a:p>
          <a:p>
            <a:pPr eaLnBrk="1" hangingPunct="1">
              <a:lnSpc>
                <a:spcPct val="150000"/>
              </a:lnSpc>
              <a:buFontTx/>
              <a:buNone/>
              <a:defRPr/>
            </a:pPr>
            <a:r>
              <a:rPr lang="zh-TW" altLang="en-US" sz="2600" dirty="0"/>
              <a:t>  二、計畫目標與執行內容</a:t>
            </a:r>
            <a:endParaRPr lang="en-US" altLang="zh-TW" sz="2600" dirty="0"/>
          </a:p>
          <a:p>
            <a:pPr eaLnBrk="1" hangingPunct="1">
              <a:lnSpc>
                <a:spcPct val="150000"/>
              </a:lnSpc>
              <a:buFontTx/>
              <a:buNone/>
              <a:defRPr/>
            </a:pPr>
            <a:r>
              <a:rPr lang="en-US" altLang="zh-TW" sz="2600" dirty="0"/>
              <a:t>  </a:t>
            </a:r>
            <a:r>
              <a:rPr lang="zh-TW" altLang="en-US" sz="2600" dirty="0"/>
              <a:t>三、預期成效及計畫亮點</a:t>
            </a:r>
            <a:endParaRPr lang="en-US" altLang="zh-TW" sz="2600" dirty="0"/>
          </a:p>
          <a:p>
            <a:pPr eaLnBrk="1" hangingPunct="1">
              <a:lnSpc>
                <a:spcPct val="150000"/>
              </a:lnSpc>
              <a:buFontTx/>
              <a:buNone/>
              <a:defRPr/>
            </a:pPr>
            <a:r>
              <a:rPr lang="zh-TW" altLang="en-US" sz="2600" dirty="0"/>
              <a:t>  四、工作進度規劃</a:t>
            </a:r>
            <a:endParaRPr lang="en-US" altLang="zh-TW" sz="2600" dirty="0"/>
          </a:p>
          <a:p>
            <a:pPr eaLnBrk="1" hangingPunct="1">
              <a:lnSpc>
                <a:spcPct val="150000"/>
              </a:lnSpc>
              <a:buFontTx/>
              <a:buNone/>
              <a:defRPr/>
            </a:pPr>
            <a:r>
              <a:rPr lang="zh-TW" altLang="en-US" sz="2600" dirty="0"/>
              <a:t>  五、經費規劃</a:t>
            </a:r>
            <a:endParaRPr lang="en-US" altLang="zh-TW" sz="2600" dirty="0"/>
          </a:p>
          <a:p>
            <a:pPr eaLnBrk="1" hangingPunct="1">
              <a:lnSpc>
                <a:spcPct val="150000"/>
              </a:lnSpc>
              <a:buFontTx/>
              <a:buNone/>
              <a:defRPr/>
            </a:pPr>
            <a:r>
              <a:rPr lang="zh-TW" altLang="en-US" sz="2600" dirty="0"/>
              <a:t>  六、人力規劃</a:t>
            </a:r>
            <a:endParaRPr lang="en-US" altLang="zh-TW" sz="2600" dirty="0"/>
          </a:p>
          <a:p>
            <a:pPr eaLnBrk="1" hangingPunct="1">
              <a:lnSpc>
                <a:spcPct val="150000"/>
              </a:lnSpc>
              <a:buFontTx/>
              <a:buNone/>
              <a:defRPr/>
            </a:pPr>
            <a:r>
              <a:rPr lang="en-US" altLang="zh-TW" sz="2600" dirty="0"/>
              <a:t>  </a:t>
            </a:r>
            <a:r>
              <a:rPr lang="zh-TW" altLang="en-US" sz="2600" dirty="0"/>
              <a:t>七、其他附件：（得獎證明、標章獲得</a:t>
            </a:r>
            <a:r>
              <a:rPr lang="en-US" altLang="zh-TW" sz="2600" dirty="0"/>
              <a:t>…</a:t>
            </a:r>
            <a:r>
              <a:rPr lang="zh-TW" altLang="en-US" sz="2600" dirty="0"/>
              <a:t>）</a:t>
            </a:r>
            <a:endParaRPr lang="en-US" altLang="zh-TW" sz="2600" dirty="0"/>
          </a:p>
          <a:p>
            <a:pPr>
              <a:lnSpc>
                <a:spcPts val="3000"/>
              </a:lnSpc>
              <a:buNone/>
              <a:defRPr/>
            </a:pPr>
            <a:r>
              <a:rPr lang="zh-TW" altLang="en-US" sz="2600" b="1" dirty="0">
                <a:solidFill>
                  <a:srgbClr val="FF6600"/>
                </a:solidFill>
              </a:rPr>
              <a:t>＊請務必依簡報格式提供資料。</a:t>
            </a:r>
            <a:endParaRPr lang="en-US" altLang="zh-TW" sz="2600" b="1" dirty="0">
              <a:solidFill>
                <a:srgbClr val="FF6600"/>
              </a:solidFill>
            </a:endParaRPr>
          </a:p>
          <a:p>
            <a:pPr eaLnBrk="1" hangingPunct="1">
              <a:lnSpc>
                <a:spcPts val="3000"/>
              </a:lnSpc>
              <a:buFontTx/>
              <a:buNone/>
              <a:defRPr/>
            </a:pPr>
            <a:r>
              <a:rPr lang="zh-TW" altLang="en-US" sz="2600" b="1" dirty="0">
                <a:solidFill>
                  <a:srgbClr val="FF6600"/>
                </a:solidFill>
              </a:rPr>
              <a:t>＊微軟正黑體、黑色字體，每頁字體最小不得小於</a:t>
            </a:r>
            <a:r>
              <a:rPr lang="en-US" altLang="zh-TW" sz="2600" b="1" dirty="0">
                <a:solidFill>
                  <a:srgbClr val="FF6600"/>
                </a:solidFill>
              </a:rPr>
              <a:t>14pt</a:t>
            </a:r>
            <a:endParaRPr lang="zh-TW" altLang="en-US" b="1" dirty="0">
              <a:solidFill>
                <a:srgbClr val="FF6600"/>
              </a:solidFill>
            </a:endParaRPr>
          </a:p>
        </p:txBody>
      </p:sp>
    </p:spTree>
    <p:extLst>
      <p:ext uri="{BB962C8B-B14F-4D97-AF65-F5344CB8AC3E}">
        <p14:creationId xmlns:p14="http://schemas.microsoft.com/office/powerpoint/2010/main" val="2213141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20</a:t>
            </a:fld>
            <a:endParaRPr lang="zh-TW" altLang="en-US"/>
          </a:p>
        </p:txBody>
      </p:sp>
      <p:graphicFrame>
        <p:nvGraphicFramePr>
          <p:cNvPr id="5" name="表格 4"/>
          <p:cNvGraphicFramePr>
            <a:graphicFrameLocks noGrp="1"/>
          </p:cNvGraphicFramePr>
          <p:nvPr/>
        </p:nvGraphicFramePr>
        <p:xfrm>
          <a:off x="5004048" y="3573018"/>
          <a:ext cx="3888432" cy="2592288"/>
        </p:xfrm>
        <a:graphic>
          <a:graphicData uri="http://schemas.openxmlformats.org/drawingml/2006/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tblGrid>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公司名稱：</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ＯＯＯＯＯＯＯ</a:t>
                      </a:r>
                    </a:p>
                  </a:txBody>
                  <a:tcPr anchor="ctr"/>
                </a:tc>
                <a:extLst>
                  <a:ext uri="{0D108BD9-81ED-4DB2-BD59-A6C34878D82A}">
                    <a16:rowId xmlns:a16="http://schemas.microsoft.com/office/drawing/2014/main" val="10000"/>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設立日期：</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民國ＯＯ年ＯＯ月ＯＯ日</a:t>
                      </a:r>
                    </a:p>
                  </a:txBody>
                  <a:tcPr anchor="ctr"/>
                </a:tc>
                <a:extLst>
                  <a:ext uri="{0D108BD9-81ED-4DB2-BD59-A6C34878D82A}">
                    <a16:rowId xmlns:a16="http://schemas.microsoft.com/office/drawing/2014/main" val="10001"/>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公司地址：</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ＯＯ市ＯＯ區ＯＯＯ路ＯＯＯ號</a:t>
                      </a:r>
                    </a:p>
                  </a:txBody>
                  <a:tcPr anchor="ctr"/>
                </a:tc>
                <a:extLst>
                  <a:ext uri="{0D108BD9-81ED-4DB2-BD59-A6C34878D82A}">
                    <a16:rowId xmlns:a16="http://schemas.microsoft.com/office/drawing/2014/main" val="10002"/>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資本額：</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3"/>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營業額：</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4"/>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員工人數：</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ＯＯＯ人</a:t>
                      </a:r>
                    </a:p>
                  </a:txBody>
                  <a:tcPr anchor="ctr"/>
                </a:tc>
                <a:extLst>
                  <a:ext uri="{0D108BD9-81ED-4DB2-BD59-A6C34878D82A}">
                    <a16:rowId xmlns:a16="http://schemas.microsoft.com/office/drawing/2014/main" val="10005"/>
                  </a:ext>
                </a:extLst>
              </a:tr>
            </a:tbl>
          </a:graphicData>
        </a:graphic>
      </p:graphicFrame>
      <p:graphicFrame>
        <p:nvGraphicFramePr>
          <p:cNvPr id="6" name="表格 5"/>
          <p:cNvGraphicFramePr>
            <a:graphicFrameLocks noGrp="1"/>
          </p:cNvGraphicFramePr>
          <p:nvPr/>
        </p:nvGraphicFramePr>
        <p:xfrm>
          <a:off x="251520" y="1412776"/>
          <a:ext cx="8640960" cy="1981200"/>
        </p:xfrm>
        <a:graphic>
          <a:graphicData uri="http://schemas.openxmlformats.org/drawingml/2006/table">
            <a:tbl>
              <a:tblPr firstRow="1" bandRow="1">
                <a:tableStyleId>{5940675A-B579-460E-94D1-54222C63F5DA}</a:tableStyleId>
              </a:tblPr>
              <a:tblGrid>
                <a:gridCol w="504056">
                  <a:extLst>
                    <a:ext uri="{9D8B030D-6E8A-4147-A177-3AD203B41FA5}">
                      <a16:colId xmlns:a16="http://schemas.microsoft.com/office/drawing/2014/main" val="20000"/>
                    </a:ext>
                  </a:extLst>
                </a:gridCol>
                <a:gridCol w="8136904">
                  <a:extLst>
                    <a:ext uri="{9D8B030D-6E8A-4147-A177-3AD203B41FA5}">
                      <a16:colId xmlns:a16="http://schemas.microsoft.com/office/drawing/2014/main" val="20001"/>
                    </a:ext>
                  </a:extLst>
                </a:gridCol>
              </a:tblGrid>
              <a:tr h="1981200">
                <a:tc>
                  <a:txBody>
                    <a:bodyP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合作提案單位簡介</a:t>
                      </a:r>
                      <a:r>
                        <a:rPr lang="zh-TW" altLang="en-US" sz="1600" dirty="0">
                          <a:latin typeface="微軟正黑體" panose="020B0604030504040204" pitchFamily="34" charset="-120"/>
                          <a:ea typeface="微軟正黑體" panose="020B0604030504040204" pitchFamily="34" charset="-120"/>
                        </a:rPr>
                        <a:t>　</a:t>
                      </a:r>
                    </a:p>
                  </a:txBody>
                  <a:tcPr vert="eaVert" anchor="ctr">
                    <a:solidFill>
                      <a:schemeClr val="accent2"/>
                    </a:solidFill>
                  </a:tcPr>
                </a:tc>
                <a:tc>
                  <a:txBody>
                    <a:bodyPr/>
                    <a:lstStyle/>
                    <a:p>
                      <a:pPr marL="285750" indent="-285750">
                        <a:buFont typeface="Arial" panose="020B0604020202020204" pitchFamily="34" charset="0"/>
                        <a:buChar char="•"/>
                      </a:pPr>
                      <a:endParaRPr lang="zh-TW" altLang="en-US" dirty="0">
                        <a:solidFill>
                          <a:schemeClr val="bg1">
                            <a:lumMod val="50000"/>
                          </a:schemeClr>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0000"/>
                  </a:ext>
                </a:extLst>
              </a:tr>
            </a:tbl>
          </a:graphicData>
        </a:graphic>
      </p:graphicFrame>
      <p:sp>
        <p:nvSpPr>
          <p:cNvPr id="7" name="矩形 6"/>
          <p:cNvSpPr/>
          <p:nvPr/>
        </p:nvSpPr>
        <p:spPr>
          <a:xfrm>
            <a:off x="251520" y="3573016"/>
            <a:ext cx="4608512" cy="2592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solidFill>
                  <a:schemeClr val="bg1">
                    <a:lumMod val="50000"/>
                  </a:schemeClr>
                </a:solidFill>
                <a:latin typeface="微軟正黑體" panose="020B0604030504040204" pitchFamily="34" charset="-120"/>
                <a:ea typeface="微軟正黑體" panose="020B0604030504040204" pitchFamily="34" charset="-120"/>
              </a:rPr>
              <a:t>公司照片、產品照片</a:t>
            </a:r>
            <a:br>
              <a:rPr lang="en-US" altLang="zh-TW" dirty="0">
                <a:solidFill>
                  <a:schemeClr val="bg1">
                    <a:lumMod val="50000"/>
                  </a:schemeClr>
                </a:solidFill>
                <a:latin typeface="微軟正黑體" panose="020B0604030504040204" pitchFamily="34" charset="-120"/>
                <a:ea typeface="微軟正黑體" panose="020B0604030504040204" pitchFamily="34" charset="-120"/>
              </a:rPr>
            </a:br>
            <a:r>
              <a:rPr lang="zh-TW" altLang="en-US" dirty="0">
                <a:solidFill>
                  <a:schemeClr val="bg1">
                    <a:lumMod val="50000"/>
                  </a:schemeClr>
                </a:solidFill>
                <a:latin typeface="微軟正黑體" panose="020B0604030504040204" pitchFamily="34" charset="-120"/>
                <a:ea typeface="微軟正黑體" panose="020B0604030504040204" pitchFamily="34" charset="-120"/>
              </a:rPr>
              <a:t>（與計畫有相關）</a:t>
            </a:r>
          </a:p>
        </p:txBody>
      </p:sp>
      <p:graphicFrame>
        <p:nvGraphicFramePr>
          <p:cNvPr id="8" name="表格 7"/>
          <p:cNvGraphicFramePr>
            <a:graphicFrameLocks noGrp="1"/>
          </p:cNvGraphicFramePr>
          <p:nvPr/>
        </p:nvGraphicFramePr>
        <p:xfrm>
          <a:off x="251520" y="934120"/>
          <a:ext cx="8640960" cy="404664"/>
        </p:xfrm>
        <a:graphic>
          <a:graphicData uri="http://schemas.openxmlformats.org/drawingml/2006/table">
            <a:tbl>
              <a:tblPr firstRow="1" bandRow="1">
                <a:tableStyleId>{5940675A-B579-460E-94D1-54222C63F5DA}</a:tableStyleId>
              </a:tblPr>
              <a:tblGrid>
                <a:gridCol w="331236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404664">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ＯＯＯＯ公司（合作提案單位）　</a:t>
                      </a:r>
                    </a:p>
                  </a:txBody>
                  <a:tcPr anchor="ctr">
                    <a:solidFill>
                      <a:schemeClr val="accent2"/>
                    </a:solidFill>
                  </a:tcPr>
                </a:tc>
                <a:tc>
                  <a:txBody>
                    <a:bodyPr/>
                    <a:lstStyle/>
                    <a:p>
                      <a:pPr marL="0" indent="0">
                        <a:buFont typeface="Arial" panose="020B0604020202020204" pitchFamily="34" charset="0"/>
                        <a:buNone/>
                      </a:pPr>
                      <a:r>
                        <a:rPr lang="zh-TW" altLang="en-US" dirty="0">
                          <a:solidFill>
                            <a:schemeClr val="bg1">
                              <a:lumMod val="50000"/>
                            </a:schemeClr>
                          </a:solidFill>
                          <a:latin typeface="微軟正黑體" panose="020B0604030504040204" pitchFamily="34" charset="-120"/>
                          <a:ea typeface="微軟正黑體" panose="020B0604030504040204" pitchFamily="34" charset="-120"/>
                        </a:rPr>
                        <a:t>ＯＯＯＯ計畫名稱</a:t>
                      </a:r>
                    </a:p>
                  </a:txBody>
                  <a:tcPr anchor="ctr"/>
                </a:tc>
                <a:extLst>
                  <a:ext uri="{0D108BD9-81ED-4DB2-BD59-A6C34878D82A}">
                    <a16:rowId xmlns:a16="http://schemas.microsoft.com/office/drawing/2014/main" val="10000"/>
                  </a:ext>
                </a:extLst>
              </a:tr>
            </a:tbl>
          </a:graphicData>
        </a:graphic>
      </p:graphicFrame>
      <p:sp>
        <p:nvSpPr>
          <p:cNvPr id="10" name="圓角矩形圖說文字 9"/>
          <p:cNvSpPr/>
          <p:nvPr/>
        </p:nvSpPr>
        <p:spPr>
          <a:xfrm>
            <a:off x="4716016" y="2060848"/>
            <a:ext cx="4010520" cy="1224136"/>
          </a:xfrm>
          <a:prstGeom prst="wedgeRoundRectCallout">
            <a:avLst>
              <a:gd name="adj1" fmla="val -109030"/>
              <a:gd name="adj2" fmla="val -802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每一家合作提案單位均需檢附此頁</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條列式說明</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企業、產業地位</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公司主要業務技術、產品特色</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獎項加持</a:t>
            </a:r>
          </a:p>
        </p:txBody>
      </p:sp>
      <p:sp>
        <p:nvSpPr>
          <p:cNvPr id="9" name="圓角矩形圖說文字 8"/>
          <p:cNvSpPr/>
          <p:nvPr/>
        </p:nvSpPr>
        <p:spPr>
          <a:xfrm>
            <a:off x="5895652" y="1124744"/>
            <a:ext cx="2808312" cy="750664"/>
          </a:xfrm>
          <a:prstGeom prst="wedgeRoundRectCallout">
            <a:avLst>
              <a:gd name="adj1" fmla="val -70080"/>
              <a:gd name="adj2" fmla="val -52639"/>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1" name="標題 1"/>
          <p:cNvSpPr>
            <a:spLocks noGrp="1"/>
          </p:cNvSpPr>
          <p:nvPr>
            <p:ph type="title"/>
          </p:nvPr>
        </p:nvSpPr>
        <p:spPr>
          <a:xfrm>
            <a:off x="-1" y="116632"/>
            <a:ext cx="9125743" cy="542131"/>
          </a:xfrm>
        </p:spPr>
        <p:txBody>
          <a:bodyPr>
            <a:normAutofit fontScale="90000"/>
          </a:bodyPr>
          <a:lstStyle/>
          <a:p>
            <a:r>
              <a:rPr lang="zh-TW" altLang="en-US" dirty="0"/>
              <a:t>附件</a:t>
            </a:r>
            <a:r>
              <a:rPr lang="en-US" altLang="zh-TW" dirty="0"/>
              <a:t>-</a:t>
            </a:r>
            <a:r>
              <a:rPr lang="zh-TW" altLang="en-US" dirty="0"/>
              <a:t>廠商基本資料與簡介</a:t>
            </a:r>
          </a:p>
        </p:txBody>
      </p:sp>
    </p:spTree>
    <p:extLst>
      <p:ext uri="{BB962C8B-B14F-4D97-AF65-F5344CB8AC3E}">
        <p14:creationId xmlns:p14="http://schemas.microsoft.com/office/powerpoint/2010/main" val="368394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一、基本資料與簡介</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3</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1739053152"/>
              </p:ext>
            </p:extLst>
          </p:nvPr>
        </p:nvGraphicFramePr>
        <p:xfrm>
          <a:off x="251520" y="908721"/>
          <a:ext cx="8568952" cy="5256582"/>
        </p:xfrm>
        <a:graphic>
          <a:graphicData uri="http://schemas.openxmlformats.org/drawingml/2006/table">
            <a:tbl>
              <a:tblPr firstRow="1" firstCol="1" bandRow="1">
                <a:tableStyleId>{5940675A-B579-460E-94D1-54222C63F5DA}</a:tableStyleId>
              </a:tblPr>
              <a:tblGrid>
                <a:gridCol w="1922536">
                  <a:extLst>
                    <a:ext uri="{9D8B030D-6E8A-4147-A177-3AD203B41FA5}">
                      <a16:colId xmlns:a16="http://schemas.microsoft.com/office/drawing/2014/main" val="20000"/>
                    </a:ext>
                  </a:extLst>
                </a:gridCol>
                <a:gridCol w="1317824">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288032">
                  <a:extLst>
                    <a:ext uri="{9D8B030D-6E8A-4147-A177-3AD203B41FA5}">
                      <a16:colId xmlns:a16="http://schemas.microsoft.com/office/drawing/2014/main" val="20003"/>
                    </a:ext>
                  </a:extLst>
                </a:gridCol>
                <a:gridCol w="1255992">
                  <a:extLst>
                    <a:ext uri="{9D8B030D-6E8A-4147-A177-3AD203B41FA5}">
                      <a16:colId xmlns:a16="http://schemas.microsoft.com/office/drawing/2014/main" val="20004"/>
                    </a:ext>
                  </a:extLst>
                </a:gridCol>
                <a:gridCol w="760232">
                  <a:extLst>
                    <a:ext uri="{9D8B030D-6E8A-4147-A177-3AD203B41FA5}">
                      <a16:colId xmlns:a16="http://schemas.microsoft.com/office/drawing/2014/main" val="20005"/>
                    </a:ext>
                  </a:extLst>
                </a:gridCol>
                <a:gridCol w="648072">
                  <a:extLst>
                    <a:ext uri="{9D8B030D-6E8A-4147-A177-3AD203B41FA5}">
                      <a16:colId xmlns:a16="http://schemas.microsoft.com/office/drawing/2014/main" val="20006"/>
                    </a:ext>
                  </a:extLst>
                </a:gridCol>
                <a:gridCol w="1440160">
                  <a:extLst>
                    <a:ext uri="{9D8B030D-6E8A-4147-A177-3AD203B41FA5}">
                      <a16:colId xmlns:a16="http://schemas.microsoft.com/office/drawing/2014/main" val="20007"/>
                    </a:ext>
                  </a:extLst>
                </a:gridCol>
              </a:tblGrid>
              <a:tr h="300933">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計畫名稱</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7">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340945">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申請類別</a:t>
                      </a:r>
                      <a:r>
                        <a:rPr lang="en-US" altLang="zh-TW" sz="1200" b="1" kern="100" dirty="0">
                          <a:solidFill>
                            <a:schemeClr val="bg1"/>
                          </a:solidFill>
                          <a:effectLst/>
                          <a:latin typeface="微軟正黑體" panose="020B0604030504040204" pitchFamily="34" charset="-120"/>
                          <a:ea typeface="微軟正黑體" panose="020B0604030504040204" pitchFamily="34" charset="-120"/>
                        </a:rPr>
                        <a:t>(</a:t>
                      </a:r>
                      <a:r>
                        <a:rPr lang="zh-TW" altLang="en-US" sz="1200" b="1" kern="100" dirty="0">
                          <a:solidFill>
                            <a:schemeClr val="bg1"/>
                          </a:solidFill>
                          <a:effectLst/>
                          <a:latin typeface="微軟正黑體" panose="020B0604030504040204" pitchFamily="34" charset="-120"/>
                          <a:ea typeface="微軟正黑體" panose="020B0604030504040204" pitchFamily="34" charset="-120"/>
                        </a:rPr>
                        <a:t>可複選</a:t>
                      </a:r>
                      <a:r>
                        <a:rPr lang="en-US" altLang="zh-TW" sz="1200" b="1" kern="100" dirty="0">
                          <a:solidFill>
                            <a:schemeClr val="bg1"/>
                          </a:solidFill>
                          <a:effectLst/>
                          <a:latin typeface="微軟正黑體" panose="020B0604030504040204" pitchFamily="34" charset="-120"/>
                          <a:ea typeface="微軟正黑體" panose="020B0604030504040204" pitchFamily="34" charset="-120"/>
                        </a:rPr>
                        <a:t>)</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□重新設計</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gridSpan="2">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□工業循環</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hMerge="1">
                  <a:txBody>
                    <a:bodyPr/>
                    <a:lstStyle/>
                    <a:p>
                      <a:endParaRPr lang="zh-TW" altLang="en-US"/>
                    </a:p>
                  </a:txBody>
                  <a:tcPr/>
                </a:tc>
                <a:tc>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□生物循環</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gridSpan="2">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□服務模式</a:t>
                      </a:r>
                      <a:r>
                        <a:rPr lang="zh-TW" altLang="en-US" sz="1200" kern="100" dirty="0">
                          <a:effectLst/>
                          <a:latin typeface="微軟正黑體" panose="020B0604030504040204" pitchFamily="34" charset="-120"/>
                          <a:ea typeface="微軟正黑體" panose="020B0604030504040204" pitchFamily="34" charset="-120"/>
                        </a:rPr>
                        <a:t>創新</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hMerge="1">
                  <a:txBody>
                    <a:bodyPr/>
                    <a:lstStyle/>
                    <a:p>
                      <a:endParaRPr lang="zh-TW" altLang="en-US"/>
                    </a:p>
                  </a:txBody>
                  <a:tcPr/>
                </a:tc>
                <a:tc>
                  <a:txBody>
                    <a:bodyPr/>
                    <a:lstStyle/>
                    <a:p>
                      <a:pPr algn="ctr">
                        <a:spcAft>
                          <a:spcPts val="0"/>
                        </a:spcAft>
                      </a:pPr>
                      <a:r>
                        <a:rPr lang="zh-TW" sz="1200" kern="100" dirty="0">
                          <a:effectLst/>
                          <a:latin typeface="微軟正黑體" panose="020B0604030504040204" pitchFamily="34" charset="-120"/>
                          <a:ea typeface="微軟正黑體" panose="020B0604030504040204" pitchFamily="34" charset="-120"/>
                        </a:rPr>
                        <a:t>□熱能循環</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extLst>
                  <a:ext uri="{0D108BD9-81ED-4DB2-BD59-A6C34878D82A}">
                    <a16:rowId xmlns:a16="http://schemas.microsoft.com/office/drawing/2014/main" val="10001"/>
                  </a:ext>
                </a:extLst>
              </a:tr>
              <a:tr h="298405">
                <a:tc>
                  <a:txBody>
                    <a:bodyPr/>
                    <a:lstStyle/>
                    <a:p>
                      <a:pPr algn="ctr">
                        <a:lnSpc>
                          <a:spcPts val="2200"/>
                        </a:lnSpc>
                        <a:spcAft>
                          <a:spcPts val="0"/>
                        </a:spcAft>
                      </a:pPr>
                      <a:r>
                        <a:rPr lang="zh-TW" altLang="en-US" sz="1200" b="1" kern="100" dirty="0">
                          <a:solidFill>
                            <a:schemeClr val="bg1"/>
                          </a:solidFill>
                          <a:effectLst/>
                          <a:latin typeface="微軟正黑體" panose="020B0604030504040204" pitchFamily="34" charset="-120"/>
                          <a:ea typeface="微軟正黑體" panose="020B0604030504040204" pitchFamily="34" charset="-120"/>
                          <a:cs typeface="CG Times"/>
                        </a:rPr>
                        <a:t>主導提案單位</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7">
                  <a:txBody>
                    <a:bodyPr/>
                    <a:lstStyle/>
                    <a:p>
                      <a:pPr>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2"/>
                  </a:ext>
                </a:extLst>
              </a:tr>
              <a:tr h="298405">
                <a:tc rowSpan="4">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合作</a:t>
                      </a:r>
                      <a:r>
                        <a:rPr lang="zh-TW" altLang="en-US" sz="1200" b="1" kern="100" dirty="0">
                          <a:solidFill>
                            <a:schemeClr val="bg1"/>
                          </a:solidFill>
                          <a:effectLst/>
                          <a:latin typeface="微軟正黑體" panose="020B0604030504040204" pitchFamily="34" charset="-120"/>
                          <a:ea typeface="微軟正黑體" panose="020B0604030504040204" pitchFamily="34" charset="-120"/>
                        </a:rPr>
                        <a:t>提案</a:t>
                      </a:r>
                      <a:r>
                        <a:rPr lang="zh-TW" sz="1200" b="1" kern="100" dirty="0">
                          <a:solidFill>
                            <a:schemeClr val="bg1"/>
                          </a:solidFill>
                          <a:effectLst/>
                          <a:latin typeface="微軟正黑體" panose="020B0604030504040204" pitchFamily="34" charset="-120"/>
                          <a:ea typeface="微軟正黑體" panose="020B0604030504040204" pitchFamily="34" charset="-120"/>
                        </a:rPr>
                        <a:t>單位</a:t>
                      </a:r>
                    </a:p>
                    <a:p>
                      <a:pPr algn="ctr">
                        <a:lnSpc>
                          <a:spcPts val="2200"/>
                        </a:lnSpc>
                        <a:spcAft>
                          <a:spcPts val="0"/>
                        </a:spcAft>
                      </a:pPr>
                      <a:r>
                        <a:rPr lang="en-US" sz="1200" b="1" kern="100" dirty="0">
                          <a:solidFill>
                            <a:schemeClr val="bg1"/>
                          </a:solidFill>
                          <a:effectLst/>
                          <a:latin typeface="微軟正黑體" panose="020B0604030504040204" pitchFamily="34" charset="-120"/>
                          <a:ea typeface="微軟正黑體" panose="020B0604030504040204" pitchFamily="34" charset="-120"/>
                        </a:rPr>
                        <a:t>(</a:t>
                      </a:r>
                      <a:r>
                        <a:rPr lang="zh-TW" sz="1200" b="1" kern="100" dirty="0">
                          <a:solidFill>
                            <a:schemeClr val="bg1"/>
                          </a:solidFill>
                          <a:effectLst/>
                          <a:latin typeface="微軟正黑體" panose="020B0604030504040204" pitchFamily="34" charset="-120"/>
                          <a:ea typeface="微軟正黑體" panose="020B0604030504040204" pitchFamily="34" charset="-120"/>
                        </a:rPr>
                        <a:t>超過</a:t>
                      </a:r>
                      <a:r>
                        <a:rPr lang="en-US" sz="1200" b="1" kern="100" dirty="0">
                          <a:solidFill>
                            <a:schemeClr val="bg1"/>
                          </a:solidFill>
                          <a:effectLst/>
                          <a:latin typeface="微軟正黑體" panose="020B0604030504040204" pitchFamily="34" charset="-120"/>
                          <a:ea typeface="微軟正黑體" panose="020B0604030504040204" pitchFamily="34" charset="-120"/>
                        </a:rPr>
                        <a:t>4</a:t>
                      </a:r>
                      <a:r>
                        <a:rPr lang="zh-TW" sz="1200" b="1" kern="100" dirty="0">
                          <a:solidFill>
                            <a:schemeClr val="bg1"/>
                          </a:solidFill>
                          <a:effectLst/>
                          <a:latin typeface="微軟正黑體" panose="020B0604030504040204" pitchFamily="34" charset="-120"/>
                          <a:ea typeface="微軟正黑體" panose="020B0604030504040204" pitchFamily="34" charset="-120"/>
                        </a:rPr>
                        <a:t>家請自行新增欄位</a:t>
                      </a:r>
                      <a:r>
                        <a:rPr lang="en-US" sz="1200" b="1" kern="100" dirty="0">
                          <a:solidFill>
                            <a:schemeClr val="bg1"/>
                          </a:solidFill>
                          <a:effectLst/>
                          <a:latin typeface="微軟正黑體" panose="020B0604030504040204" pitchFamily="34" charset="-120"/>
                          <a:ea typeface="微軟正黑體" panose="020B0604030504040204" pitchFamily="34" charset="-120"/>
                        </a:rPr>
                        <a:t>)</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1.</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3"/>
                  </a:ext>
                </a:extLst>
              </a:tr>
              <a:tr h="298405">
                <a:tc vMerge="1">
                  <a:txBody>
                    <a:bodyPr/>
                    <a:lstStyle/>
                    <a:p>
                      <a:endParaRPr lang="zh-TW" altLang="en-US"/>
                    </a:p>
                  </a:txBody>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2.</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4"/>
                  </a:ext>
                </a:extLst>
              </a:tr>
              <a:tr h="298405">
                <a:tc vMerge="1">
                  <a:txBody>
                    <a:bodyPr/>
                    <a:lstStyle/>
                    <a:p>
                      <a:endParaRPr lang="zh-TW" altLang="en-US"/>
                    </a:p>
                  </a:txBody>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3.</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5"/>
                  </a:ext>
                </a:extLst>
              </a:tr>
              <a:tr h="298405">
                <a:tc vMerge="1">
                  <a:txBody>
                    <a:bodyPr/>
                    <a:lstStyle/>
                    <a:p>
                      <a:endParaRPr lang="zh-TW" altLang="en-US"/>
                    </a:p>
                  </a:txBody>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4.</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6"/>
                  </a:ext>
                </a:extLst>
              </a:tr>
              <a:tr h="298405">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輔導單位</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lnB w="12700" cap="flat" cmpd="sng" algn="ctr">
                      <a:solidFill>
                        <a:schemeClr val="tx1"/>
                      </a:solidFill>
                      <a:prstDash val="solid"/>
                      <a:round/>
                      <a:headEnd type="none" w="med" len="med"/>
                      <a:tailEnd type="none" w="med" len="med"/>
                    </a:lnB>
                    <a:solidFill>
                      <a:schemeClr val="accent2"/>
                    </a:solidFill>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7"/>
                  </a:ext>
                </a:extLst>
              </a:tr>
              <a:tr h="877960">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200" b="1" kern="100" dirty="0">
                          <a:solidFill>
                            <a:schemeClr val="bg1"/>
                          </a:solidFill>
                          <a:effectLst/>
                          <a:latin typeface="微軟正黑體" panose="020B0604030504040204" pitchFamily="34" charset="-120"/>
                          <a:ea typeface="微軟正黑體" panose="020B0604030504040204" pitchFamily="34" charset="-120"/>
                        </a:rPr>
                        <a:t>輔導單位</a:t>
                      </a:r>
                      <a:r>
                        <a:rPr lang="zh-TW" altLang="en-US" sz="1200" b="1" kern="100" dirty="0">
                          <a:solidFill>
                            <a:schemeClr val="bg1"/>
                          </a:solidFill>
                          <a:effectLst/>
                          <a:latin typeface="微軟正黑體" panose="020B0604030504040204" pitchFamily="34" charset="-120"/>
                          <a:ea typeface="微軟正黑體" panose="020B0604030504040204" pitchFamily="34" charset="-120"/>
                          <a:cs typeface="CG Times"/>
                        </a:rPr>
                        <a:t>輔導實績證明</a:t>
                      </a:r>
                      <a:endParaRPr lang="en-US" alt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200" b="1" kern="100" dirty="0">
                          <a:solidFill>
                            <a:schemeClr val="bg1"/>
                          </a:solidFill>
                          <a:effectLst/>
                          <a:latin typeface="微軟正黑體" panose="020B0604030504040204" pitchFamily="34" charset="-120"/>
                          <a:ea typeface="微軟正黑體" panose="020B0604030504040204" pitchFamily="34" charset="-120"/>
                          <a:cs typeface="CG Times"/>
                        </a:rPr>
                        <a:t>(</a:t>
                      </a:r>
                      <a:r>
                        <a:rPr lang="zh-TW" altLang="en-US" sz="1200" b="1" kern="100" dirty="0">
                          <a:solidFill>
                            <a:schemeClr val="bg1"/>
                          </a:solidFill>
                          <a:effectLst/>
                          <a:latin typeface="微軟正黑體" panose="020B0604030504040204" pitchFamily="34" charset="-120"/>
                          <a:ea typeface="微軟正黑體" panose="020B0604030504040204" pitchFamily="34" charset="-120"/>
                          <a:cs typeface="CG Times"/>
                        </a:rPr>
                        <a:t>條列式說明</a:t>
                      </a:r>
                      <a:r>
                        <a:rPr lang="en-US" altLang="zh-TW" sz="1200" b="1" kern="100" dirty="0">
                          <a:solidFill>
                            <a:schemeClr val="bg1"/>
                          </a:solidFill>
                          <a:effectLst/>
                          <a:latin typeface="微軟正黑體" panose="020B0604030504040204" pitchFamily="34" charset="-120"/>
                          <a:ea typeface="微軟正黑體" panose="020B0604030504040204" pitchFamily="34" charset="-120"/>
                          <a:cs typeface="CG Times"/>
                        </a:rPr>
                        <a:t>)</a:t>
                      </a:r>
                      <a:endParaRPr lang="zh-TW" alt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lnT w="12700" cap="flat" cmpd="sng" algn="ctr">
                      <a:solidFill>
                        <a:schemeClr val="tx1"/>
                      </a:solidFill>
                      <a:prstDash val="solid"/>
                      <a:round/>
                      <a:headEnd type="none" w="med" len="med"/>
                      <a:tailEnd type="none" w="med" len="med"/>
                    </a:lnT>
                    <a:solidFill>
                      <a:schemeClr val="accent2"/>
                    </a:solidFill>
                  </a:tcPr>
                </a:tc>
                <a:tc gridSpan="7">
                  <a:txBody>
                    <a:bodyPr/>
                    <a:lstStyle/>
                    <a:p>
                      <a:pPr marL="171450" indent="-171450">
                        <a:lnSpc>
                          <a:spcPts val="2200"/>
                        </a:lnSpc>
                        <a:spcAft>
                          <a:spcPts val="0"/>
                        </a:spcAft>
                        <a:buFont typeface="Arial" panose="020B0604020202020204" pitchFamily="34" charset="0"/>
                        <a:buChar char="•"/>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輔導項目</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受輔導單位</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計畫名稱</a:t>
                      </a:r>
                    </a:p>
                    <a:p>
                      <a:pPr marL="171450" indent="-171450">
                        <a:lnSpc>
                          <a:spcPts val="2200"/>
                        </a:lnSpc>
                        <a:spcAft>
                          <a:spcPts val="0"/>
                        </a:spcAft>
                        <a:buFont typeface="Arial" panose="020B0604020202020204" pitchFamily="34" charset="0"/>
                        <a:buChar char="•"/>
                      </a:pP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年，</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計畫名稱</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局處</a:t>
                      </a:r>
                      <a:endParaRPr lang="en-US" altLang="zh-TW" sz="1200" kern="100" dirty="0">
                        <a:effectLst/>
                        <a:latin typeface="微軟正黑體" panose="020B0604030504040204" pitchFamily="34" charset="-120"/>
                        <a:ea typeface="微軟正黑體" panose="020B0604030504040204" pitchFamily="34" charset="-120"/>
                        <a:cs typeface="CG Times"/>
                      </a:endParaRPr>
                    </a:p>
                    <a:p>
                      <a:pPr marL="171450" indent="-171450">
                        <a:lnSpc>
                          <a:spcPts val="2200"/>
                        </a:lnSpc>
                        <a:spcAft>
                          <a:spcPts val="0"/>
                        </a:spcAft>
                        <a:buFont typeface="Arial" panose="020B0604020202020204" pitchFamily="34" charset="0"/>
                        <a:buChar char="•"/>
                      </a:pPr>
                      <a:r>
                        <a:rPr lang="zh-TW" altLang="en-US" sz="1200" kern="100" dirty="0">
                          <a:effectLst/>
                          <a:latin typeface="微軟正黑體" panose="020B0604030504040204" pitchFamily="34" charset="-120"/>
                          <a:ea typeface="微軟正黑體" panose="020B0604030504040204" pitchFamily="34" charset="-120"/>
                          <a:cs typeface="CG Times"/>
                        </a:rPr>
                        <a:t>工業局</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能量登錄證明</a:t>
                      </a:r>
                    </a:p>
                  </a:txBody>
                  <a:tcPr marL="22223" marR="22223" marT="0" marB="0">
                    <a:lnT w="12700" cap="flat" cmpd="sng" algn="ctr">
                      <a:solidFill>
                        <a:schemeClr val="tx1"/>
                      </a:solidFill>
                      <a:prstDash val="solid"/>
                      <a:round/>
                      <a:headEnd type="none" w="med" len="med"/>
                      <a:tailEnd type="none" w="med" len="med"/>
                    </a:lnT>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8"/>
                  </a:ext>
                </a:extLst>
              </a:tr>
              <a:tr h="277835">
                <a:tc rowSpan="2">
                  <a:txBody>
                    <a:bodyPr/>
                    <a:lstStyle/>
                    <a:p>
                      <a:pPr algn="ctr">
                        <a:lnSpc>
                          <a:spcPts val="18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計畫經費</a:t>
                      </a:r>
                    </a:p>
                  </a:txBody>
                  <a:tcPr marL="22223" marR="22223" marT="0" marB="0" anchor="ctr">
                    <a:solidFill>
                      <a:schemeClr val="accent2"/>
                    </a:solidFill>
                  </a:tcPr>
                </a:tc>
                <a:tc gridSpan="2">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政府經費</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hMerge="1">
                  <a:txBody>
                    <a:bodyPr/>
                    <a:lstStyle/>
                    <a:p>
                      <a:endParaRPr lang="zh-TW" altLang="en-US"/>
                    </a:p>
                  </a:txBody>
                  <a:tcPr/>
                </a:tc>
                <a:tc gridSpan="3">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自籌款</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hMerge="1">
                  <a:txBody>
                    <a:bodyPr/>
                    <a:lstStyle/>
                    <a:p>
                      <a:endParaRPr lang="zh-TW" altLang="en-US"/>
                    </a:p>
                  </a:txBody>
                  <a:tcPr/>
                </a:tc>
                <a:tc hMerge="1">
                  <a:txBody>
                    <a:bodyPr/>
                    <a:lstStyle/>
                    <a:p>
                      <a:endParaRPr lang="zh-TW" altLang="en-US"/>
                    </a:p>
                  </a:txBody>
                  <a:tcPr/>
                </a:tc>
                <a:tc gridSpan="2">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總計</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hMerge="1">
                  <a:txBody>
                    <a:bodyPr/>
                    <a:lstStyle/>
                    <a:p>
                      <a:endParaRPr lang="zh-TW" altLang="en-US"/>
                    </a:p>
                  </a:txBody>
                  <a:tcPr/>
                </a:tc>
                <a:extLst>
                  <a:ext uri="{0D108BD9-81ED-4DB2-BD59-A6C34878D82A}">
                    <a16:rowId xmlns:a16="http://schemas.microsoft.com/office/drawing/2014/main" val="10009"/>
                  </a:ext>
                </a:extLst>
              </a:tr>
              <a:tr h="706852">
                <a:tc vMerge="1">
                  <a:txBody>
                    <a:bodyPr/>
                    <a:lstStyle/>
                    <a:p>
                      <a:endParaRPr lang="zh-TW" altLang="en-US"/>
                    </a:p>
                  </a:txBody>
                  <a:tcPr/>
                </a:tc>
                <a:tc gridSpan="2">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OO</a:t>
                      </a:r>
                      <a:r>
                        <a:rPr lang="zh-TW" sz="1200" kern="100" dirty="0">
                          <a:effectLst/>
                          <a:latin typeface="微軟正黑體" panose="020B0604030504040204" pitchFamily="34" charset="-120"/>
                          <a:ea typeface="微軟正黑體" panose="020B0604030504040204" pitchFamily="34" charset="-120"/>
                        </a:rPr>
                        <a:t>元</a:t>
                      </a:r>
                    </a:p>
                  </a:txBody>
                  <a:tcPr marL="22223" marR="22223" marT="0" marB="0" anchor="ctr"/>
                </a:tc>
                <a:tc hMerge="1">
                  <a:txBody>
                    <a:bodyPr/>
                    <a:lstStyle/>
                    <a:p>
                      <a:endParaRPr lang="zh-TW" altLang="en-US"/>
                    </a:p>
                  </a:txBody>
                  <a:tcPr/>
                </a:tc>
                <a:tc gridSpan="3">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OO</a:t>
                      </a:r>
                      <a:r>
                        <a:rPr lang="zh-TW" sz="1200" kern="100" dirty="0">
                          <a:effectLst/>
                          <a:latin typeface="微軟正黑體" panose="020B0604030504040204" pitchFamily="34" charset="-120"/>
                          <a:ea typeface="微軟正黑體" panose="020B0604030504040204" pitchFamily="34" charset="-120"/>
                        </a:rPr>
                        <a:t>元</a:t>
                      </a:r>
                    </a:p>
                  </a:txBody>
                  <a:tcPr marL="22223" marR="22223" marT="0" marB="0" anchor="ctr"/>
                </a:tc>
                <a:tc hMerge="1">
                  <a:txBody>
                    <a:bodyPr/>
                    <a:lstStyle/>
                    <a:p>
                      <a:endParaRPr lang="zh-TW" altLang="en-US"/>
                    </a:p>
                  </a:txBody>
                  <a:tcPr/>
                </a:tc>
                <a:tc hMerge="1">
                  <a:txBody>
                    <a:bodyPr/>
                    <a:lstStyle/>
                    <a:p>
                      <a:endParaRPr lang="zh-TW" altLang="en-US"/>
                    </a:p>
                  </a:txBody>
                  <a:tcPr/>
                </a:tc>
                <a:tc gridSpan="2">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OO</a:t>
                      </a:r>
                      <a:r>
                        <a:rPr lang="zh-TW" sz="1200" kern="100" dirty="0">
                          <a:effectLst/>
                          <a:latin typeface="微軟正黑體" panose="020B0604030504040204" pitchFamily="34" charset="-120"/>
                          <a:ea typeface="微軟正黑體" panose="020B0604030504040204" pitchFamily="34" charset="-120"/>
                        </a:rPr>
                        <a:t>元</a:t>
                      </a:r>
                    </a:p>
                  </a:txBody>
                  <a:tcPr marL="22223" marR="22223" marT="0" marB="0" anchor="ctr"/>
                </a:tc>
                <a:tc hMerge="1">
                  <a:txBody>
                    <a:bodyPr/>
                    <a:lstStyle/>
                    <a:p>
                      <a:endParaRPr lang="zh-TW" altLang="en-US"/>
                    </a:p>
                  </a:txBody>
                  <a:tcPr/>
                </a:tc>
                <a:extLst>
                  <a:ext uri="{0D108BD9-81ED-4DB2-BD59-A6C34878D82A}">
                    <a16:rowId xmlns:a16="http://schemas.microsoft.com/office/drawing/2014/main" val="10010"/>
                  </a:ext>
                </a:extLst>
              </a:tr>
              <a:tr h="961627">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計畫摘要</a:t>
                      </a:r>
                    </a:p>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（限</a:t>
                      </a:r>
                      <a:r>
                        <a:rPr lang="en-US" sz="1200" b="1" kern="100" dirty="0">
                          <a:solidFill>
                            <a:schemeClr val="bg1"/>
                          </a:solidFill>
                          <a:effectLst/>
                          <a:latin typeface="微軟正黑體" panose="020B0604030504040204" pitchFamily="34" charset="-120"/>
                          <a:ea typeface="微軟正黑體" panose="020B0604030504040204" pitchFamily="34" charset="-120"/>
                        </a:rPr>
                        <a:t>200</a:t>
                      </a:r>
                      <a:r>
                        <a:rPr lang="zh-TW" sz="1200" b="1" kern="100" dirty="0">
                          <a:solidFill>
                            <a:schemeClr val="bg1"/>
                          </a:solidFill>
                          <a:effectLst/>
                          <a:latin typeface="微軟正黑體" panose="020B0604030504040204" pitchFamily="34" charset="-120"/>
                          <a:ea typeface="微軟正黑體" panose="020B0604030504040204" pitchFamily="34" charset="-120"/>
                        </a:rPr>
                        <a:t>字）</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7">
                  <a:txBody>
                    <a:bodyPr/>
                    <a:lstStyle/>
                    <a:p>
                      <a:pPr>
                        <a:lnSpc>
                          <a:spcPts val="2200"/>
                        </a:lnSpc>
                        <a:spcAft>
                          <a:spcPts val="0"/>
                        </a:spcAft>
                      </a:pPr>
                      <a:r>
                        <a:rPr lang="en-US" altLang="zh-TW" sz="1200" kern="100" dirty="0">
                          <a:effectLst/>
                          <a:latin typeface="微軟正黑體" panose="020B0604030504040204" pitchFamily="34" charset="-120"/>
                          <a:ea typeface="微軟正黑體" panose="020B0604030504040204" pitchFamily="34" charset="-120"/>
                        </a:rPr>
                        <a:t>(</a:t>
                      </a:r>
                      <a:r>
                        <a:rPr lang="zh-TW" altLang="en-US" sz="1200" kern="100" dirty="0">
                          <a:effectLst/>
                          <a:latin typeface="微軟正黑體" panose="020B0604030504040204" pitchFamily="34" charset="-120"/>
                          <a:ea typeface="微軟正黑體" panose="020B0604030504040204" pitchFamily="34" charset="-120"/>
                        </a:rPr>
                        <a:t>請說明計畫目標、創新作法、計畫亮點、質化與量化效益</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882069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4</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2905805894"/>
              </p:ext>
            </p:extLst>
          </p:nvPr>
        </p:nvGraphicFramePr>
        <p:xfrm>
          <a:off x="251520" y="980728"/>
          <a:ext cx="8640960" cy="5184576"/>
        </p:xfrm>
        <a:graphic>
          <a:graphicData uri="http://schemas.openxmlformats.org/drawingml/2006/table">
            <a:tbl>
              <a:tblPr firstRow="1" bandRow="1">
                <a:tableStyleId>{5940675A-B579-460E-94D1-54222C63F5DA}</a:tableStyleId>
              </a:tblPr>
              <a:tblGrid>
                <a:gridCol w="8640960">
                  <a:extLst>
                    <a:ext uri="{9D8B030D-6E8A-4147-A177-3AD203B41FA5}">
                      <a16:colId xmlns:a16="http://schemas.microsoft.com/office/drawing/2014/main" val="20000"/>
                    </a:ext>
                  </a:extLst>
                </a:gridCol>
              </a:tblGrid>
              <a:tr h="464069">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合作體系關係圖</a:t>
                      </a:r>
                    </a:p>
                  </a:txBody>
                  <a:tcPr anchor="ctr">
                    <a:solidFill>
                      <a:schemeClr val="accent2"/>
                    </a:solidFill>
                  </a:tcPr>
                </a:tc>
                <a:extLst>
                  <a:ext uri="{0D108BD9-81ED-4DB2-BD59-A6C34878D82A}">
                    <a16:rowId xmlns:a16="http://schemas.microsoft.com/office/drawing/2014/main" val="10000"/>
                  </a:ext>
                </a:extLst>
              </a:tr>
              <a:tr h="4720507">
                <a:tc>
                  <a:txBody>
                    <a:bodyPr/>
                    <a:lstStyle/>
                    <a:p>
                      <a:endParaRPr lang="zh-TW" altLang="en-US"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bl>
          </a:graphicData>
        </a:graphic>
      </p:graphicFrame>
      <p:sp>
        <p:nvSpPr>
          <p:cNvPr id="7" name="圓角矩形圖說文字 6"/>
          <p:cNvSpPr/>
          <p:nvPr/>
        </p:nvSpPr>
        <p:spPr>
          <a:xfrm>
            <a:off x="4355976" y="1988840"/>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格式不拘，請具體說明清楚主導提案單位與合作提案單位之關係圖</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066063598"/>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綠色創新應用做法、執行內容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循環產品</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服務、產值、促投、碳排量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36712"/>
            <a:ext cx="1569660"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一、主導單位</a:t>
            </a:r>
          </a:p>
        </p:txBody>
      </p:sp>
    </p:spTree>
    <p:extLst>
      <p:ext uri="{BB962C8B-B14F-4D97-AF65-F5344CB8AC3E}">
        <p14:creationId xmlns:p14="http://schemas.microsoft.com/office/powerpoint/2010/main" val="4199770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6</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2040432896"/>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循環產品</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服務、產值、促投、碳排量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107504" y="858295"/>
            <a:ext cx="3089307"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二、合作單位</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一</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3347864" y="873277"/>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80366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7</a:t>
            </a:fld>
            <a:endParaRPr lang="zh-TW" altLang="en-US"/>
          </a:p>
        </p:txBody>
      </p:sp>
      <p:graphicFrame>
        <p:nvGraphicFramePr>
          <p:cNvPr id="6" name="表格 5"/>
          <p:cNvGraphicFramePr>
            <a:graphicFrameLocks noGrp="1"/>
          </p:cNvGraphicFramePr>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循環產品</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服務、產值、促投、碳排量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24949" y="848819"/>
            <a:ext cx="3089307"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三、合作單位</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二</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3347864" y="873277"/>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81006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8</a:t>
            </a:fld>
            <a:endParaRPr lang="zh-TW" altLang="en-US"/>
          </a:p>
        </p:txBody>
      </p:sp>
      <p:graphicFrame>
        <p:nvGraphicFramePr>
          <p:cNvPr id="6" name="表格 5"/>
          <p:cNvGraphicFramePr>
            <a:graphicFrameLocks noGrp="1"/>
          </p:cNvGraphicFramePr>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循環產品</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服務、產值、促投、碳排量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24950" y="848819"/>
            <a:ext cx="3089307"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四、合作單位</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三</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3347864" y="873277"/>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96231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9</a:t>
            </a:fld>
            <a:endParaRPr lang="zh-TW" altLang="en-US"/>
          </a:p>
        </p:txBody>
      </p:sp>
      <p:graphicFrame>
        <p:nvGraphicFramePr>
          <p:cNvPr id="6" name="表格 5"/>
          <p:cNvGraphicFramePr>
            <a:graphicFrameLocks noGrp="1"/>
          </p:cNvGraphicFramePr>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循環產品</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服務、產值、促投、碳排量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24951" y="848819"/>
            <a:ext cx="3089308"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五、合作單位</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四</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3347864" y="873277"/>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60296841"/>
      </p:ext>
    </p:extLst>
  </p:cSld>
  <p:clrMapOvr>
    <a:masterClrMapping/>
  </p:clrMapOvr>
</p:sld>
</file>

<file path=ppt/theme/theme1.xml><?xml version="1.0" encoding="utf-8"?>
<a:theme xmlns:a="http://schemas.openxmlformats.org/drawingml/2006/main" name="Office 佈景主題">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706</TotalTime>
  <Words>2235</Words>
  <Application>Microsoft Office PowerPoint</Application>
  <PresentationFormat>如螢幕大小 (4:3)</PresentationFormat>
  <Paragraphs>483</Paragraphs>
  <Slides>20</Slides>
  <Notes>0</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20</vt:i4>
      </vt:variant>
    </vt:vector>
  </HeadingPairs>
  <TitlesOfParts>
    <vt:vector size="25" baseType="lpstr">
      <vt:lpstr>微軟正黑體</vt:lpstr>
      <vt:lpstr>Arial</vt:lpstr>
      <vt:lpstr>Calibri</vt:lpstr>
      <vt:lpstr>Times New Roman</vt:lpstr>
      <vt:lpstr>Office 佈景主題</vt:lpstr>
      <vt:lpstr>PowerPoint 簡報</vt:lpstr>
      <vt:lpstr>簡報目錄</vt:lpstr>
      <vt:lpstr>一、基本資料與簡介</vt:lpstr>
      <vt:lpstr>二、計畫目標與執行內容</vt:lpstr>
      <vt:lpstr>二、計畫目標與執行內容</vt:lpstr>
      <vt:lpstr>二、計畫目標與執行內容</vt:lpstr>
      <vt:lpstr>二、計畫目標與執行內容</vt:lpstr>
      <vt:lpstr>二、計畫目標與執行內容</vt:lpstr>
      <vt:lpstr>二、計畫目標與執行內容</vt:lpstr>
      <vt:lpstr>三、預期成效及計畫亮點</vt:lpstr>
      <vt:lpstr>三、預期成效及計畫亮點</vt:lpstr>
      <vt:lpstr>PowerPoint 簡報</vt:lpstr>
      <vt:lpstr>四、工作進度規劃</vt:lpstr>
      <vt:lpstr>四、工作進度規劃</vt:lpstr>
      <vt:lpstr>五、經費規劃</vt:lpstr>
      <vt:lpstr>六、人力規劃</vt:lpstr>
      <vt:lpstr>七、其他附件</vt:lpstr>
      <vt:lpstr>PowerPoint 簡報</vt:lpstr>
      <vt:lpstr>附件-廠商基本資料與簡介</vt:lpstr>
      <vt:lpstr>附件-廠商基本資料與簡介</vt:lpstr>
    </vt:vector>
  </TitlesOfParts>
  <Company>財團法人塑膠工業技術發展中心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Megan1016[王瑱嬪]</dc:creator>
  <cp:lastModifiedBy>Vennis[林沛樺]</cp:lastModifiedBy>
  <cp:revision>98</cp:revision>
  <cp:lastPrinted>2020-02-27T11:14:41Z</cp:lastPrinted>
  <dcterms:created xsi:type="dcterms:W3CDTF">2020-02-07T02:52:20Z</dcterms:created>
  <dcterms:modified xsi:type="dcterms:W3CDTF">2023-02-21T06:40:04Z</dcterms:modified>
</cp:coreProperties>
</file>