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purl.oclc.org/ooxml/officeDocument/relationships/metadata/thumbnail" Target="docProps/thumbnail.jpeg"/><Relationship Id="rId1" Type="http://purl.oclc.org/ooxml/officeDocument/relationships/officeDocument" Target="ppt/presentation.xml"/><Relationship Id="rId4" Type="http://purl.oclc.org/ooxml/officeDocument/relationships/extendedProperties" Target="docProps/app.xml"/></Relationships>
</file>

<file path=ppt/presentation.xml><?xml version="1.0" encoding="utf-8"?>
<p:presentation xmlns:a="http://purl.oclc.org/ooxml/drawingml/main" xmlns:r="http://purl.oclc.org/ooxml/officeDocument/relationships" xmlns:p="http://purl.oclc.org/ooxml/presentationml/main" saveSubsetFonts="1" conformance="strict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84" r:id="rId2"/>
    <p:sldId id="257" r:id="rId3"/>
    <p:sldId id="270" r:id="rId4"/>
    <p:sldId id="260" r:id="rId5"/>
    <p:sldId id="286" r:id="rId6"/>
    <p:sldId id="275" r:id="rId7"/>
    <p:sldId id="276" r:id="rId8"/>
    <p:sldId id="279" r:id="rId9"/>
    <p:sldId id="287" r:id="rId10"/>
    <p:sldId id="288" r:id="rId11"/>
    <p:sldId id="289" r:id="rId12"/>
    <p:sldId id="290" r:id="rId13"/>
    <p:sldId id="291" r:id="rId14"/>
    <p:sldId id="292" r:id="rId15"/>
    <p:sldId id="285" r:id="rId16"/>
    <p:sldId id="293" r:id="rId17"/>
    <p:sldId id="261" r:id="rId18"/>
    <p:sldId id="294" r:id="rId19"/>
    <p:sldId id="295" r:id="rId20"/>
    <p:sldId id="296" r:id="rId21"/>
    <p:sldId id="297" r:id="rId22"/>
    <p:sldId id="267" r:id="rId23"/>
    <p:sldId id="268" r:id="rId24"/>
    <p:sldId id="269" r:id="rId25"/>
    <p:sldId id="281" r:id="rId26"/>
  </p:sldIdLst>
  <p:sldSz cx="9144000" cy="6858000" type="screen4x3"/>
  <p:notesSz cx="6799263" cy="9875838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1">
          <p15:clr>
            <a:srgbClr val="A4A3A4"/>
          </p15:clr>
        </p15:guide>
        <p15:guide id="2" pos="214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purl.oclc.org/ooxml/drawingml/main" xmlns:r="http://purl.oclc.org/ooxml/officeDocument/relationships" xmlns:p="http://purl.oclc.org/ooxml/presentationml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C0C0"/>
    <a:srgbClr val="FF6600"/>
    <a:srgbClr val="CC3300"/>
    <a:srgbClr val="A6A6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purl.oclc.org/ooxml/drawingml/main" xmlns:r="http://purl.oclc.org/ooxml/officeDocument/relationships" xmlns:p1510="http://schemas.microsoft.com/office/powerpoint/2015/10/main">
  <p1510:revLst>
    <p1510:client id="{53BCE5C7-9CE4-4D3F-88EF-19190203FE22}" v="47" dt="2023-03-31T13:06:45.108"/>
  </p1510:revLst>
</p1510:revInfo>
</file>

<file path=ppt/tableStyles.xml><?xml version="1.0" encoding="utf-8"?>
<a:tblStyleLst xmlns:a="http://purl.oclc.org/ooxml/drawingml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%"/>
            </a:schemeClr>
          </a:solidFill>
        </a:fill>
      </a:tcStyle>
    </a:wholeTbl>
    <a:band1H>
      <a:tcStyle>
        <a:tcBdr/>
        <a:fill>
          <a:solidFill>
            <a:schemeClr val="accent1">
              <a:tint val="40%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%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無樣式、表格格線">
    <a:wholeTbl>
      <a:tcTxStyle>
        <a:fontRef idx="minor">
          <a:scrgbClr r="0%" g="0%" b="0%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purl.oclc.org/ooxml/drawingml/main" xmlns:r="http://purl.oclc.org/ooxml/officeDocument/relationships" xmlns:p="http://purl.oclc.org/ooxml/presentationml/main" lastView="sldThumbnailView">
  <p:normalViewPr>
    <p:restoredLeft sz="15.622%" autoAdjust="0"/>
    <p:restoredTop sz="94.645%" autoAdjust="0"/>
  </p:normalViewPr>
  <p:slideViewPr>
    <p:cSldViewPr>
      <p:cViewPr varScale="1">
        <p:scale>
          <a:sx n="70" d="100"/>
          <a:sy n="70" d="100"/>
        </p:scale>
        <p:origin x="1738" y="5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72" d="100"/>
          <a:sy n="72" d="100"/>
        </p:scale>
        <p:origin x="2172" y="84"/>
      </p:cViewPr>
      <p:guideLst>
        <p:guide orient="horz" pos="3111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purl.oclc.org/ooxml/officeDocument/relationships/slide" Target="slides/slide12.xml"/><Relationship Id="rId18" Type="http://purl.oclc.org/ooxml/officeDocument/relationships/slide" Target="slides/slide17.xml"/><Relationship Id="rId26" Type="http://purl.oclc.org/ooxml/officeDocument/relationships/slide" Target="slides/slide25.xml"/><Relationship Id="rId3" Type="http://purl.oclc.org/ooxml/officeDocument/relationships/slide" Target="slides/slide2.xml"/><Relationship Id="rId21" Type="http://purl.oclc.org/ooxml/officeDocument/relationships/slide" Target="slides/slide20.xml"/><Relationship Id="rId7" Type="http://purl.oclc.org/ooxml/officeDocument/relationships/slide" Target="slides/slide6.xml"/><Relationship Id="rId12" Type="http://purl.oclc.org/ooxml/officeDocument/relationships/slide" Target="slides/slide11.xml"/><Relationship Id="rId17" Type="http://purl.oclc.org/ooxml/officeDocument/relationships/slide" Target="slides/slide16.xml"/><Relationship Id="rId25" Type="http://purl.oclc.org/ooxml/officeDocument/relationships/slide" Target="slides/slide24.xml"/><Relationship Id="rId33" Type="http://schemas.microsoft.com/office/2015/10/relationships/revisionInfo" Target="revisionInfo.xml"/><Relationship Id="rId2" Type="http://purl.oclc.org/ooxml/officeDocument/relationships/slide" Target="slides/slide1.xml"/><Relationship Id="rId16" Type="http://purl.oclc.org/ooxml/officeDocument/relationships/slide" Target="slides/slide15.xml"/><Relationship Id="rId20" Type="http://purl.oclc.org/ooxml/officeDocument/relationships/slide" Target="slides/slide19.xml"/><Relationship Id="rId29" Type="http://purl.oclc.org/ooxml/officeDocument/relationships/presProps" Target="presProps.xml"/><Relationship Id="rId1" Type="http://purl.oclc.org/ooxml/officeDocument/relationships/slideMaster" Target="slideMasters/slideMaster1.xml"/><Relationship Id="rId6" Type="http://purl.oclc.org/ooxml/officeDocument/relationships/slide" Target="slides/slide5.xml"/><Relationship Id="rId11" Type="http://purl.oclc.org/ooxml/officeDocument/relationships/slide" Target="slides/slide10.xml"/><Relationship Id="rId24" Type="http://purl.oclc.org/ooxml/officeDocument/relationships/slide" Target="slides/slide23.xml"/><Relationship Id="rId32" Type="http://purl.oclc.org/ooxml/officeDocument/relationships/tableStyles" Target="tableStyles.xml"/><Relationship Id="rId5" Type="http://purl.oclc.org/ooxml/officeDocument/relationships/slide" Target="slides/slide4.xml"/><Relationship Id="rId15" Type="http://purl.oclc.org/ooxml/officeDocument/relationships/slide" Target="slides/slide14.xml"/><Relationship Id="rId23" Type="http://purl.oclc.org/ooxml/officeDocument/relationships/slide" Target="slides/slide22.xml"/><Relationship Id="rId28" Type="http://purl.oclc.org/ooxml/officeDocument/relationships/handoutMaster" Target="handoutMasters/handoutMaster1.xml"/><Relationship Id="rId10" Type="http://purl.oclc.org/ooxml/officeDocument/relationships/slide" Target="slides/slide9.xml"/><Relationship Id="rId19" Type="http://purl.oclc.org/ooxml/officeDocument/relationships/slide" Target="slides/slide18.xml"/><Relationship Id="rId31" Type="http://purl.oclc.org/ooxml/officeDocument/relationships/theme" Target="theme/theme1.xml"/><Relationship Id="rId4" Type="http://purl.oclc.org/ooxml/officeDocument/relationships/slide" Target="slides/slide3.xml"/><Relationship Id="rId9" Type="http://purl.oclc.org/ooxml/officeDocument/relationships/slide" Target="slides/slide8.xml"/><Relationship Id="rId14" Type="http://purl.oclc.org/ooxml/officeDocument/relationships/slide" Target="slides/slide13.xml"/><Relationship Id="rId22" Type="http://purl.oclc.org/ooxml/officeDocument/relationships/slide" Target="slides/slide21.xml"/><Relationship Id="rId27" Type="http://purl.oclc.org/ooxml/officeDocument/relationships/notesMaster" Target="notesMasters/notesMaster1.xml"/><Relationship Id="rId30" Type="http://purl.oclc.org/ooxml/officeDocument/relationships/viewProps" Target="viewProps.xml"/><Relationship Id="rId8" Type="http://purl.oclc.org/ooxml/officeDocument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purl.oclc.org/ooxml/officeDocument/relationships/theme" Target="../theme/theme3.xml"/></Relationships>
</file>

<file path=ppt/handoutMasters/handoutMaster1.xml><?xml version="1.0" encoding="utf-8"?>
<p:handoutMaster xmlns:a="http://purl.oclc.org/ooxml/drawingml/main" xmlns:r="http://purl.oclc.org/ooxml/officeDocument/relationships" xmlns:p="http://purl.oclc.org/ooxml/presentationml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347" cy="4937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51342" y="0"/>
            <a:ext cx="2946347" cy="4937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90866A-0DF8-4075-ABC5-E973C328B79D}" type="datetimeFigureOut">
              <a:rPr lang="zh-TW" altLang="en-US" smtClean="0"/>
              <a:pPr/>
              <a:t>2023/4/3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9380332"/>
            <a:ext cx="2946347" cy="4937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51342" y="9380332"/>
            <a:ext cx="2946347" cy="4937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9FDF7F-97DD-4E55-948F-422E3F530A9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0657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purl.oclc.org/ooxml/officeDocument/relationships/theme" Target="../theme/theme2.xml"/></Relationships>
</file>

<file path=ppt/notesMasters/notesMaster1.xml><?xml version="1.0" encoding="utf-8"?>
<p:notesMaster xmlns:a="http://purl.oclc.org/ooxml/drawingml/main" xmlns:r="http://purl.oclc.org/ooxml/officeDocument/relationships" xmlns:p="http://purl.oclc.org/ooxml/presentationml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347" cy="4937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51342" y="0"/>
            <a:ext cx="2946347" cy="4937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EE1C41-4683-405E-B1F2-56C30AB04F45}" type="datetimeFigureOut">
              <a:rPr lang="zh-TW" altLang="en-US" smtClean="0"/>
              <a:pPr/>
              <a:t>2023/4/3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5537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79927" y="4691023"/>
            <a:ext cx="5439410" cy="444412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9380332"/>
            <a:ext cx="2946347" cy="4937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51342" y="9380332"/>
            <a:ext cx="2946347" cy="4937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98B4C4-712A-4923-9834-56E2E2DED6EB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970335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purl.oclc.org/ooxml/officeDocument/relationships/slide" Target="../slides/slide4.xml"/><Relationship Id="rId1" Type="http://purl.oclc.org/ooxml/officeDocument/relationships/notesMaster" Target="../notesMasters/notesMaster1.xml"/></Relationships>
</file>

<file path=ppt/notesSlides/notesSlide1.xml><?xml version="1.0" encoding="utf-8"?>
<p:notes xmlns:a="http://purl.oclc.org/ooxml/drawingml/main" xmlns:r="http://purl.oclc.org/ooxml/officeDocument/relationships" xmlns:p="http://purl.oclc.org/ooxml/presentationml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98B4C4-712A-4923-9834-56E2E2DED6EB}" type="slidenum">
              <a:rPr lang="zh-TW" altLang="en-US" smtClean="0"/>
              <a:pPr/>
              <a:t>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230312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purl.oclc.org/ooxml/officeDocument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purl.oclc.org/ooxml/officeDocument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purl.oclc.org/ooxml/officeDocument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purl.oclc.org/ooxml/officeDocument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purl.oclc.org/ooxml/officeDocument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purl.oclc.org/ooxml/officeDocument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purl.oclc.org/ooxml/officeDocument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purl.oclc.org/ooxml/officeDocument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purl.oclc.org/ooxml/officeDocument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purl.oclc.org/ooxml/officeDocument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purl.oclc.org/ooxml/officeDocument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purl.oclc.org/ooxml/officeDocument/relationships/slideMaster" Target="../slideMasters/slideMaster1.xml"/></Relationships>
</file>

<file path=ppt/slideLayouts/slideLayout1.xml><?xml version="1.0" encoding="utf-8"?>
<p:sldLayout xmlns:a="http://purl.oclc.org/ooxml/drawingml/main" xmlns:r="http://purl.oclc.org/ooxml/officeDocument/relationships" xmlns:p="http://purl.oclc.org/ooxml/presentationml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%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%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%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%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%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%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%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%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%"/>
                  </a:schemeClr>
                </a:solidFill>
              </a:defRPr>
            </a:lvl9pPr>
          </a:lstStyle>
          <a:p>
            <a:r>
              <a:rPr lang="zh-TW" altLang="en-US"/>
              <a:t>按一下以編輯母片副標題樣式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017660-47AA-4DA5-8583-DD2E7CBD1923}" type="datetime1">
              <a:rPr lang="zh-TW" altLang="en-US" smtClean="0"/>
              <a:pPr/>
              <a:t>2023/4/3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23D1E-4C2A-4DC2-9A2B-E1865257190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70472543"/>
      </p:ext>
    </p:extLst>
  </p:cSld>
  <p:clrMapOvr>
    <a:masterClrMapping/>
  </p:clrMapOvr>
</p:sldLayout>
</file>

<file path=ppt/slideLayouts/slideLayout10.xml><?xml version="1.0" encoding="utf-8"?>
<p:sldLayout xmlns:a="http://purl.oclc.org/ooxml/drawingml/main" xmlns:r="http://purl.oclc.org/ooxml/officeDocument/relationships" xmlns:p="http://purl.oclc.org/ooxml/presentationml/main" showMasterSp="0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938BADC-5244-4CDC-9C1B-4409765CD43E}" type="datetime1">
              <a:rPr lang="zh-TW" altLang="en-US" smtClean="0"/>
              <a:pPr/>
              <a:t>2023/4/3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23D1E-4C2A-4DC2-9A2B-E1865257190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59290208"/>
      </p:ext>
    </p:extLst>
  </p:cSld>
  <p:clrMapOvr>
    <a:masterClrMapping/>
  </p:clrMapOvr>
</p:sldLayout>
</file>

<file path=ppt/slideLayouts/slideLayout11.xml><?xml version="1.0" encoding="utf-8"?>
<p:sldLayout xmlns:a="http://purl.oclc.org/ooxml/drawingml/main" xmlns:r="http://purl.oclc.org/ooxml/officeDocument/relationships" xmlns:p="http://purl.oclc.org/ooxml/presentationml/main" showMasterSp="0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C607610-238F-4382-B3DA-BB1783A6CFFF}" type="datetime1">
              <a:rPr lang="zh-TW" altLang="en-US" smtClean="0"/>
              <a:pPr/>
              <a:t>2023/4/3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23D1E-4C2A-4DC2-9A2B-E1865257190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026570"/>
      </p:ext>
    </p:extLst>
  </p:cSld>
  <p:clrMapOvr>
    <a:masterClrMapping/>
  </p:clrMapOvr>
</p:sldLayout>
</file>

<file path=ppt/slideLayouts/slideLayout12.xml><?xml version="1.0" encoding="utf-8"?>
<p:sldLayout xmlns:a="http://purl.oclc.org/ooxml/drawingml/main" xmlns:r="http://purl.oclc.org/ooxml/officeDocument/relationships" xmlns:p="http://purl.oclc.org/ooxml/presentationml/main" showMasterSp="0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FBB79F2-7674-4768-AA6A-49F0FA0CF3F4}" type="datetime1">
              <a:rPr lang="zh-TW" altLang="en-US" smtClean="0"/>
              <a:pPr/>
              <a:t>2023/4/3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23D1E-4C2A-4DC2-9A2B-E1865257190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84310583"/>
      </p:ext>
    </p:extLst>
  </p:cSld>
  <p:clrMapOvr>
    <a:masterClrMapping/>
  </p:clrMapOvr>
</p:sldLayout>
</file>

<file path=ppt/slideLayouts/slideLayout2.xml><?xml version="1.0" encoding="utf-8"?>
<p:sldLayout xmlns:a="http://purl.oclc.org/ooxml/drawingml/main" xmlns:r="http://purl.oclc.org/ooxml/officeDocument/relationships" xmlns:p="http://purl.oclc.org/ooxml/presentationml/main" showMasterSp="0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31FA2FD-0311-453B-9CA8-DD454F7C4F9C}" type="datetime1">
              <a:rPr lang="zh-TW" altLang="en-US" smtClean="0"/>
              <a:pPr/>
              <a:t>2023/4/3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23D1E-4C2A-4DC2-9A2B-E1865257190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75088213"/>
      </p:ext>
    </p:extLst>
  </p:cSld>
  <p:clrMapOvr>
    <a:masterClrMapping/>
  </p:clrMapOvr>
</p:sldLayout>
</file>

<file path=ppt/slideLayouts/slideLayout3.xml><?xml version="1.0" encoding="utf-8"?>
<p:sldLayout xmlns:a="http://purl.oclc.org/ooxml/drawingml/main" xmlns:r="http://purl.oclc.org/ooxml/officeDocument/relationships" xmlns:p="http://purl.oclc.org/ooxml/presentationml/main" showMasterSp="0" preserve="1" userDrawn="1">
  <p:cSld name="自訂版面配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223D1E-4C2A-4DC2-9A2B-E1865257190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79856666"/>
      </p:ext>
    </p:extLst>
  </p:cSld>
  <p:clrMapOvr>
    <a:masterClrMapping/>
  </p:clrMapOvr>
</p:sldLayout>
</file>

<file path=ppt/slideLayouts/slideLayout4.xml><?xml version="1.0" encoding="utf-8"?>
<p:sldLayout xmlns:a="http://purl.oclc.org/ooxml/drawingml/main" xmlns:r="http://purl.oclc.org/ooxml/officeDocument/relationships" xmlns:p="http://purl.oclc.org/ooxml/presentationml/main" showMasterSp="0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%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%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%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%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%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%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%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%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%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99B7C5-8CBC-4042-9664-DFA1311BF353}" type="datetime1">
              <a:rPr lang="zh-TW" altLang="en-US" smtClean="0"/>
              <a:pPr/>
              <a:t>2023/4/3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23D1E-4C2A-4DC2-9A2B-E1865257190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61286604"/>
      </p:ext>
    </p:extLst>
  </p:cSld>
  <p:clrMapOvr>
    <a:masterClrMapping/>
  </p:clrMapOvr>
</p:sldLayout>
</file>

<file path=ppt/slideLayouts/slideLayout5.xml><?xml version="1.0" encoding="utf-8"?>
<p:sldLayout xmlns:a="http://purl.oclc.org/ooxml/drawingml/main" xmlns:r="http://purl.oclc.org/ooxml/officeDocument/relationships" xmlns:p="http://purl.oclc.org/ooxml/presentationml/main" showMasterSp="0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4B518B8-849A-4D49-9F1A-BB5CC6378F46}" type="datetime1">
              <a:rPr lang="zh-TW" altLang="en-US" smtClean="0"/>
              <a:pPr/>
              <a:t>2023/4/3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23D1E-4C2A-4DC2-9A2B-E1865257190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21786799"/>
      </p:ext>
    </p:extLst>
  </p:cSld>
  <p:clrMapOvr>
    <a:masterClrMapping/>
  </p:clrMapOvr>
</p:sldLayout>
</file>

<file path=ppt/slideLayouts/slideLayout6.xml><?xml version="1.0" encoding="utf-8"?>
<p:sldLayout xmlns:a="http://purl.oclc.org/ooxml/drawingml/main" xmlns:r="http://purl.oclc.org/ooxml/officeDocument/relationships" xmlns:p="http://purl.oclc.org/ooxml/presentationml/main" showMasterSp="0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7B59A4F-4E08-4B56-9581-17DFCAC5EB57}" type="datetime1">
              <a:rPr lang="zh-TW" altLang="en-US" smtClean="0"/>
              <a:pPr/>
              <a:t>2023/4/3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23D1E-4C2A-4DC2-9A2B-E1865257190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75806298"/>
      </p:ext>
    </p:extLst>
  </p:cSld>
  <p:clrMapOvr>
    <a:masterClrMapping/>
  </p:clrMapOvr>
</p:sldLayout>
</file>

<file path=ppt/slideLayouts/slideLayout7.xml><?xml version="1.0" encoding="utf-8"?>
<p:sldLayout xmlns:a="http://purl.oclc.org/ooxml/drawingml/main" xmlns:r="http://purl.oclc.org/ooxml/officeDocument/relationships" xmlns:p="http://purl.oclc.org/ooxml/presentationml/main" showMasterSp="0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1B3075D-7FD5-4A0D-861D-4428D71E6392}" type="datetime1">
              <a:rPr lang="zh-TW" altLang="en-US" smtClean="0"/>
              <a:pPr/>
              <a:t>2023/4/3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23D1E-4C2A-4DC2-9A2B-E1865257190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95604454"/>
      </p:ext>
    </p:extLst>
  </p:cSld>
  <p:clrMapOvr>
    <a:masterClrMapping/>
  </p:clrMapOvr>
</p:sldLayout>
</file>

<file path=ppt/slideLayouts/slideLayout8.xml><?xml version="1.0" encoding="utf-8"?>
<p:sldLayout xmlns:a="http://purl.oclc.org/ooxml/drawingml/main" xmlns:r="http://purl.oclc.org/ooxml/officeDocument/relationships" xmlns:p="http://purl.oclc.org/ooxml/presentationml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8FC127A-9474-4569-821D-B78BA93AFB23}" type="datetime1">
              <a:rPr lang="zh-TW" altLang="en-US" smtClean="0"/>
              <a:pPr/>
              <a:t>2023/4/3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23D1E-4C2A-4DC2-9A2B-E1865257190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26941830"/>
      </p:ext>
    </p:extLst>
  </p:cSld>
  <p:clrMapOvr>
    <a:masterClrMapping/>
  </p:clrMapOvr>
</p:sldLayout>
</file>

<file path=ppt/slideLayouts/slideLayout9.xml><?xml version="1.0" encoding="utf-8"?>
<p:sldLayout xmlns:a="http://purl.oclc.org/ooxml/drawingml/main" xmlns:r="http://purl.oclc.org/ooxml/officeDocument/relationships" xmlns:p="http://purl.oclc.org/ooxml/presentationml/main" showMasterSp="0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1C15F3C-E5F3-4B6E-8166-B23C9C1E748E}" type="datetime1">
              <a:rPr lang="zh-TW" altLang="en-US" smtClean="0"/>
              <a:pPr/>
              <a:t>2023/4/3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23D1E-4C2A-4DC2-9A2B-E1865257190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089583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purl.oclc.org/ooxml/officeDocument/relationships/slideLayout" Target="../slideLayouts/slideLayout8.xml"/><Relationship Id="rId13" Type="http://purl.oclc.org/ooxml/officeDocument/relationships/theme" Target="../theme/theme1.xml"/><Relationship Id="rId3" Type="http://purl.oclc.org/ooxml/officeDocument/relationships/slideLayout" Target="../slideLayouts/slideLayout3.xml"/><Relationship Id="rId7" Type="http://purl.oclc.org/ooxml/officeDocument/relationships/slideLayout" Target="../slideLayouts/slideLayout7.xml"/><Relationship Id="rId12" Type="http://purl.oclc.org/ooxml/officeDocument/relationships/slideLayout" Target="../slideLayouts/slideLayout12.xml"/><Relationship Id="rId2" Type="http://purl.oclc.org/ooxml/officeDocument/relationships/slideLayout" Target="../slideLayouts/slideLayout2.xml"/><Relationship Id="rId16" Type="http://purl.oclc.org/ooxml/officeDocument/relationships/image" Target="../media/image3.png"/><Relationship Id="rId1" Type="http://purl.oclc.org/ooxml/officeDocument/relationships/slideLayout" Target="../slideLayouts/slideLayout1.xml"/><Relationship Id="rId6" Type="http://purl.oclc.org/ooxml/officeDocument/relationships/slideLayout" Target="../slideLayouts/slideLayout6.xml"/><Relationship Id="rId11" Type="http://purl.oclc.org/ooxml/officeDocument/relationships/slideLayout" Target="../slideLayouts/slideLayout11.xml"/><Relationship Id="rId5" Type="http://purl.oclc.org/ooxml/officeDocument/relationships/slideLayout" Target="../slideLayouts/slideLayout5.xml"/><Relationship Id="rId15" Type="http://purl.oclc.org/ooxml/officeDocument/relationships/image" Target="../media/image2.png"/><Relationship Id="rId10" Type="http://purl.oclc.org/ooxml/officeDocument/relationships/slideLayout" Target="../slideLayouts/slideLayout10.xml"/><Relationship Id="rId4" Type="http://purl.oclc.org/ooxml/officeDocument/relationships/slideLayout" Target="../slideLayouts/slideLayout4.xml"/><Relationship Id="rId9" Type="http://purl.oclc.org/ooxml/officeDocument/relationships/slideLayout" Target="../slideLayouts/slideLayout9.xml"/><Relationship Id="rId14" Type="http://purl.oclc.org/ooxml/officeDocument/relationships/image" Target="../media/image1.PNG"/></Relationships>
</file>

<file path=ppt/slideMasters/slideMaster1.xml><?xml version="1.0" encoding="utf-8"?>
<p:sldMaster xmlns:a="http://purl.oclc.org/ooxml/drawingml/main" xmlns:r="http://purl.oclc.org/ooxml/officeDocument/relationships" xmlns:p="http://purl.oclc.org/ooxml/presentationml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-1" y="116632"/>
            <a:ext cx="9125743" cy="5421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/>
              <a:t>按一下以編輯母片標題樣式</a:t>
            </a: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3491880" y="641092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%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fld id="{73223D1E-4C2A-4DC2-9A2B-E1865257190C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7" name="Picture 13" descr="logo_idic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.126%" t="24.115%" b="6.029%"/>
          <a:stretch>
            <a:fillRect/>
          </a:stretch>
        </p:blipFill>
        <p:spPr bwMode="auto">
          <a:xfrm>
            <a:off x="0" y="0"/>
            <a:ext cx="1746250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%"/>
                <a:headEnd/>
                <a:tailEnd/>
              </a14:hiddenLine>
            </a:ext>
          </a:extLst>
        </p:spPr>
      </p:pic>
      <p:pic>
        <p:nvPicPr>
          <p:cNvPr id="8" name="Picture 27" descr="SMEA logo"/>
          <p:cNvPicPr>
            <a:picLocks noChangeAspect="1" noChangeArrowheads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.033%" t="7.262%"/>
          <a:stretch>
            <a:fillRect/>
          </a:stretch>
        </p:blipFill>
        <p:spPr bwMode="auto">
          <a:xfrm>
            <a:off x="8613504" y="3969"/>
            <a:ext cx="512239" cy="4865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%"/>
                <a:headEnd/>
                <a:tailEnd/>
              </a14:hiddenLine>
            </a:ext>
          </a:extLst>
        </p:spPr>
      </p:pic>
      <p:sp>
        <p:nvSpPr>
          <p:cNvPr id="9" name="Rectangle 16"/>
          <p:cNvSpPr>
            <a:spLocks noChangeArrowheads="1"/>
          </p:cNvSpPr>
          <p:nvPr userDrawn="1"/>
        </p:nvSpPr>
        <p:spPr bwMode="auto">
          <a:xfrm>
            <a:off x="251521" y="798512"/>
            <a:ext cx="8618102" cy="45719"/>
          </a:xfrm>
          <a:prstGeom prst="rect">
            <a:avLst/>
          </a:prstGeom>
          <a:gradFill rotWithShape="0">
            <a:gsLst>
              <a:gs pos="0%">
                <a:srgbClr val="FF9900"/>
              </a:gs>
              <a:gs pos="100%">
                <a:srgbClr val="00FF0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%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1400">
                <a:solidFill>
                  <a:srgbClr val="008000"/>
                </a:solidFill>
                <a:latin typeface="微軟正黑體" pitchFamily="34" charset="-120"/>
                <a:ea typeface="微軟正黑體" pitchFamily="34" charset="-120"/>
              </a:defRPr>
            </a:lvl1pPr>
            <a:lvl2pPr marL="742950" indent="-285750" eaLnBrk="0" hangingPunct="0">
              <a:defRPr kumimoji="1" sz="1400">
                <a:solidFill>
                  <a:srgbClr val="008000"/>
                </a:solidFill>
                <a:latin typeface="微軟正黑體" pitchFamily="34" charset="-120"/>
                <a:ea typeface="微軟正黑體" pitchFamily="34" charset="-120"/>
              </a:defRPr>
            </a:lvl2pPr>
            <a:lvl3pPr marL="1143000" indent="-228600" eaLnBrk="0" hangingPunct="0">
              <a:defRPr kumimoji="1" sz="1400">
                <a:solidFill>
                  <a:srgbClr val="008000"/>
                </a:solidFill>
                <a:latin typeface="微軟正黑體" pitchFamily="34" charset="-120"/>
                <a:ea typeface="微軟正黑體" pitchFamily="34" charset="-120"/>
              </a:defRPr>
            </a:lvl3pPr>
            <a:lvl4pPr marL="1600200" indent="-228600" eaLnBrk="0" hangingPunct="0">
              <a:defRPr kumimoji="1" sz="1400">
                <a:solidFill>
                  <a:srgbClr val="008000"/>
                </a:solidFill>
                <a:latin typeface="微軟正黑體" pitchFamily="34" charset="-120"/>
                <a:ea typeface="微軟正黑體" pitchFamily="34" charset="-120"/>
              </a:defRPr>
            </a:lvl4pPr>
            <a:lvl5pPr marL="2057400" indent="-228600" eaLnBrk="0" hangingPunct="0">
              <a:defRPr kumimoji="1" sz="1400">
                <a:solidFill>
                  <a:srgbClr val="008000"/>
                </a:solidFill>
                <a:latin typeface="微軟正黑體" pitchFamily="34" charset="-120"/>
                <a:ea typeface="微軟正黑體" pitchFamily="34" charset="-120"/>
              </a:defRPr>
            </a:lvl5pPr>
            <a:lvl6pPr marL="2514600" indent="-228600" algn="ctr" eaLnBrk="0" fontAlgn="base" hangingPunct="0">
              <a:spcBef>
                <a:spcPct val="0%"/>
              </a:spcBef>
              <a:spcAft>
                <a:spcPct val="0%"/>
              </a:spcAft>
              <a:defRPr kumimoji="1" sz="1400">
                <a:solidFill>
                  <a:srgbClr val="008000"/>
                </a:solidFill>
                <a:latin typeface="微軟正黑體" pitchFamily="34" charset="-120"/>
                <a:ea typeface="微軟正黑體" pitchFamily="34" charset="-120"/>
              </a:defRPr>
            </a:lvl6pPr>
            <a:lvl7pPr marL="2971800" indent="-228600" algn="ctr" eaLnBrk="0" fontAlgn="base" hangingPunct="0">
              <a:spcBef>
                <a:spcPct val="0%"/>
              </a:spcBef>
              <a:spcAft>
                <a:spcPct val="0%"/>
              </a:spcAft>
              <a:defRPr kumimoji="1" sz="1400">
                <a:solidFill>
                  <a:srgbClr val="008000"/>
                </a:solidFill>
                <a:latin typeface="微軟正黑體" pitchFamily="34" charset="-120"/>
                <a:ea typeface="微軟正黑體" pitchFamily="34" charset="-120"/>
              </a:defRPr>
            </a:lvl7pPr>
            <a:lvl8pPr marL="3429000" indent="-228600" algn="ctr" eaLnBrk="0" fontAlgn="base" hangingPunct="0">
              <a:spcBef>
                <a:spcPct val="0%"/>
              </a:spcBef>
              <a:spcAft>
                <a:spcPct val="0%"/>
              </a:spcAft>
              <a:defRPr kumimoji="1" sz="1400">
                <a:solidFill>
                  <a:srgbClr val="008000"/>
                </a:solidFill>
                <a:latin typeface="微軟正黑體" pitchFamily="34" charset="-120"/>
                <a:ea typeface="微軟正黑體" pitchFamily="34" charset="-120"/>
              </a:defRPr>
            </a:lvl8pPr>
            <a:lvl9pPr marL="3886200" indent="-228600" algn="ctr" eaLnBrk="0" fontAlgn="base" hangingPunct="0">
              <a:spcBef>
                <a:spcPct val="0%"/>
              </a:spcBef>
              <a:spcAft>
                <a:spcPct val="0%"/>
              </a:spcAft>
              <a:defRPr kumimoji="1" sz="1400">
                <a:solidFill>
                  <a:srgbClr val="008000"/>
                </a:solidFill>
                <a:latin typeface="微軟正黑體" pitchFamily="34" charset="-120"/>
                <a:ea typeface="微軟正黑體" pitchFamily="34" charset="-120"/>
              </a:defRPr>
            </a:lvl9pPr>
          </a:lstStyle>
          <a:p>
            <a:pPr algn="l">
              <a:defRPr/>
            </a:pPr>
            <a:endParaRPr kumimoji="0" lang="zh-TW" altLang="zh-TW" sz="2400">
              <a:solidFill>
                <a:schemeClr val="tx1"/>
              </a:solidFill>
              <a:latin typeface="Times New Roman" pitchFamily="18" charset="0"/>
              <a:ea typeface="標楷體" pitchFamily="65" charset="-120"/>
            </a:endParaRPr>
          </a:p>
        </p:txBody>
      </p:sp>
      <p:sp>
        <p:nvSpPr>
          <p:cNvPr id="10" name="Rectangle 16"/>
          <p:cNvSpPr>
            <a:spLocks noChangeArrowheads="1"/>
          </p:cNvSpPr>
          <p:nvPr userDrawn="1"/>
        </p:nvSpPr>
        <p:spPr bwMode="auto">
          <a:xfrm flipV="1">
            <a:off x="251521" y="6311898"/>
            <a:ext cx="8618102" cy="45719"/>
          </a:xfrm>
          <a:prstGeom prst="rect">
            <a:avLst/>
          </a:prstGeom>
          <a:gradFill rotWithShape="0">
            <a:gsLst>
              <a:gs pos="0%">
                <a:srgbClr val="FF9900"/>
              </a:gs>
              <a:gs pos="100%">
                <a:srgbClr val="00FF0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%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1400">
                <a:solidFill>
                  <a:srgbClr val="008000"/>
                </a:solidFill>
                <a:latin typeface="微軟正黑體" pitchFamily="34" charset="-120"/>
                <a:ea typeface="微軟正黑體" pitchFamily="34" charset="-120"/>
              </a:defRPr>
            </a:lvl1pPr>
            <a:lvl2pPr marL="742950" indent="-285750" eaLnBrk="0" hangingPunct="0">
              <a:defRPr kumimoji="1" sz="1400">
                <a:solidFill>
                  <a:srgbClr val="008000"/>
                </a:solidFill>
                <a:latin typeface="微軟正黑體" pitchFamily="34" charset="-120"/>
                <a:ea typeface="微軟正黑體" pitchFamily="34" charset="-120"/>
              </a:defRPr>
            </a:lvl2pPr>
            <a:lvl3pPr marL="1143000" indent="-228600" eaLnBrk="0" hangingPunct="0">
              <a:defRPr kumimoji="1" sz="1400">
                <a:solidFill>
                  <a:srgbClr val="008000"/>
                </a:solidFill>
                <a:latin typeface="微軟正黑體" pitchFamily="34" charset="-120"/>
                <a:ea typeface="微軟正黑體" pitchFamily="34" charset="-120"/>
              </a:defRPr>
            </a:lvl3pPr>
            <a:lvl4pPr marL="1600200" indent="-228600" eaLnBrk="0" hangingPunct="0">
              <a:defRPr kumimoji="1" sz="1400">
                <a:solidFill>
                  <a:srgbClr val="008000"/>
                </a:solidFill>
                <a:latin typeface="微軟正黑體" pitchFamily="34" charset="-120"/>
                <a:ea typeface="微軟正黑體" pitchFamily="34" charset="-120"/>
              </a:defRPr>
            </a:lvl4pPr>
            <a:lvl5pPr marL="2057400" indent="-228600" eaLnBrk="0" hangingPunct="0">
              <a:defRPr kumimoji="1" sz="1400">
                <a:solidFill>
                  <a:srgbClr val="008000"/>
                </a:solidFill>
                <a:latin typeface="微軟正黑體" pitchFamily="34" charset="-120"/>
                <a:ea typeface="微軟正黑體" pitchFamily="34" charset="-120"/>
              </a:defRPr>
            </a:lvl5pPr>
            <a:lvl6pPr marL="2514600" indent="-228600" algn="ctr" eaLnBrk="0" fontAlgn="base" hangingPunct="0">
              <a:spcBef>
                <a:spcPct val="0%"/>
              </a:spcBef>
              <a:spcAft>
                <a:spcPct val="0%"/>
              </a:spcAft>
              <a:defRPr kumimoji="1" sz="1400">
                <a:solidFill>
                  <a:srgbClr val="008000"/>
                </a:solidFill>
                <a:latin typeface="微軟正黑體" pitchFamily="34" charset="-120"/>
                <a:ea typeface="微軟正黑體" pitchFamily="34" charset="-120"/>
              </a:defRPr>
            </a:lvl6pPr>
            <a:lvl7pPr marL="2971800" indent="-228600" algn="ctr" eaLnBrk="0" fontAlgn="base" hangingPunct="0">
              <a:spcBef>
                <a:spcPct val="0%"/>
              </a:spcBef>
              <a:spcAft>
                <a:spcPct val="0%"/>
              </a:spcAft>
              <a:defRPr kumimoji="1" sz="1400">
                <a:solidFill>
                  <a:srgbClr val="008000"/>
                </a:solidFill>
                <a:latin typeface="微軟正黑體" pitchFamily="34" charset="-120"/>
                <a:ea typeface="微軟正黑體" pitchFamily="34" charset="-120"/>
              </a:defRPr>
            </a:lvl7pPr>
            <a:lvl8pPr marL="3429000" indent="-228600" algn="ctr" eaLnBrk="0" fontAlgn="base" hangingPunct="0">
              <a:spcBef>
                <a:spcPct val="0%"/>
              </a:spcBef>
              <a:spcAft>
                <a:spcPct val="0%"/>
              </a:spcAft>
              <a:defRPr kumimoji="1" sz="1400">
                <a:solidFill>
                  <a:srgbClr val="008000"/>
                </a:solidFill>
                <a:latin typeface="微軟正黑體" pitchFamily="34" charset="-120"/>
                <a:ea typeface="微軟正黑體" pitchFamily="34" charset="-120"/>
              </a:defRPr>
            </a:lvl8pPr>
            <a:lvl9pPr marL="3886200" indent="-228600" algn="ctr" eaLnBrk="0" fontAlgn="base" hangingPunct="0">
              <a:spcBef>
                <a:spcPct val="0%"/>
              </a:spcBef>
              <a:spcAft>
                <a:spcPct val="0%"/>
              </a:spcAft>
              <a:defRPr kumimoji="1" sz="1400">
                <a:solidFill>
                  <a:srgbClr val="008000"/>
                </a:solidFill>
                <a:latin typeface="微軟正黑體" pitchFamily="34" charset="-120"/>
                <a:ea typeface="微軟正黑體" pitchFamily="34" charset="-120"/>
              </a:defRPr>
            </a:lvl9pPr>
          </a:lstStyle>
          <a:p>
            <a:pPr algn="l">
              <a:defRPr/>
            </a:pPr>
            <a:endParaRPr kumimoji="0" lang="zh-TW" altLang="zh-TW" sz="2400">
              <a:solidFill>
                <a:srgbClr val="000099"/>
              </a:solidFill>
              <a:latin typeface="Times New Roman" pitchFamily="18" charset="0"/>
              <a:ea typeface="標楷體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7623988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hdr="0" ftr="0" dt="0"/>
  <p:txStyles>
    <p:titleStyle>
      <a:lvl1pPr algn="ctr" defTabSz="914400" rtl="0" eaLnBrk="1" latinLnBrk="0" hangingPunct="1">
        <a:spcBef>
          <a:spcPct val="0%"/>
        </a:spcBef>
        <a:buNone/>
        <a:defRPr sz="4000" b="1" kern="1200">
          <a:solidFill>
            <a:schemeClr val="tx1"/>
          </a:solidFill>
          <a:latin typeface="微軟正黑體" panose="020B0604030504040204" pitchFamily="34" charset="-120"/>
          <a:ea typeface="微軟正黑體" panose="020B0604030504040204" pitchFamily="34" charset="-120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%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微軟正黑體" panose="020B0604030504040204" pitchFamily="34" charset="-120"/>
          <a:ea typeface="微軟正黑體" panose="020B0604030504040204" pitchFamily="34" charset="-120"/>
          <a:cs typeface="+mn-cs"/>
        </a:defRPr>
      </a:lvl1pPr>
      <a:lvl2pPr marL="742950" indent="-285750" algn="l" defTabSz="914400" rtl="0" eaLnBrk="1" latinLnBrk="0" hangingPunct="1">
        <a:spcBef>
          <a:spcPct val="20%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微軟正黑體" panose="020B0604030504040204" pitchFamily="34" charset="-120"/>
          <a:ea typeface="微軟正黑體" panose="020B0604030504040204" pitchFamily="34" charset="-120"/>
          <a:cs typeface="+mn-cs"/>
        </a:defRPr>
      </a:lvl2pPr>
      <a:lvl3pPr marL="1143000" indent="-228600" algn="l" defTabSz="914400" rtl="0" eaLnBrk="1" latinLnBrk="0" hangingPunct="1">
        <a:spcBef>
          <a:spcPct val="20%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微軟正黑體" panose="020B0604030504040204" pitchFamily="34" charset="-120"/>
          <a:ea typeface="微軟正黑體" panose="020B0604030504040204" pitchFamily="34" charset="-120"/>
          <a:cs typeface="+mn-cs"/>
        </a:defRPr>
      </a:lvl3pPr>
      <a:lvl4pPr marL="1600200" indent="-228600" algn="l" defTabSz="914400" rtl="0" eaLnBrk="1" latinLnBrk="0" hangingPunct="1">
        <a:spcBef>
          <a:spcPct val="20%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微軟正黑體" panose="020B0604030504040204" pitchFamily="34" charset="-120"/>
          <a:ea typeface="微軟正黑體" panose="020B0604030504040204" pitchFamily="34" charset="-120"/>
          <a:cs typeface="+mn-cs"/>
        </a:defRPr>
      </a:lvl4pPr>
      <a:lvl5pPr marL="2057400" indent="-228600" algn="l" defTabSz="914400" rtl="0" eaLnBrk="1" latinLnBrk="0" hangingPunct="1">
        <a:spcBef>
          <a:spcPct val="20%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微軟正黑體" panose="020B0604030504040204" pitchFamily="34" charset="-120"/>
          <a:ea typeface="微軟正黑體" panose="020B0604030504040204" pitchFamily="34" charset="-120"/>
          <a:cs typeface="+mn-cs"/>
        </a:defRPr>
      </a:lvl5pPr>
      <a:lvl6pPr marL="2514600" indent="-228600" algn="l" defTabSz="914400" rtl="0" eaLnBrk="1" latinLnBrk="0" hangingPunct="1">
        <a:spcBef>
          <a:spcPct val="20%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%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%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%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purl.oclc.org/ooxml/officeDocument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purl.oclc.org/ooxml/officeDocument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purl.oclc.org/ooxml/officeDocument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purl.oclc.org/ooxml/officeDocument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purl.oclc.org/ooxml/officeDocument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purl.oclc.org/ooxml/officeDocument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purl.oclc.org/ooxml/officeDocument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purl.oclc.org/ooxml/officeDocument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purl.oclc.org/ooxml/officeDocument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purl.oclc.org/ooxml/officeDocument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purl.oclc.org/ooxml/officeDocument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purl.oclc.org/ooxml/officeDocument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purl.oclc.org/ooxml/officeDocument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purl.oclc.org/ooxml/officeDocument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purl.oclc.org/ooxml/officeDocument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purl.oclc.org/ooxml/officeDocument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purl.oclc.org/ooxml/officeDocument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purl.oclc.org/ooxml/officeDocument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purl.oclc.org/ooxml/officeDocument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purl.oclc.org/ooxml/officeDocument/relationships/notesSlide" Target="../notesSlides/notesSlide1.xml"/><Relationship Id="rId1" Type="http://purl.oclc.org/ooxml/officeDocument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purl.oclc.org/ooxml/officeDocument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purl.oclc.org/ooxml/officeDocument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purl.oclc.org/ooxml/officeDocument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purl.oclc.org/ooxml/officeDocument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purl.oclc.org/ooxml/officeDocument/relationships/slideLayout" Target="../slideLayouts/slideLayout2.xml"/></Relationships>
</file>

<file path=ppt/slides/slide1.xml><?xml version="1.0" encoding="utf-8"?>
<p:sld xmlns:a="http://purl.oclc.org/ooxml/drawingml/main" xmlns:r="http://purl.oclc.org/ooxml/officeDocument/relationships" xmlns:p="http://purl.oclc.org/ooxml/presentationml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23D1E-4C2A-4DC2-9A2B-E1865257190C}" type="slidenum">
              <a:rPr lang="zh-TW" altLang="en-US" smtClean="0"/>
              <a:pPr/>
              <a:t>1</a:t>
            </a:fld>
            <a:endParaRPr lang="zh-TW" altLang="en-US"/>
          </a:p>
        </p:txBody>
      </p:sp>
      <p:grpSp>
        <p:nvGrpSpPr>
          <p:cNvPr id="7" name="群組 6"/>
          <p:cNvGrpSpPr/>
          <p:nvPr/>
        </p:nvGrpSpPr>
        <p:grpSpPr>
          <a:xfrm>
            <a:off x="107504" y="0"/>
            <a:ext cx="9036496" cy="6845300"/>
            <a:chOff x="107504" y="0"/>
            <a:chExt cx="9036496" cy="6845300"/>
          </a:xfrm>
        </p:grpSpPr>
        <p:sp>
          <p:nvSpPr>
            <p:cNvPr id="5" name="矩形 4"/>
            <p:cNvSpPr/>
            <p:nvPr/>
          </p:nvSpPr>
          <p:spPr>
            <a:xfrm>
              <a:off x="107504" y="535980"/>
              <a:ext cx="8856984" cy="63093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%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8229600" y="0"/>
              <a:ext cx="914400" cy="914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%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</p:grpSp>
      <p:sp>
        <p:nvSpPr>
          <p:cNvPr id="8" name="矩形 7"/>
          <p:cNvSpPr/>
          <p:nvPr/>
        </p:nvSpPr>
        <p:spPr>
          <a:xfrm>
            <a:off x="251520" y="768896"/>
            <a:ext cx="864096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TW" sz="3000" b="1" dirty="0">
                <a:solidFill>
                  <a:schemeClr val="accent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112</a:t>
            </a:r>
            <a:r>
              <a:rPr lang="zh-TW" altLang="zh-TW" sz="3000" b="1" dirty="0">
                <a:solidFill>
                  <a:schemeClr val="accent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年度</a:t>
            </a:r>
            <a:r>
              <a:rPr lang="zh-TW" altLang="en-US" sz="3000" b="1" dirty="0">
                <a:solidFill>
                  <a:schemeClr val="accent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加速</a:t>
            </a:r>
            <a:r>
              <a:rPr lang="zh-TW" altLang="zh-TW" sz="3000" b="1" dirty="0">
                <a:solidFill>
                  <a:schemeClr val="accent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中小企業</a:t>
            </a:r>
            <a:r>
              <a:rPr lang="zh-TW" altLang="en-US" sz="3000" b="1" dirty="0">
                <a:solidFill>
                  <a:schemeClr val="accent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節能減碳推廣</a:t>
            </a:r>
            <a:r>
              <a:rPr lang="zh-TW" altLang="zh-TW" sz="3000" b="1" dirty="0">
                <a:solidFill>
                  <a:schemeClr val="accent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計畫</a:t>
            </a:r>
            <a:endParaRPr lang="en-US" altLang="zh-TW" sz="3000" b="1" dirty="0">
              <a:solidFill>
                <a:schemeClr val="accent2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/>
            <a:r>
              <a:rPr lang="zh-TW" altLang="en-US" sz="3000" b="1" dirty="0">
                <a:solidFill>
                  <a:schemeClr val="accent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輔導計畫遴選會議</a:t>
            </a:r>
            <a:endParaRPr lang="en-US" altLang="zh-TW" sz="3000" b="1" dirty="0">
              <a:solidFill>
                <a:schemeClr val="accent2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aphicFrame>
        <p:nvGraphicFramePr>
          <p:cNvPr id="9" name="表格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4645288"/>
              </p:ext>
            </p:extLst>
          </p:nvPr>
        </p:nvGraphicFramePr>
        <p:xfrm>
          <a:off x="755576" y="2051383"/>
          <a:ext cx="7704856" cy="853440"/>
        </p:xfrm>
        <a:graphic>
          <a:graphicData uri="http://purl.oclc.org/ooxml/drawingml/table">
            <a:tbl>
              <a:tblPr firstRow="1" bandRow="1">
                <a:tableStyleId>{5940675A-B579-460E-94D1-54222C63F5DA}</a:tableStyleId>
              </a:tblPr>
              <a:tblGrid>
                <a:gridCol w="77048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zh-TW" altLang="en-US" sz="20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次產業群聚輔導</a:t>
                      </a:r>
                      <a:endParaRPr lang="en-US" altLang="zh-TW" sz="20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%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0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Arial Unicode MS"/>
                        </a:rPr>
                        <a:t>☐</a:t>
                      </a:r>
                      <a:r>
                        <a:rPr lang="en-US" altLang="zh-TW" sz="2000" kern="12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A</a:t>
                      </a:r>
                      <a:r>
                        <a:rPr lang="zh-TW" altLang="zh-TW" sz="2000" kern="12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類「產業低碳轉型」</a:t>
                      </a:r>
                      <a:r>
                        <a:rPr lang="zh-TW" altLang="en-US" sz="2000" kern="12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  </a:t>
                      </a:r>
                      <a:r>
                        <a:rPr lang="zh-TW" altLang="en-US" sz="20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Arial Unicode MS"/>
                        </a:rPr>
                        <a:t>☐</a:t>
                      </a:r>
                      <a:r>
                        <a:rPr lang="en-US" altLang="zh-TW" sz="2000" kern="12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B</a:t>
                      </a:r>
                      <a:r>
                        <a:rPr lang="zh-TW" altLang="zh-TW" sz="2000" kern="12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類「加速資源鏈結」</a:t>
                      </a:r>
                      <a:endParaRPr lang="zh-TW" altLang="en-US" sz="20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0" name="表格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487194"/>
              </p:ext>
            </p:extLst>
          </p:nvPr>
        </p:nvGraphicFramePr>
        <p:xfrm>
          <a:off x="755576" y="3306192"/>
          <a:ext cx="7704856" cy="2672805"/>
        </p:xfrm>
        <a:graphic>
          <a:graphicData uri="http://purl.oclc.org/ooxml/drawingml/table">
            <a:tbl>
              <a:tblPr firstRow="1" bandRow="1">
                <a:tableStyleId>{5940675A-B579-460E-94D1-54222C63F5DA}</a:tableStyleId>
              </a:tblPr>
              <a:tblGrid>
                <a:gridCol w="1800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046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34561">
                <a:tc>
                  <a:txBody>
                    <a:bodyPr/>
                    <a:lstStyle/>
                    <a:p>
                      <a:pPr algn="dist"/>
                      <a:r>
                        <a:rPr lang="zh-TW" altLang="en-US" sz="2000" b="1">
                          <a:solidFill>
                            <a:schemeClr val="accent2"/>
                          </a:solidFill>
                          <a:latin typeface="微軟正黑體"/>
                          <a:ea typeface="微軟正黑體"/>
                        </a:rPr>
                        <a:t>提案單位：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TW" sz="2000" dirty="0">
                          <a:solidFill>
                            <a:schemeClr val="bg1">
                              <a:lumMod val="65%"/>
                            </a:schemeClr>
                          </a:solidFill>
                          <a:latin typeface="微軟正黑體"/>
                          <a:ea typeface="微軟正黑體"/>
                        </a:rPr>
                        <a:t>OOOOOOO</a:t>
                      </a:r>
                      <a:r>
                        <a:rPr lang="zh-TW" altLang="en-US" sz="2000">
                          <a:solidFill>
                            <a:schemeClr val="bg1">
                              <a:lumMod val="65%"/>
                            </a:schemeClr>
                          </a:solidFill>
                          <a:latin typeface="微軟正黑體"/>
                          <a:ea typeface="微軟正黑體"/>
                        </a:rPr>
                        <a:t>（單位全名）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4561">
                <a:tc>
                  <a:txBody>
                    <a:bodyPr/>
                    <a:lstStyle/>
                    <a:p>
                      <a:pPr algn="dist"/>
                      <a:r>
                        <a:rPr lang="zh-TW" altLang="en-US" sz="2000" b="1" dirty="0">
                          <a:solidFill>
                            <a:schemeClr val="accent2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提案計畫：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2000" dirty="0">
                          <a:solidFill>
                            <a:schemeClr val="bg1">
                              <a:lumMod val="65%"/>
                            </a:schemeClr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ＯＯＯＯＯＯ（計畫名稱）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4561">
                <a:tc>
                  <a:txBody>
                    <a:bodyPr/>
                    <a:lstStyle/>
                    <a:p>
                      <a:pPr algn="dist"/>
                      <a:r>
                        <a:rPr lang="zh-TW" altLang="en-US" sz="2000" b="1" dirty="0">
                          <a:solidFill>
                            <a:schemeClr val="accent2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報告人：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zh-TW" altLang="en-US" sz="2000" kern="1200" dirty="0">
                          <a:solidFill>
                            <a:schemeClr val="bg1">
                              <a:lumMod val="65%"/>
                            </a:schemeClr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ＯＯＯ（計畫主持人）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4561">
                <a:tc>
                  <a:txBody>
                    <a:bodyPr/>
                    <a:lstStyle/>
                    <a:p>
                      <a:pPr algn="dist"/>
                      <a:r>
                        <a:rPr lang="zh-TW" altLang="en-US" sz="2000" b="1">
                          <a:solidFill>
                            <a:schemeClr val="accent2"/>
                          </a:solidFill>
                          <a:latin typeface="微軟正黑體"/>
                          <a:ea typeface="微軟正黑體"/>
                        </a:rPr>
                        <a:t>受輔導單位：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2000" dirty="0">
                          <a:solidFill>
                            <a:schemeClr val="bg1">
                              <a:lumMod val="65%"/>
                            </a:schemeClr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ＯＯＯＯＯ</a:t>
                      </a:r>
                      <a:endParaRPr lang="zh-TW" altLang="en-US" sz="2000" strike="sngStrike" dirty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4561">
                <a:tc>
                  <a:txBody>
                    <a:bodyPr/>
                    <a:lstStyle/>
                    <a:p>
                      <a:pPr algn="dist"/>
                      <a:r>
                        <a:rPr lang="zh-TW" altLang="en-US" sz="2000" b="1" dirty="0">
                          <a:solidFill>
                            <a:schemeClr val="accent2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計畫執行期間：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dist"/>
                      <a:r>
                        <a:rPr lang="en-US" altLang="zh-TW" sz="20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112</a:t>
                      </a:r>
                      <a:r>
                        <a:rPr lang="zh-TW" altLang="en-US" sz="20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年</a:t>
                      </a:r>
                      <a:r>
                        <a:rPr lang="en-US" altLang="zh-TW" sz="20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OO</a:t>
                      </a:r>
                      <a:r>
                        <a:rPr lang="zh-TW" altLang="en-US" sz="20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月</a:t>
                      </a:r>
                      <a:r>
                        <a:rPr lang="en-US" altLang="zh-TW" sz="20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OO</a:t>
                      </a:r>
                      <a:r>
                        <a:rPr lang="zh-TW" altLang="en-US" sz="20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日</a:t>
                      </a:r>
                      <a:r>
                        <a:rPr lang="en-US" altLang="zh-TW" sz="20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-112</a:t>
                      </a:r>
                      <a:r>
                        <a:rPr lang="zh-TW" altLang="en-US" sz="20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年</a:t>
                      </a:r>
                      <a:r>
                        <a:rPr lang="en-US" altLang="zh-TW" sz="20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11</a:t>
                      </a:r>
                      <a:r>
                        <a:rPr lang="zh-TW" altLang="en-US" sz="20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月</a:t>
                      </a:r>
                      <a:r>
                        <a:rPr lang="en-US" altLang="zh-TW" sz="20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30</a:t>
                      </a:r>
                      <a:r>
                        <a:rPr lang="zh-TW" altLang="en-US" sz="20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日止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2492994" y="6253957"/>
            <a:ext cx="4911725" cy="490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%"/>
                <a:headEnd/>
                <a:tailEnd/>
              </a14:hiddenLine>
            </a:ext>
          </a:extLst>
        </p:spPr>
        <p:txBody>
          <a:bodyPr/>
          <a:lstStyle>
            <a:lvl1pPr defTabSz="233363" eaLnBrk="0" hangingPunct="0">
              <a:defRPr kumimoji="1" sz="1400">
                <a:solidFill>
                  <a:srgbClr val="008000"/>
                </a:solidFill>
                <a:latin typeface="微軟正黑體" pitchFamily="34" charset="-120"/>
                <a:ea typeface="微軟正黑體" pitchFamily="34" charset="-120"/>
              </a:defRPr>
            </a:lvl1pPr>
            <a:lvl2pPr marL="742950" indent="-285750" defTabSz="233363" eaLnBrk="0" hangingPunct="0">
              <a:defRPr kumimoji="1" sz="1400">
                <a:solidFill>
                  <a:srgbClr val="008000"/>
                </a:solidFill>
                <a:latin typeface="微軟正黑體" pitchFamily="34" charset="-120"/>
                <a:ea typeface="微軟正黑體" pitchFamily="34" charset="-120"/>
              </a:defRPr>
            </a:lvl2pPr>
            <a:lvl3pPr marL="1143000" indent="-228600" defTabSz="233363" eaLnBrk="0" hangingPunct="0">
              <a:defRPr kumimoji="1" sz="1400">
                <a:solidFill>
                  <a:srgbClr val="008000"/>
                </a:solidFill>
                <a:latin typeface="微軟正黑體" pitchFamily="34" charset="-120"/>
                <a:ea typeface="微軟正黑體" pitchFamily="34" charset="-120"/>
              </a:defRPr>
            </a:lvl3pPr>
            <a:lvl4pPr marL="1600200" indent="-228600" defTabSz="233363" eaLnBrk="0" hangingPunct="0">
              <a:defRPr kumimoji="1" sz="1400">
                <a:solidFill>
                  <a:srgbClr val="008000"/>
                </a:solidFill>
                <a:latin typeface="微軟正黑體" pitchFamily="34" charset="-120"/>
                <a:ea typeface="微軟正黑體" pitchFamily="34" charset="-120"/>
              </a:defRPr>
            </a:lvl4pPr>
            <a:lvl5pPr marL="2057400" indent="-228600" defTabSz="233363" eaLnBrk="0" hangingPunct="0">
              <a:defRPr kumimoji="1" sz="1400">
                <a:solidFill>
                  <a:srgbClr val="008000"/>
                </a:solidFill>
                <a:latin typeface="微軟正黑體" pitchFamily="34" charset="-120"/>
                <a:ea typeface="微軟正黑體" pitchFamily="34" charset="-120"/>
              </a:defRPr>
            </a:lvl5pPr>
            <a:lvl6pPr marL="2514600" indent="-228600" algn="ctr" defTabSz="233363" eaLnBrk="0" fontAlgn="base" hangingPunct="0">
              <a:spcBef>
                <a:spcPct val="0%"/>
              </a:spcBef>
              <a:spcAft>
                <a:spcPct val="0%"/>
              </a:spcAft>
              <a:defRPr kumimoji="1" sz="1400">
                <a:solidFill>
                  <a:srgbClr val="008000"/>
                </a:solidFill>
                <a:latin typeface="微軟正黑體" pitchFamily="34" charset="-120"/>
                <a:ea typeface="微軟正黑體" pitchFamily="34" charset="-120"/>
              </a:defRPr>
            </a:lvl6pPr>
            <a:lvl7pPr marL="2971800" indent="-228600" algn="ctr" defTabSz="233363" eaLnBrk="0" fontAlgn="base" hangingPunct="0">
              <a:spcBef>
                <a:spcPct val="0%"/>
              </a:spcBef>
              <a:spcAft>
                <a:spcPct val="0%"/>
              </a:spcAft>
              <a:defRPr kumimoji="1" sz="1400">
                <a:solidFill>
                  <a:srgbClr val="008000"/>
                </a:solidFill>
                <a:latin typeface="微軟正黑體" pitchFamily="34" charset="-120"/>
                <a:ea typeface="微軟正黑體" pitchFamily="34" charset="-120"/>
              </a:defRPr>
            </a:lvl7pPr>
            <a:lvl8pPr marL="3429000" indent="-228600" algn="ctr" defTabSz="233363" eaLnBrk="0" fontAlgn="base" hangingPunct="0">
              <a:spcBef>
                <a:spcPct val="0%"/>
              </a:spcBef>
              <a:spcAft>
                <a:spcPct val="0%"/>
              </a:spcAft>
              <a:defRPr kumimoji="1" sz="1400">
                <a:solidFill>
                  <a:srgbClr val="008000"/>
                </a:solidFill>
                <a:latin typeface="微軟正黑體" pitchFamily="34" charset="-120"/>
                <a:ea typeface="微軟正黑體" pitchFamily="34" charset="-120"/>
              </a:defRPr>
            </a:lvl8pPr>
            <a:lvl9pPr marL="3886200" indent="-228600" algn="ctr" defTabSz="233363" eaLnBrk="0" fontAlgn="base" hangingPunct="0">
              <a:spcBef>
                <a:spcPct val="0%"/>
              </a:spcBef>
              <a:spcAft>
                <a:spcPct val="0%"/>
              </a:spcAft>
              <a:defRPr kumimoji="1" sz="1400">
                <a:solidFill>
                  <a:srgbClr val="008000"/>
                </a:solidFill>
                <a:latin typeface="微軟正黑體" pitchFamily="34" charset="-120"/>
                <a:ea typeface="微軟正黑體" pitchFamily="34" charset="-120"/>
              </a:defRPr>
            </a:lvl9pPr>
          </a:lstStyle>
          <a:p>
            <a:pPr algn="ctr" eaLnBrk="1" hangingPunct="1">
              <a:lnSpc>
                <a:spcPct val="140%"/>
              </a:lnSpc>
            </a:pPr>
            <a:r>
              <a:rPr lang="en-US" altLang="zh-TW" sz="1600" b="1" dirty="0">
                <a:solidFill>
                  <a:schemeClr val="accent2"/>
                </a:solidFill>
              </a:rPr>
              <a:t>112</a:t>
            </a:r>
            <a:r>
              <a:rPr lang="zh-TW" altLang="en-US" sz="1600" b="1" dirty="0">
                <a:solidFill>
                  <a:schemeClr val="accent2"/>
                </a:solidFill>
              </a:rPr>
              <a:t>年 </a:t>
            </a:r>
            <a:r>
              <a:rPr lang="en-US" altLang="zh-TW" sz="1600" b="1" dirty="0" err="1">
                <a:solidFill>
                  <a:schemeClr val="accent2"/>
                </a:solidFill>
              </a:rPr>
              <a:t>OO月</a:t>
            </a:r>
            <a:r>
              <a:rPr lang="en-US" altLang="zh-TW" sz="1600" b="1" dirty="0">
                <a:solidFill>
                  <a:schemeClr val="accent2"/>
                </a:solidFill>
              </a:rPr>
              <a:t> OO</a:t>
            </a:r>
            <a:r>
              <a:rPr lang="zh-TW" altLang="en-US" sz="1600" b="1" dirty="0">
                <a:solidFill>
                  <a:schemeClr val="accent2"/>
                </a:solidFill>
              </a:rPr>
              <a:t>日</a:t>
            </a:r>
          </a:p>
        </p:txBody>
      </p:sp>
      <p:sp>
        <p:nvSpPr>
          <p:cNvPr id="13" name="圓角矩形圖說文字 12"/>
          <p:cNvSpPr/>
          <p:nvPr/>
        </p:nvSpPr>
        <p:spPr>
          <a:xfrm>
            <a:off x="6119427" y="3573016"/>
            <a:ext cx="2845061" cy="1152128"/>
          </a:xfrm>
          <a:prstGeom prst="wedgeRoundRectCallout">
            <a:avLst>
              <a:gd name="adj1" fmla="val -74215"/>
              <a:gd name="adj2" fmla="val -1885"/>
              <a:gd name="adj3" fmla="val 16667"/>
            </a:avLst>
          </a:prstGeom>
          <a:solidFill>
            <a:srgbClr val="C0C0C0">
              <a:alpha val="49.804%"/>
            </a:srgbClr>
          </a:solidFill>
          <a:ln>
            <a:noFill/>
          </a:ln>
        </p:spPr>
        <p:style>
          <a:lnRef idx="2">
            <a:schemeClr val="accent1">
              <a:shade val="50%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marL="171450" indent="-1714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計畫名稱請契合提案內容</a:t>
            </a:r>
            <a:endParaRPr lang="en-US" altLang="zh-TW" sz="1600" dirty="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171450" indent="-1714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>
                <a:solidFill>
                  <a:srgbClr val="FF6600"/>
                </a:solidFill>
                <a:latin typeface="微軟正黑體"/>
                <a:ea typeface="微軟正黑體"/>
              </a:rPr>
              <a:t>字數勿過長，並能清楚說明減碳創新要點</a:t>
            </a:r>
            <a:endParaRPr lang="en-US" altLang="zh-TW" sz="1600">
              <a:solidFill>
                <a:srgbClr val="FF6600"/>
              </a:solidFill>
              <a:latin typeface="微軟正黑體"/>
              <a:ea typeface="微軟正黑體"/>
            </a:endParaRPr>
          </a:p>
        </p:txBody>
      </p:sp>
    </p:spTree>
    <p:extLst>
      <p:ext uri="{BB962C8B-B14F-4D97-AF65-F5344CB8AC3E}">
        <p14:creationId xmlns:p14="http://schemas.microsoft.com/office/powerpoint/2010/main" val="757193645"/>
      </p:ext>
    </p:extLst>
  </p:cSld>
  <p:clrMapOvr>
    <a:masterClrMapping/>
  </p:clrMapOvr>
</p:sld>
</file>

<file path=ppt/slides/slide10.xml><?xml version="1.0" encoding="utf-8"?>
<p:sld xmlns:a="http://purl.oclc.org/ooxml/drawingml/main" xmlns:r="http://purl.oclc.org/ooxml/officeDocument/relationships" xmlns:p="http://purl.oclc.org/ooxml/presentationml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%"/>
          </a:bodyPr>
          <a:lstStyle/>
          <a:p>
            <a:r>
              <a:rPr lang="zh-TW" altLang="en-US"/>
              <a:t>二、計畫目標與執行內容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23D1E-4C2A-4DC2-9A2B-E1865257190C}" type="slidenum">
              <a:rPr lang="zh-TW" altLang="en-US" smtClean="0"/>
              <a:pPr/>
              <a:t>10</a:t>
            </a:fld>
            <a:endParaRPr lang="zh-TW" altLang="en-US"/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251520" y="1211173"/>
          <a:ext cx="8640960" cy="5043905"/>
        </p:xfrm>
        <a:graphic>
          <a:graphicData uri="http://purl.oclc.org/ooxml/drawingml/table">
            <a:tbl>
              <a:tblPr firstRow="1" bandRow="1">
                <a:tableStyleId>{5940675A-B579-460E-94D1-54222C63F5DA}</a:tableStyleId>
              </a:tblPr>
              <a:tblGrid>
                <a:gridCol w="4320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089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8420">
                <a:tc rowSpan="2">
                  <a:txBody>
                    <a:bodyPr/>
                    <a:lstStyle/>
                    <a:p>
                      <a:pPr algn="ctr"/>
                      <a:r>
                        <a:rPr lang="zh-TW" altLang="en-US" sz="1600" b="1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執行前</a:t>
                      </a:r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800" b="1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面臨的問題與挑戰</a:t>
                      </a:r>
                    </a:p>
                  </a:txBody>
                  <a:tcP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08708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問題一：</a:t>
                      </a: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問題二：</a:t>
                      </a: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問題三：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8420">
                <a:tc rowSpan="2">
                  <a:txBody>
                    <a:bodyPr/>
                    <a:lstStyle/>
                    <a:p>
                      <a:pPr algn="ctr"/>
                      <a:r>
                        <a:rPr lang="zh-TW" altLang="en-US" sz="1600" b="1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執行中</a:t>
                      </a:r>
                    </a:p>
                  </a:txBody>
                  <a:tcPr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zh-TW" altLang="en-US" sz="1800" b="1" kern="120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節能減碳執行做法與內容</a:t>
                      </a:r>
                    </a:p>
                  </a:txBody>
                  <a:tcP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98194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做法一：</a:t>
                      </a: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做法二：</a:t>
                      </a: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做法三：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8420">
                <a:tc rowSpan="2">
                  <a:txBody>
                    <a:bodyPr/>
                    <a:lstStyle/>
                    <a:p>
                      <a:pPr algn="ctr"/>
                      <a:r>
                        <a:rPr lang="zh-TW" altLang="en-US" sz="1600" b="1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執行後</a:t>
                      </a: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zh-TW" altLang="en-US" sz="1800" b="1" kern="120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預期成果與效益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01743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量化效益：</a:t>
                      </a: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質化效益：</a:t>
                      </a: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zh-TW" altLang="en-US" sz="1400">
                        <a:solidFill>
                          <a:schemeClr val="bg1">
                            <a:lumMod val="50%"/>
                          </a:schemeClr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圓角矩形圖說文字 6"/>
          <p:cNvSpPr/>
          <p:nvPr/>
        </p:nvSpPr>
        <p:spPr>
          <a:xfrm>
            <a:off x="2483768" y="3176972"/>
            <a:ext cx="4392488" cy="1080120"/>
          </a:xfrm>
          <a:prstGeom prst="wedgeRoundRectCallout">
            <a:avLst>
              <a:gd name="adj1" fmla="val -62780"/>
              <a:gd name="adj2" fmla="val 6382"/>
              <a:gd name="adj3" fmla="val 16667"/>
            </a:avLst>
          </a:prstGeom>
          <a:solidFill>
            <a:srgbClr val="C0C0C0">
              <a:alpha val="49.804%"/>
            </a:srgbClr>
          </a:solidFill>
          <a:ln>
            <a:noFill/>
          </a:ln>
        </p:spPr>
        <p:style>
          <a:lnRef idx="2">
            <a:schemeClr val="accent1">
              <a:shade val="50%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lnSpc>
                <a:spcPts val="1800"/>
              </a:lnSpc>
              <a:buFont typeface="Arial" panose="020B0604020202020204" pitchFamily="34" charset="0"/>
              <a:buChar char="•"/>
            </a:pPr>
            <a:r>
              <a:rPr lang="zh-TW" altLang="en-US" sz="160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應具體說明需政府投入輔導資源理由。</a:t>
            </a:r>
            <a:endParaRPr lang="en-US" altLang="zh-TW" sz="160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171450" indent="-171450">
              <a:lnSpc>
                <a:spcPts val="1800"/>
              </a:lnSpc>
              <a:buFont typeface="Arial" panose="020B0604020202020204" pitchFamily="34" charset="0"/>
              <a:buChar char="•"/>
            </a:pPr>
            <a:r>
              <a:rPr lang="zh-TW" altLang="en-US" sz="160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條列式表達，內容請具體。</a:t>
            </a:r>
            <a:endParaRPr lang="en-US" altLang="zh-TW" sz="160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171450" indent="-171450">
              <a:lnSpc>
                <a:spcPts val="1800"/>
              </a:lnSpc>
              <a:buFont typeface="Arial" panose="020B0604020202020204" pitchFamily="34" charset="0"/>
              <a:buChar char="•"/>
            </a:pPr>
            <a:r>
              <a:rPr lang="zh-TW" altLang="en-US" sz="160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需說明落實節能減碳做法為何。</a:t>
            </a:r>
            <a:endParaRPr lang="en-US" altLang="zh-TW" sz="160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171450" indent="-171450">
              <a:lnSpc>
                <a:spcPts val="1800"/>
              </a:lnSpc>
              <a:buFont typeface="Arial" panose="020B0604020202020204" pitchFamily="34" charset="0"/>
              <a:buChar char="•"/>
            </a:pPr>
            <a:r>
              <a:rPr lang="zh-TW" altLang="en-US" sz="160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務必依「執行前問題」，逐條對應執行作法。</a:t>
            </a:r>
            <a:endParaRPr lang="en-US" altLang="zh-TW" sz="160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8" name="圓角矩形圖說文字 7"/>
          <p:cNvSpPr/>
          <p:nvPr/>
        </p:nvSpPr>
        <p:spPr>
          <a:xfrm>
            <a:off x="2483768" y="1772816"/>
            <a:ext cx="4392488" cy="864096"/>
          </a:xfrm>
          <a:prstGeom prst="wedgeRoundRectCallout">
            <a:avLst>
              <a:gd name="adj1" fmla="val -62780"/>
              <a:gd name="adj2" fmla="val 6382"/>
              <a:gd name="adj3" fmla="val 16667"/>
            </a:avLst>
          </a:prstGeom>
          <a:solidFill>
            <a:srgbClr val="C0C0C0">
              <a:alpha val="49.804%"/>
            </a:srgbClr>
          </a:solidFill>
          <a:ln>
            <a:noFill/>
          </a:ln>
        </p:spPr>
        <p:style>
          <a:lnRef idx="2">
            <a:schemeClr val="accent1">
              <a:shade val="50%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政府政策的規範</a:t>
            </a:r>
            <a:endParaRPr lang="en-US" altLang="zh-TW" sz="160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171450" indent="-1714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國際趨勢</a:t>
            </a:r>
            <a:endParaRPr lang="en-US" altLang="zh-TW" sz="160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171450" indent="-1714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面臨的問題</a:t>
            </a:r>
            <a:endParaRPr lang="en-US" altLang="zh-TW" sz="160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08248" y="836514"/>
            <a:ext cx="3781805" cy="3568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ts val="2200"/>
              </a:lnSpc>
            </a:pPr>
            <a:r>
              <a:rPr lang="zh-TW" altLang="en-US" b="1" kern="1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六、受輔導中小企業</a:t>
            </a:r>
            <a:r>
              <a:rPr lang="en-US" altLang="zh-TW" b="1" kern="1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b="1" kern="1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六</a:t>
            </a:r>
            <a:r>
              <a:rPr lang="en-US" altLang="zh-TW" b="1" kern="1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)OOOOOO</a:t>
            </a:r>
            <a:endParaRPr lang="zh-TW" altLang="en-US" b="1" kern="1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1" name="圓角矩形圖說文字 10"/>
          <p:cNvSpPr/>
          <p:nvPr/>
        </p:nvSpPr>
        <p:spPr>
          <a:xfrm>
            <a:off x="4558680" y="859660"/>
            <a:ext cx="4392488" cy="325546"/>
          </a:xfrm>
          <a:prstGeom prst="wedgeRoundRectCallout">
            <a:avLst>
              <a:gd name="adj1" fmla="val -62780"/>
              <a:gd name="adj2" fmla="val 6382"/>
              <a:gd name="adj3" fmla="val 16667"/>
            </a:avLst>
          </a:prstGeom>
          <a:solidFill>
            <a:srgbClr val="C0C0C0">
              <a:alpha val="49.804%"/>
            </a:srgbClr>
          </a:solidFill>
          <a:ln>
            <a:noFill/>
          </a:ln>
        </p:spPr>
        <p:style>
          <a:lnRef idx="2">
            <a:schemeClr val="accent1">
              <a:shade val="50%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請填寫受輔導中小企業名稱</a:t>
            </a:r>
            <a:endParaRPr lang="en-US" altLang="zh-TW" sz="1600" dirty="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圓角矩形圖說文字 8">
            <a:extLst>
              <a:ext uri="{FF2B5EF4-FFF2-40B4-BE49-F238E27FC236}">
                <a16:creationId xmlns:a16="http://schemas.microsoft.com/office/drawing/2014/main" id="{00210A85-A195-552B-B5F7-361C8080C3F5}"/>
              </a:ext>
            </a:extLst>
          </p:cNvPr>
          <p:cNvSpPr/>
          <p:nvPr/>
        </p:nvSpPr>
        <p:spPr>
          <a:xfrm>
            <a:off x="2483768" y="4869160"/>
            <a:ext cx="6173344" cy="1368152"/>
          </a:xfrm>
          <a:prstGeom prst="wedgeRoundRectCallout">
            <a:avLst>
              <a:gd name="adj1" fmla="val -67486"/>
              <a:gd name="adj2" fmla="val -3148"/>
              <a:gd name="adj3" fmla="val 16667"/>
            </a:avLst>
          </a:prstGeom>
          <a:solidFill>
            <a:srgbClr val="C0C0C0">
              <a:alpha val="49.804%"/>
            </a:srgbClr>
          </a:solidFill>
          <a:ln>
            <a:noFill/>
          </a:ln>
        </p:spPr>
        <p:style>
          <a:lnRef idx="2">
            <a:schemeClr val="accent1">
              <a:shade val="50%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8900" indent="-8890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每家必填量化效益</a:t>
            </a:r>
            <a:r>
              <a:rPr lang="en-US" altLang="zh-TW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獲得訂單、實質減碳量</a:t>
            </a:r>
            <a:r>
              <a:rPr lang="en-US" altLang="zh-TW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en-US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r>
              <a:rPr lang="zh-TW" altLang="zh-TW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每案中小企業皆需自主宣告減量轉型承諾、完備碳排放清冊、估算內部碳定價至少</a:t>
            </a:r>
            <a:r>
              <a:rPr lang="en-US" altLang="zh-TW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4</a:t>
            </a:r>
            <a:r>
              <a:rPr lang="zh-TW" altLang="zh-TW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家</a:t>
            </a:r>
            <a:r>
              <a:rPr lang="zh-TW" altLang="en-US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、其他自訂量化指標</a:t>
            </a:r>
            <a:r>
              <a:rPr lang="en-US" altLang="zh-TW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/</a:t>
            </a:r>
            <a:r>
              <a:rPr lang="zh-TW" altLang="en-US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質化效益</a:t>
            </a:r>
            <a:endParaRPr lang="en-US" altLang="zh-TW" sz="1600" b="1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88900" indent="-8890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整體體系提升效益說明</a:t>
            </a:r>
            <a:endParaRPr lang="en-US" altLang="zh-TW" sz="1600" dirty="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88900" indent="-8890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其他環保面、社會面、經濟面示範績效</a:t>
            </a:r>
            <a:endParaRPr lang="en-US" altLang="zh-TW" sz="1600" dirty="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70944314"/>
      </p:ext>
    </p:extLst>
  </p:cSld>
  <p:clrMapOvr>
    <a:masterClrMapping/>
  </p:clrMapOvr>
</p:sld>
</file>

<file path=ppt/slides/slide11.xml><?xml version="1.0" encoding="utf-8"?>
<p:sld xmlns:a="http://purl.oclc.org/ooxml/drawingml/main" xmlns:r="http://purl.oclc.org/ooxml/officeDocument/relationships" xmlns:p="http://purl.oclc.org/ooxml/presentationml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%"/>
          </a:bodyPr>
          <a:lstStyle/>
          <a:p>
            <a:r>
              <a:rPr lang="zh-TW" altLang="en-US"/>
              <a:t>二、計畫目標與執行內容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23D1E-4C2A-4DC2-9A2B-E1865257190C}" type="slidenum">
              <a:rPr lang="zh-TW" altLang="en-US" smtClean="0"/>
              <a:pPr/>
              <a:t>11</a:t>
            </a:fld>
            <a:endParaRPr lang="zh-TW" altLang="en-US"/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251520" y="1211173"/>
          <a:ext cx="8640960" cy="5043905"/>
        </p:xfrm>
        <a:graphic>
          <a:graphicData uri="http://purl.oclc.org/ooxml/drawingml/table">
            <a:tbl>
              <a:tblPr firstRow="1" bandRow="1">
                <a:tableStyleId>{5940675A-B579-460E-94D1-54222C63F5DA}</a:tableStyleId>
              </a:tblPr>
              <a:tblGrid>
                <a:gridCol w="4320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089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8420">
                <a:tc rowSpan="2">
                  <a:txBody>
                    <a:bodyPr/>
                    <a:lstStyle/>
                    <a:p>
                      <a:pPr algn="ctr"/>
                      <a:r>
                        <a:rPr lang="zh-TW" altLang="en-US" sz="1600" b="1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執行前</a:t>
                      </a:r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800" b="1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面臨的問題與挑戰</a:t>
                      </a:r>
                    </a:p>
                  </a:txBody>
                  <a:tcP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08708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問題一：</a:t>
                      </a: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問題二：</a:t>
                      </a: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問題三：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8420">
                <a:tc rowSpan="2">
                  <a:txBody>
                    <a:bodyPr/>
                    <a:lstStyle/>
                    <a:p>
                      <a:pPr algn="ctr"/>
                      <a:r>
                        <a:rPr lang="zh-TW" altLang="en-US" sz="1600" b="1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執行中</a:t>
                      </a:r>
                    </a:p>
                  </a:txBody>
                  <a:tcPr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zh-TW" altLang="en-US" sz="1800" b="1" kern="120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節能減碳執行做法與內容</a:t>
                      </a:r>
                    </a:p>
                  </a:txBody>
                  <a:tcP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98194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做法一：</a:t>
                      </a: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做法二：</a:t>
                      </a: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做法三：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8420">
                <a:tc rowSpan="2">
                  <a:txBody>
                    <a:bodyPr/>
                    <a:lstStyle/>
                    <a:p>
                      <a:pPr algn="ctr"/>
                      <a:r>
                        <a:rPr lang="zh-TW" altLang="en-US" sz="1600" b="1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執行後</a:t>
                      </a: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zh-TW" altLang="en-US" sz="1800" b="1" kern="120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預期成果與效益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01743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量化效益：</a:t>
                      </a: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質化效益：</a:t>
                      </a: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zh-TW" altLang="en-US" sz="1400">
                        <a:solidFill>
                          <a:schemeClr val="bg1">
                            <a:lumMod val="50%"/>
                          </a:schemeClr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圓角矩形圖說文字 6"/>
          <p:cNvSpPr/>
          <p:nvPr/>
        </p:nvSpPr>
        <p:spPr>
          <a:xfrm>
            <a:off x="2483768" y="3176972"/>
            <a:ext cx="4392488" cy="1080120"/>
          </a:xfrm>
          <a:prstGeom prst="wedgeRoundRectCallout">
            <a:avLst>
              <a:gd name="adj1" fmla="val -62780"/>
              <a:gd name="adj2" fmla="val 6382"/>
              <a:gd name="adj3" fmla="val 16667"/>
            </a:avLst>
          </a:prstGeom>
          <a:solidFill>
            <a:srgbClr val="C0C0C0">
              <a:alpha val="49.804%"/>
            </a:srgbClr>
          </a:solidFill>
          <a:ln>
            <a:noFill/>
          </a:ln>
        </p:spPr>
        <p:style>
          <a:lnRef idx="2">
            <a:schemeClr val="accent1">
              <a:shade val="50%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lnSpc>
                <a:spcPts val="1800"/>
              </a:lnSpc>
              <a:buFont typeface="Arial" panose="020B0604020202020204" pitchFamily="34" charset="0"/>
              <a:buChar char="•"/>
            </a:pPr>
            <a:r>
              <a:rPr lang="zh-TW" altLang="en-US" sz="160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應具體說明需政府投入輔導資源理由。</a:t>
            </a:r>
            <a:endParaRPr lang="en-US" altLang="zh-TW" sz="160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171450" indent="-171450">
              <a:lnSpc>
                <a:spcPts val="1800"/>
              </a:lnSpc>
              <a:buFont typeface="Arial" panose="020B0604020202020204" pitchFamily="34" charset="0"/>
              <a:buChar char="•"/>
            </a:pPr>
            <a:r>
              <a:rPr lang="zh-TW" altLang="en-US" sz="160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條列式表達，內容請具體。</a:t>
            </a:r>
            <a:endParaRPr lang="en-US" altLang="zh-TW" sz="160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171450" indent="-171450">
              <a:lnSpc>
                <a:spcPts val="1800"/>
              </a:lnSpc>
              <a:buFont typeface="Arial" panose="020B0604020202020204" pitchFamily="34" charset="0"/>
              <a:buChar char="•"/>
            </a:pPr>
            <a:r>
              <a:rPr lang="zh-TW" altLang="en-US" sz="160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需說明落實節能減碳做法為何。</a:t>
            </a:r>
            <a:endParaRPr lang="en-US" altLang="zh-TW" sz="160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171450" indent="-171450">
              <a:lnSpc>
                <a:spcPts val="1800"/>
              </a:lnSpc>
              <a:buFont typeface="Arial" panose="020B0604020202020204" pitchFamily="34" charset="0"/>
              <a:buChar char="•"/>
            </a:pPr>
            <a:r>
              <a:rPr lang="zh-TW" altLang="en-US" sz="160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務必依「執行前問題」，逐條對應執行作法。</a:t>
            </a:r>
            <a:endParaRPr lang="en-US" altLang="zh-TW" sz="160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8" name="圓角矩形圖說文字 7"/>
          <p:cNvSpPr/>
          <p:nvPr/>
        </p:nvSpPr>
        <p:spPr>
          <a:xfrm>
            <a:off x="2483768" y="1772816"/>
            <a:ext cx="4392488" cy="864096"/>
          </a:xfrm>
          <a:prstGeom prst="wedgeRoundRectCallout">
            <a:avLst>
              <a:gd name="adj1" fmla="val -62780"/>
              <a:gd name="adj2" fmla="val 6382"/>
              <a:gd name="adj3" fmla="val 16667"/>
            </a:avLst>
          </a:prstGeom>
          <a:solidFill>
            <a:srgbClr val="C0C0C0">
              <a:alpha val="49.804%"/>
            </a:srgbClr>
          </a:solidFill>
          <a:ln>
            <a:noFill/>
          </a:ln>
        </p:spPr>
        <p:style>
          <a:lnRef idx="2">
            <a:schemeClr val="accent1">
              <a:shade val="50%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政府政策的規範</a:t>
            </a:r>
            <a:endParaRPr lang="en-US" altLang="zh-TW" sz="160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171450" indent="-1714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國際趨勢</a:t>
            </a:r>
            <a:endParaRPr lang="en-US" altLang="zh-TW" sz="160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171450" indent="-1714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面臨的問題</a:t>
            </a:r>
            <a:endParaRPr lang="en-US" altLang="zh-TW" sz="160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08248" y="836514"/>
            <a:ext cx="3781805" cy="3568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ts val="2200"/>
              </a:lnSpc>
            </a:pPr>
            <a:r>
              <a:rPr lang="zh-TW" altLang="en-US" b="1" kern="1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七、受輔導中小企業</a:t>
            </a:r>
            <a:r>
              <a:rPr lang="en-US" altLang="zh-TW" b="1" kern="1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b="1" kern="1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七</a:t>
            </a:r>
            <a:r>
              <a:rPr lang="en-US" altLang="zh-TW" b="1" kern="1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)OOOOOO</a:t>
            </a:r>
            <a:endParaRPr lang="zh-TW" altLang="en-US" b="1" kern="1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1" name="圓角矩形圖說文字 10"/>
          <p:cNvSpPr/>
          <p:nvPr/>
        </p:nvSpPr>
        <p:spPr>
          <a:xfrm>
            <a:off x="4558680" y="859660"/>
            <a:ext cx="4392488" cy="325546"/>
          </a:xfrm>
          <a:prstGeom prst="wedgeRoundRectCallout">
            <a:avLst>
              <a:gd name="adj1" fmla="val -62780"/>
              <a:gd name="adj2" fmla="val 6382"/>
              <a:gd name="adj3" fmla="val 16667"/>
            </a:avLst>
          </a:prstGeom>
          <a:solidFill>
            <a:srgbClr val="C0C0C0">
              <a:alpha val="49.804%"/>
            </a:srgbClr>
          </a:solidFill>
          <a:ln>
            <a:noFill/>
          </a:ln>
        </p:spPr>
        <p:style>
          <a:lnRef idx="2">
            <a:schemeClr val="accent1">
              <a:shade val="50%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請填寫受輔導中小企業名稱</a:t>
            </a:r>
            <a:endParaRPr lang="en-US" altLang="zh-TW" sz="1600" dirty="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圓角矩形圖說文字 8">
            <a:extLst>
              <a:ext uri="{FF2B5EF4-FFF2-40B4-BE49-F238E27FC236}">
                <a16:creationId xmlns:a16="http://schemas.microsoft.com/office/drawing/2014/main" id="{FDDDFE87-D470-A6D6-5293-7A2CA2A57F6B}"/>
              </a:ext>
            </a:extLst>
          </p:cNvPr>
          <p:cNvSpPr/>
          <p:nvPr/>
        </p:nvSpPr>
        <p:spPr>
          <a:xfrm>
            <a:off x="2483768" y="4869160"/>
            <a:ext cx="6173344" cy="1368152"/>
          </a:xfrm>
          <a:prstGeom prst="wedgeRoundRectCallout">
            <a:avLst>
              <a:gd name="adj1" fmla="val -67486"/>
              <a:gd name="adj2" fmla="val -3148"/>
              <a:gd name="adj3" fmla="val 16667"/>
            </a:avLst>
          </a:prstGeom>
          <a:solidFill>
            <a:srgbClr val="C0C0C0">
              <a:alpha val="49.804%"/>
            </a:srgbClr>
          </a:solidFill>
          <a:ln>
            <a:noFill/>
          </a:ln>
        </p:spPr>
        <p:style>
          <a:lnRef idx="2">
            <a:schemeClr val="accent1">
              <a:shade val="50%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8900" indent="-8890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每家必填量化效益</a:t>
            </a:r>
            <a:r>
              <a:rPr lang="en-US" altLang="zh-TW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獲得訂單、實質減碳量</a:t>
            </a:r>
            <a:r>
              <a:rPr lang="en-US" altLang="zh-TW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en-US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r>
              <a:rPr lang="zh-TW" altLang="zh-TW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每案中小企業皆需自主宣告減量轉型承諾、完備碳排放清冊、估算內部碳定價至少</a:t>
            </a:r>
            <a:r>
              <a:rPr lang="en-US" altLang="zh-TW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4</a:t>
            </a:r>
            <a:r>
              <a:rPr lang="zh-TW" altLang="zh-TW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家</a:t>
            </a:r>
            <a:r>
              <a:rPr lang="zh-TW" altLang="en-US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、其他自訂量化指標</a:t>
            </a:r>
            <a:r>
              <a:rPr lang="en-US" altLang="zh-TW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/</a:t>
            </a:r>
            <a:r>
              <a:rPr lang="zh-TW" altLang="en-US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質化效益</a:t>
            </a:r>
            <a:endParaRPr lang="en-US" altLang="zh-TW" sz="1600" b="1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88900" indent="-8890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整體體系提升效益說明</a:t>
            </a:r>
            <a:endParaRPr lang="en-US" altLang="zh-TW" sz="1600" dirty="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88900" indent="-8890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其他環保面、社會面、經濟面示範績效</a:t>
            </a:r>
            <a:endParaRPr lang="en-US" altLang="zh-TW" sz="1600" dirty="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804094864"/>
      </p:ext>
    </p:extLst>
  </p:cSld>
  <p:clrMapOvr>
    <a:masterClrMapping/>
  </p:clrMapOvr>
</p:sld>
</file>

<file path=ppt/slides/slide12.xml><?xml version="1.0" encoding="utf-8"?>
<p:sld xmlns:a="http://purl.oclc.org/ooxml/drawingml/main" xmlns:r="http://purl.oclc.org/ooxml/officeDocument/relationships" xmlns:p="http://purl.oclc.org/ooxml/presentationml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%"/>
          </a:bodyPr>
          <a:lstStyle/>
          <a:p>
            <a:r>
              <a:rPr lang="zh-TW" altLang="en-US"/>
              <a:t>二、計畫目標與執行內容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23D1E-4C2A-4DC2-9A2B-E1865257190C}" type="slidenum">
              <a:rPr lang="zh-TW" altLang="en-US" smtClean="0"/>
              <a:pPr/>
              <a:t>12</a:t>
            </a:fld>
            <a:endParaRPr lang="zh-TW" altLang="en-US"/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251520" y="1211173"/>
          <a:ext cx="8640960" cy="5043905"/>
        </p:xfrm>
        <a:graphic>
          <a:graphicData uri="http://purl.oclc.org/ooxml/drawingml/table">
            <a:tbl>
              <a:tblPr firstRow="1" bandRow="1">
                <a:tableStyleId>{5940675A-B579-460E-94D1-54222C63F5DA}</a:tableStyleId>
              </a:tblPr>
              <a:tblGrid>
                <a:gridCol w="4320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089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8420">
                <a:tc rowSpan="2">
                  <a:txBody>
                    <a:bodyPr/>
                    <a:lstStyle/>
                    <a:p>
                      <a:pPr algn="ctr"/>
                      <a:r>
                        <a:rPr lang="zh-TW" altLang="en-US" sz="1600" b="1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執行前</a:t>
                      </a:r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800" b="1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面臨的問題與挑戰</a:t>
                      </a:r>
                    </a:p>
                  </a:txBody>
                  <a:tcP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08708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問題一：</a:t>
                      </a: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問題二：</a:t>
                      </a: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問題三：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8420">
                <a:tc rowSpan="2">
                  <a:txBody>
                    <a:bodyPr/>
                    <a:lstStyle/>
                    <a:p>
                      <a:pPr algn="ctr"/>
                      <a:r>
                        <a:rPr lang="zh-TW" altLang="en-US" sz="1600" b="1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執行中</a:t>
                      </a:r>
                    </a:p>
                  </a:txBody>
                  <a:tcPr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zh-TW" altLang="en-US" sz="1800" b="1" kern="120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節能減碳執行做法與內容</a:t>
                      </a:r>
                    </a:p>
                  </a:txBody>
                  <a:tcP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98194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做法一：</a:t>
                      </a: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做法二：</a:t>
                      </a: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做法三：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8420">
                <a:tc rowSpan="2">
                  <a:txBody>
                    <a:bodyPr/>
                    <a:lstStyle/>
                    <a:p>
                      <a:pPr algn="ctr"/>
                      <a:r>
                        <a:rPr lang="zh-TW" altLang="en-US" sz="1600" b="1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執行後</a:t>
                      </a: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zh-TW" altLang="en-US" sz="1800" b="1" kern="120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預期成果與效益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01743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量化效益：</a:t>
                      </a: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質化效益：</a:t>
                      </a: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zh-TW" altLang="en-US" sz="1400">
                        <a:solidFill>
                          <a:schemeClr val="bg1">
                            <a:lumMod val="50%"/>
                          </a:schemeClr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圓角矩形圖說文字 6"/>
          <p:cNvSpPr/>
          <p:nvPr/>
        </p:nvSpPr>
        <p:spPr>
          <a:xfrm>
            <a:off x="2483768" y="3176972"/>
            <a:ext cx="4392488" cy="1080120"/>
          </a:xfrm>
          <a:prstGeom prst="wedgeRoundRectCallout">
            <a:avLst>
              <a:gd name="adj1" fmla="val -62780"/>
              <a:gd name="adj2" fmla="val 6382"/>
              <a:gd name="adj3" fmla="val 16667"/>
            </a:avLst>
          </a:prstGeom>
          <a:solidFill>
            <a:srgbClr val="C0C0C0">
              <a:alpha val="49.804%"/>
            </a:srgbClr>
          </a:solidFill>
          <a:ln>
            <a:noFill/>
          </a:ln>
        </p:spPr>
        <p:style>
          <a:lnRef idx="2">
            <a:schemeClr val="accent1">
              <a:shade val="50%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lnSpc>
                <a:spcPts val="1800"/>
              </a:lnSpc>
              <a:buFont typeface="Arial" panose="020B0604020202020204" pitchFamily="34" charset="0"/>
              <a:buChar char="•"/>
            </a:pPr>
            <a:r>
              <a:rPr lang="zh-TW" altLang="en-US" sz="160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應具體說明需政府投入輔導資源理由。</a:t>
            </a:r>
            <a:endParaRPr lang="en-US" altLang="zh-TW" sz="160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171450" indent="-171450">
              <a:lnSpc>
                <a:spcPts val="1800"/>
              </a:lnSpc>
              <a:buFont typeface="Arial" panose="020B0604020202020204" pitchFamily="34" charset="0"/>
              <a:buChar char="•"/>
            </a:pPr>
            <a:r>
              <a:rPr lang="zh-TW" altLang="en-US" sz="160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條列式表達，內容請具體。</a:t>
            </a:r>
            <a:endParaRPr lang="en-US" altLang="zh-TW" sz="160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171450" indent="-171450">
              <a:lnSpc>
                <a:spcPts val="1800"/>
              </a:lnSpc>
              <a:buFont typeface="Arial" panose="020B0604020202020204" pitchFamily="34" charset="0"/>
              <a:buChar char="•"/>
            </a:pPr>
            <a:r>
              <a:rPr lang="zh-TW" altLang="en-US" sz="160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需說明落實節能減碳做法為何。</a:t>
            </a:r>
            <a:endParaRPr lang="en-US" altLang="zh-TW" sz="160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171450" indent="-171450">
              <a:lnSpc>
                <a:spcPts val="1800"/>
              </a:lnSpc>
              <a:buFont typeface="Arial" panose="020B0604020202020204" pitchFamily="34" charset="0"/>
              <a:buChar char="•"/>
            </a:pPr>
            <a:r>
              <a:rPr lang="zh-TW" altLang="en-US" sz="160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務必依「執行前問題」，逐條對應執行作法。</a:t>
            </a:r>
            <a:endParaRPr lang="en-US" altLang="zh-TW" sz="160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8" name="圓角矩形圖說文字 7"/>
          <p:cNvSpPr/>
          <p:nvPr/>
        </p:nvSpPr>
        <p:spPr>
          <a:xfrm>
            <a:off x="2483768" y="1772816"/>
            <a:ext cx="4392488" cy="864096"/>
          </a:xfrm>
          <a:prstGeom prst="wedgeRoundRectCallout">
            <a:avLst>
              <a:gd name="adj1" fmla="val -62780"/>
              <a:gd name="adj2" fmla="val 6382"/>
              <a:gd name="adj3" fmla="val 16667"/>
            </a:avLst>
          </a:prstGeom>
          <a:solidFill>
            <a:srgbClr val="C0C0C0">
              <a:alpha val="49.804%"/>
            </a:srgbClr>
          </a:solidFill>
          <a:ln>
            <a:noFill/>
          </a:ln>
        </p:spPr>
        <p:style>
          <a:lnRef idx="2">
            <a:schemeClr val="accent1">
              <a:shade val="50%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政府政策的規範</a:t>
            </a:r>
            <a:endParaRPr lang="en-US" altLang="zh-TW" sz="160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171450" indent="-1714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國際趨勢</a:t>
            </a:r>
            <a:endParaRPr lang="en-US" altLang="zh-TW" sz="160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171450" indent="-1714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面臨的問題</a:t>
            </a:r>
            <a:endParaRPr lang="en-US" altLang="zh-TW" sz="160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08248" y="836514"/>
            <a:ext cx="3781805" cy="3568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ts val="2200"/>
              </a:lnSpc>
            </a:pPr>
            <a:r>
              <a:rPr lang="zh-TW" altLang="en-US" b="1" kern="1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八、受輔導中小企業</a:t>
            </a:r>
            <a:r>
              <a:rPr lang="en-US" altLang="zh-TW" b="1" kern="1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b="1" kern="1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八</a:t>
            </a:r>
            <a:r>
              <a:rPr lang="en-US" altLang="zh-TW" b="1" kern="1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)OOOOOO</a:t>
            </a:r>
            <a:endParaRPr lang="zh-TW" altLang="en-US" b="1" kern="1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1" name="圓角矩形圖說文字 10"/>
          <p:cNvSpPr/>
          <p:nvPr/>
        </p:nvSpPr>
        <p:spPr>
          <a:xfrm>
            <a:off x="4558680" y="859660"/>
            <a:ext cx="4392488" cy="325546"/>
          </a:xfrm>
          <a:prstGeom prst="wedgeRoundRectCallout">
            <a:avLst>
              <a:gd name="adj1" fmla="val -62780"/>
              <a:gd name="adj2" fmla="val 6382"/>
              <a:gd name="adj3" fmla="val 16667"/>
            </a:avLst>
          </a:prstGeom>
          <a:solidFill>
            <a:srgbClr val="C0C0C0">
              <a:alpha val="49.804%"/>
            </a:srgbClr>
          </a:solidFill>
          <a:ln>
            <a:noFill/>
          </a:ln>
        </p:spPr>
        <p:style>
          <a:lnRef idx="2">
            <a:schemeClr val="accent1">
              <a:shade val="50%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請填寫受輔導中小企業名稱</a:t>
            </a:r>
            <a:endParaRPr lang="en-US" altLang="zh-TW" sz="1600" dirty="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圓角矩形圖說文字 8">
            <a:extLst>
              <a:ext uri="{FF2B5EF4-FFF2-40B4-BE49-F238E27FC236}">
                <a16:creationId xmlns:a16="http://schemas.microsoft.com/office/drawing/2014/main" id="{2065694B-9DFC-668F-1666-F1AFF78D437D}"/>
              </a:ext>
            </a:extLst>
          </p:cNvPr>
          <p:cNvSpPr/>
          <p:nvPr/>
        </p:nvSpPr>
        <p:spPr>
          <a:xfrm>
            <a:off x="2483768" y="4869160"/>
            <a:ext cx="6173344" cy="1368152"/>
          </a:xfrm>
          <a:prstGeom prst="wedgeRoundRectCallout">
            <a:avLst>
              <a:gd name="adj1" fmla="val -67486"/>
              <a:gd name="adj2" fmla="val -3148"/>
              <a:gd name="adj3" fmla="val 16667"/>
            </a:avLst>
          </a:prstGeom>
          <a:solidFill>
            <a:srgbClr val="C0C0C0">
              <a:alpha val="49.804%"/>
            </a:srgbClr>
          </a:solidFill>
          <a:ln>
            <a:noFill/>
          </a:ln>
        </p:spPr>
        <p:style>
          <a:lnRef idx="2">
            <a:schemeClr val="accent1">
              <a:shade val="50%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8900" indent="-8890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每家必填量化效益</a:t>
            </a:r>
            <a:r>
              <a:rPr lang="en-US" altLang="zh-TW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獲得訂單、實質減碳量</a:t>
            </a:r>
            <a:r>
              <a:rPr lang="en-US" altLang="zh-TW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en-US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r>
              <a:rPr lang="zh-TW" altLang="zh-TW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每案中小企業皆需自主宣告減量轉型承諾、完備碳排放清冊、估算內部碳定價至少</a:t>
            </a:r>
            <a:r>
              <a:rPr lang="en-US" altLang="zh-TW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4</a:t>
            </a:r>
            <a:r>
              <a:rPr lang="zh-TW" altLang="zh-TW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家</a:t>
            </a:r>
            <a:r>
              <a:rPr lang="zh-TW" altLang="en-US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、其他自訂量化指標</a:t>
            </a:r>
            <a:r>
              <a:rPr lang="en-US" altLang="zh-TW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/</a:t>
            </a:r>
            <a:r>
              <a:rPr lang="zh-TW" altLang="en-US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質化效益</a:t>
            </a:r>
            <a:endParaRPr lang="en-US" altLang="zh-TW" sz="1600" b="1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88900" indent="-8890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整體體系提升效益說明</a:t>
            </a:r>
            <a:endParaRPr lang="en-US" altLang="zh-TW" sz="1600" dirty="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88900" indent="-8890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其他環保面、社會面、經濟面示範績效</a:t>
            </a:r>
            <a:endParaRPr lang="en-US" altLang="zh-TW" sz="1600" dirty="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515765848"/>
      </p:ext>
    </p:extLst>
  </p:cSld>
  <p:clrMapOvr>
    <a:masterClrMapping/>
  </p:clrMapOvr>
</p:sld>
</file>

<file path=ppt/slides/slide13.xml><?xml version="1.0" encoding="utf-8"?>
<p:sld xmlns:a="http://purl.oclc.org/ooxml/drawingml/main" xmlns:r="http://purl.oclc.org/ooxml/officeDocument/relationships" xmlns:p="http://purl.oclc.org/ooxml/presentationml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%"/>
          </a:bodyPr>
          <a:lstStyle/>
          <a:p>
            <a:r>
              <a:rPr lang="zh-TW" altLang="en-US"/>
              <a:t>二、計畫目標與執行內容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23D1E-4C2A-4DC2-9A2B-E1865257190C}" type="slidenum">
              <a:rPr lang="zh-TW" altLang="en-US" smtClean="0"/>
              <a:pPr/>
              <a:t>13</a:t>
            </a:fld>
            <a:endParaRPr lang="zh-TW" altLang="en-US"/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251520" y="1211173"/>
          <a:ext cx="8640960" cy="5043905"/>
        </p:xfrm>
        <a:graphic>
          <a:graphicData uri="http://purl.oclc.org/ooxml/drawingml/table">
            <a:tbl>
              <a:tblPr firstRow="1" bandRow="1">
                <a:tableStyleId>{5940675A-B579-460E-94D1-54222C63F5DA}</a:tableStyleId>
              </a:tblPr>
              <a:tblGrid>
                <a:gridCol w="4320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089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8420">
                <a:tc rowSpan="2">
                  <a:txBody>
                    <a:bodyPr/>
                    <a:lstStyle/>
                    <a:p>
                      <a:pPr algn="ctr"/>
                      <a:r>
                        <a:rPr lang="zh-TW" altLang="en-US" sz="1600" b="1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執行前</a:t>
                      </a:r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800" b="1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面臨的問題與挑戰</a:t>
                      </a:r>
                    </a:p>
                  </a:txBody>
                  <a:tcP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08708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問題一：</a:t>
                      </a: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問題二：</a:t>
                      </a: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問題三：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8420">
                <a:tc rowSpan="2">
                  <a:txBody>
                    <a:bodyPr/>
                    <a:lstStyle/>
                    <a:p>
                      <a:pPr algn="ctr"/>
                      <a:r>
                        <a:rPr lang="zh-TW" altLang="en-US" sz="1600" b="1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執行中</a:t>
                      </a:r>
                    </a:p>
                  </a:txBody>
                  <a:tcPr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zh-TW" altLang="en-US" sz="1800" b="1" kern="120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節能減碳執行做法與內容</a:t>
                      </a:r>
                    </a:p>
                  </a:txBody>
                  <a:tcP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98194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做法一：</a:t>
                      </a: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做法二：</a:t>
                      </a: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做法三：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8420">
                <a:tc rowSpan="2">
                  <a:txBody>
                    <a:bodyPr/>
                    <a:lstStyle/>
                    <a:p>
                      <a:pPr algn="ctr"/>
                      <a:r>
                        <a:rPr lang="zh-TW" altLang="en-US" sz="1600" b="1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執行後</a:t>
                      </a: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zh-TW" altLang="en-US" sz="1800" b="1" kern="120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預期成果與效益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01743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量化效益：</a:t>
                      </a: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質化效益：</a:t>
                      </a: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zh-TW" altLang="en-US" sz="1400">
                        <a:solidFill>
                          <a:schemeClr val="bg1">
                            <a:lumMod val="50%"/>
                          </a:schemeClr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圓角矩形圖說文字 6"/>
          <p:cNvSpPr/>
          <p:nvPr/>
        </p:nvSpPr>
        <p:spPr>
          <a:xfrm>
            <a:off x="2483768" y="3176972"/>
            <a:ext cx="4392488" cy="1080120"/>
          </a:xfrm>
          <a:prstGeom prst="wedgeRoundRectCallout">
            <a:avLst>
              <a:gd name="adj1" fmla="val -62780"/>
              <a:gd name="adj2" fmla="val 6382"/>
              <a:gd name="adj3" fmla="val 16667"/>
            </a:avLst>
          </a:prstGeom>
          <a:solidFill>
            <a:srgbClr val="C0C0C0">
              <a:alpha val="49.804%"/>
            </a:srgbClr>
          </a:solidFill>
          <a:ln>
            <a:noFill/>
          </a:ln>
        </p:spPr>
        <p:style>
          <a:lnRef idx="2">
            <a:schemeClr val="accent1">
              <a:shade val="50%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lnSpc>
                <a:spcPts val="1800"/>
              </a:lnSpc>
              <a:buFont typeface="Arial" panose="020B0604020202020204" pitchFamily="34" charset="0"/>
              <a:buChar char="•"/>
            </a:pPr>
            <a:r>
              <a:rPr lang="zh-TW" altLang="en-US" sz="160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應具體說明需政府投入輔導資源理由。</a:t>
            </a:r>
            <a:endParaRPr lang="en-US" altLang="zh-TW" sz="160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171450" indent="-171450">
              <a:lnSpc>
                <a:spcPts val="1800"/>
              </a:lnSpc>
              <a:buFont typeface="Arial" panose="020B0604020202020204" pitchFamily="34" charset="0"/>
              <a:buChar char="•"/>
            </a:pPr>
            <a:r>
              <a:rPr lang="zh-TW" altLang="en-US" sz="160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條列式表達，內容請具體。</a:t>
            </a:r>
            <a:endParaRPr lang="en-US" altLang="zh-TW" sz="160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171450" indent="-171450">
              <a:lnSpc>
                <a:spcPts val="1800"/>
              </a:lnSpc>
              <a:buFont typeface="Arial" panose="020B0604020202020204" pitchFamily="34" charset="0"/>
              <a:buChar char="•"/>
            </a:pPr>
            <a:r>
              <a:rPr lang="zh-TW" altLang="en-US" sz="160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需說明落實節能減碳做法為何。</a:t>
            </a:r>
            <a:endParaRPr lang="en-US" altLang="zh-TW" sz="160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171450" indent="-171450">
              <a:lnSpc>
                <a:spcPts val="1800"/>
              </a:lnSpc>
              <a:buFont typeface="Arial" panose="020B0604020202020204" pitchFamily="34" charset="0"/>
              <a:buChar char="•"/>
            </a:pPr>
            <a:r>
              <a:rPr lang="zh-TW" altLang="en-US" sz="160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務必依「執行前問題」，逐條對應執行作法。</a:t>
            </a:r>
            <a:endParaRPr lang="en-US" altLang="zh-TW" sz="160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8" name="圓角矩形圖說文字 7"/>
          <p:cNvSpPr/>
          <p:nvPr/>
        </p:nvSpPr>
        <p:spPr>
          <a:xfrm>
            <a:off x="2483768" y="1772816"/>
            <a:ext cx="4392488" cy="864096"/>
          </a:xfrm>
          <a:prstGeom prst="wedgeRoundRectCallout">
            <a:avLst>
              <a:gd name="adj1" fmla="val -62780"/>
              <a:gd name="adj2" fmla="val 6382"/>
              <a:gd name="adj3" fmla="val 16667"/>
            </a:avLst>
          </a:prstGeom>
          <a:solidFill>
            <a:srgbClr val="C0C0C0">
              <a:alpha val="49.804%"/>
            </a:srgbClr>
          </a:solidFill>
          <a:ln>
            <a:noFill/>
          </a:ln>
        </p:spPr>
        <p:style>
          <a:lnRef idx="2">
            <a:schemeClr val="accent1">
              <a:shade val="50%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政府政策的規範</a:t>
            </a:r>
            <a:endParaRPr lang="en-US" altLang="zh-TW" sz="160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171450" indent="-1714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國際趨勢</a:t>
            </a:r>
            <a:endParaRPr lang="en-US" altLang="zh-TW" sz="160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171450" indent="-1714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面臨的問題</a:t>
            </a:r>
            <a:endParaRPr lang="en-US" altLang="zh-TW" sz="160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08248" y="836514"/>
            <a:ext cx="3781805" cy="3568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ts val="2200"/>
              </a:lnSpc>
            </a:pPr>
            <a:r>
              <a:rPr lang="zh-TW" altLang="en-US" b="1" kern="1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九、受輔導中小企業</a:t>
            </a:r>
            <a:r>
              <a:rPr lang="en-US" altLang="zh-TW" b="1" kern="1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b="1" kern="1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九</a:t>
            </a:r>
            <a:r>
              <a:rPr lang="en-US" altLang="zh-TW" b="1" kern="1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)OOOOOO</a:t>
            </a:r>
            <a:endParaRPr lang="zh-TW" altLang="en-US" b="1" kern="1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1" name="圓角矩形圖說文字 10"/>
          <p:cNvSpPr/>
          <p:nvPr/>
        </p:nvSpPr>
        <p:spPr>
          <a:xfrm>
            <a:off x="4558680" y="859660"/>
            <a:ext cx="4392488" cy="325546"/>
          </a:xfrm>
          <a:prstGeom prst="wedgeRoundRectCallout">
            <a:avLst>
              <a:gd name="adj1" fmla="val -62780"/>
              <a:gd name="adj2" fmla="val 6382"/>
              <a:gd name="adj3" fmla="val 16667"/>
            </a:avLst>
          </a:prstGeom>
          <a:solidFill>
            <a:srgbClr val="C0C0C0">
              <a:alpha val="49.804%"/>
            </a:srgbClr>
          </a:solidFill>
          <a:ln>
            <a:noFill/>
          </a:ln>
        </p:spPr>
        <p:style>
          <a:lnRef idx="2">
            <a:schemeClr val="accent1">
              <a:shade val="50%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請填寫受輔導中小企業名稱</a:t>
            </a:r>
            <a:endParaRPr lang="en-US" altLang="zh-TW" sz="1600" dirty="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圓角矩形圖說文字 8">
            <a:extLst>
              <a:ext uri="{FF2B5EF4-FFF2-40B4-BE49-F238E27FC236}">
                <a16:creationId xmlns:a16="http://schemas.microsoft.com/office/drawing/2014/main" id="{36D5F645-0459-0879-750E-2EC0FE48B168}"/>
              </a:ext>
            </a:extLst>
          </p:cNvPr>
          <p:cNvSpPr/>
          <p:nvPr/>
        </p:nvSpPr>
        <p:spPr>
          <a:xfrm>
            <a:off x="2483768" y="4869160"/>
            <a:ext cx="6173344" cy="1368152"/>
          </a:xfrm>
          <a:prstGeom prst="wedgeRoundRectCallout">
            <a:avLst>
              <a:gd name="adj1" fmla="val -67486"/>
              <a:gd name="adj2" fmla="val -3148"/>
              <a:gd name="adj3" fmla="val 16667"/>
            </a:avLst>
          </a:prstGeom>
          <a:solidFill>
            <a:srgbClr val="C0C0C0">
              <a:alpha val="49.804%"/>
            </a:srgbClr>
          </a:solidFill>
          <a:ln>
            <a:noFill/>
          </a:ln>
        </p:spPr>
        <p:style>
          <a:lnRef idx="2">
            <a:schemeClr val="accent1">
              <a:shade val="50%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8900" indent="-8890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每家必填量化效益</a:t>
            </a:r>
            <a:r>
              <a:rPr lang="en-US" altLang="zh-TW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獲得訂單、實質減碳量</a:t>
            </a:r>
            <a:r>
              <a:rPr lang="en-US" altLang="zh-TW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en-US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r>
              <a:rPr lang="zh-TW" altLang="zh-TW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每案中小企業皆需自主宣告減量轉型承諾、完備碳排放清冊、估算內部碳定價至少</a:t>
            </a:r>
            <a:r>
              <a:rPr lang="en-US" altLang="zh-TW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4</a:t>
            </a:r>
            <a:r>
              <a:rPr lang="zh-TW" altLang="zh-TW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家</a:t>
            </a:r>
            <a:r>
              <a:rPr lang="zh-TW" altLang="en-US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、其他自訂量化指標</a:t>
            </a:r>
            <a:r>
              <a:rPr lang="en-US" altLang="zh-TW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/</a:t>
            </a:r>
            <a:r>
              <a:rPr lang="zh-TW" altLang="en-US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質化效益</a:t>
            </a:r>
            <a:endParaRPr lang="en-US" altLang="zh-TW" sz="1600" b="1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88900" indent="-8890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整體體系提升效益說明</a:t>
            </a:r>
            <a:endParaRPr lang="en-US" altLang="zh-TW" sz="1600" dirty="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88900" indent="-8890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其他環保面、社會面、經濟面示範績效</a:t>
            </a:r>
            <a:endParaRPr lang="en-US" altLang="zh-TW" sz="1600" dirty="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038311705"/>
      </p:ext>
    </p:extLst>
  </p:cSld>
  <p:clrMapOvr>
    <a:masterClrMapping/>
  </p:clrMapOvr>
</p:sld>
</file>

<file path=ppt/slides/slide14.xml><?xml version="1.0" encoding="utf-8"?>
<p:sld xmlns:a="http://purl.oclc.org/ooxml/drawingml/main" xmlns:r="http://purl.oclc.org/ooxml/officeDocument/relationships" xmlns:p="http://purl.oclc.org/ooxml/presentationml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%"/>
          </a:bodyPr>
          <a:lstStyle/>
          <a:p>
            <a:r>
              <a:rPr lang="zh-TW" altLang="en-US"/>
              <a:t>二、計畫目標與執行內容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23D1E-4C2A-4DC2-9A2B-E1865257190C}" type="slidenum">
              <a:rPr lang="zh-TW" altLang="en-US" smtClean="0"/>
              <a:pPr/>
              <a:t>14</a:t>
            </a:fld>
            <a:endParaRPr lang="zh-TW" altLang="en-US"/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251520" y="1211173"/>
          <a:ext cx="8640960" cy="5043905"/>
        </p:xfrm>
        <a:graphic>
          <a:graphicData uri="http://purl.oclc.org/ooxml/drawingml/table">
            <a:tbl>
              <a:tblPr firstRow="1" bandRow="1">
                <a:tableStyleId>{5940675A-B579-460E-94D1-54222C63F5DA}</a:tableStyleId>
              </a:tblPr>
              <a:tblGrid>
                <a:gridCol w="4320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089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8420">
                <a:tc rowSpan="2">
                  <a:txBody>
                    <a:bodyPr/>
                    <a:lstStyle/>
                    <a:p>
                      <a:pPr algn="ctr"/>
                      <a:r>
                        <a:rPr lang="zh-TW" altLang="en-US" sz="1600" b="1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執行前</a:t>
                      </a:r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800" b="1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面臨的問題與挑戰</a:t>
                      </a:r>
                    </a:p>
                  </a:txBody>
                  <a:tcP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08708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問題一：</a:t>
                      </a: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問題二：</a:t>
                      </a: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問題三：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8420">
                <a:tc rowSpan="2">
                  <a:txBody>
                    <a:bodyPr/>
                    <a:lstStyle/>
                    <a:p>
                      <a:pPr algn="ctr"/>
                      <a:r>
                        <a:rPr lang="zh-TW" altLang="en-US" sz="1600" b="1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執行中</a:t>
                      </a:r>
                    </a:p>
                  </a:txBody>
                  <a:tcPr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zh-TW" altLang="en-US" sz="1800" b="1" kern="120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節能減碳執行做法與內容</a:t>
                      </a:r>
                    </a:p>
                  </a:txBody>
                  <a:tcP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98194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做法一：</a:t>
                      </a: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做法二：</a:t>
                      </a: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做法三：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8420">
                <a:tc rowSpan="2">
                  <a:txBody>
                    <a:bodyPr/>
                    <a:lstStyle/>
                    <a:p>
                      <a:pPr algn="ctr"/>
                      <a:r>
                        <a:rPr lang="zh-TW" altLang="en-US" sz="1600" b="1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執行後</a:t>
                      </a: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zh-TW" altLang="en-US" sz="1800" b="1" kern="120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預期成果與效益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01743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量化效益：</a:t>
                      </a: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質化效益：</a:t>
                      </a: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zh-TW" altLang="en-US" sz="1400">
                        <a:solidFill>
                          <a:schemeClr val="bg1">
                            <a:lumMod val="50%"/>
                          </a:schemeClr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圓角矩形圖說文字 6"/>
          <p:cNvSpPr/>
          <p:nvPr/>
        </p:nvSpPr>
        <p:spPr>
          <a:xfrm>
            <a:off x="2483768" y="3176972"/>
            <a:ext cx="4392488" cy="1080120"/>
          </a:xfrm>
          <a:prstGeom prst="wedgeRoundRectCallout">
            <a:avLst>
              <a:gd name="adj1" fmla="val -62780"/>
              <a:gd name="adj2" fmla="val 6382"/>
              <a:gd name="adj3" fmla="val 16667"/>
            </a:avLst>
          </a:prstGeom>
          <a:solidFill>
            <a:srgbClr val="C0C0C0">
              <a:alpha val="49.804%"/>
            </a:srgbClr>
          </a:solidFill>
          <a:ln>
            <a:noFill/>
          </a:ln>
        </p:spPr>
        <p:style>
          <a:lnRef idx="2">
            <a:schemeClr val="accent1">
              <a:shade val="50%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lnSpc>
                <a:spcPts val="1800"/>
              </a:lnSpc>
              <a:buFont typeface="Arial" panose="020B0604020202020204" pitchFamily="34" charset="0"/>
              <a:buChar char="•"/>
            </a:pPr>
            <a:r>
              <a:rPr lang="zh-TW" altLang="en-US" sz="160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應具體說明需政府投入輔導資源理由。</a:t>
            </a:r>
            <a:endParaRPr lang="en-US" altLang="zh-TW" sz="160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171450" indent="-171450">
              <a:lnSpc>
                <a:spcPts val="1800"/>
              </a:lnSpc>
              <a:buFont typeface="Arial" panose="020B0604020202020204" pitchFamily="34" charset="0"/>
              <a:buChar char="•"/>
            </a:pPr>
            <a:r>
              <a:rPr lang="zh-TW" altLang="en-US" sz="160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條列式表達，內容請具體。</a:t>
            </a:r>
            <a:endParaRPr lang="en-US" altLang="zh-TW" sz="160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171450" indent="-171450">
              <a:lnSpc>
                <a:spcPts val="1800"/>
              </a:lnSpc>
              <a:buFont typeface="Arial" panose="020B0604020202020204" pitchFamily="34" charset="0"/>
              <a:buChar char="•"/>
            </a:pPr>
            <a:r>
              <a:rPr lang="zh-TW" altLang="en-US" sz="160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需說明落實節能減碳做法為何。</a:t>
            </a:r>
            <a:endParaRPr lang="en-US" altLang="zh-TW" sz="160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171450" indent="-171450">
              <a:lnSpc>
                <a:spcPts val="1800"/>
              </a:lnSpc>
              <a:buFont typeface="Arial" panose="020B0604020202020204" pitchFamily="34" charset="0"/>
              <a:buChar char="•"/>
            </a:pPr>
            <a:r>
              <a:rPr lang="zh-TW" altLang="en-US" sz="160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務必依「執行前問題」，逐條對應執行作法。</a:t>
            </a:r>
            <a:endParaRPr lang="en-US" altLang="zh-TW" sz="160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8" name="圓角矩形圖說文字 7"/>
          <p:cNvSpPr/>
          <p:nvPr/>
        </p:nvSpPr>
        <p:spPr>
          <a:xfrm>
            <a:off x="2483768" y="1772816"/>
            <a:ext cx="4392488" cy="864096"/>
          </a:xfrm>
          <a:prstGeom prst="wedgeRoundRectCallout">
            <a:avLst>
              <a:gd name="adj1" fmla="val -62780"/>
              <a:gd name="adj2" fmla="val 6382"/>
              <a:gd name="adj3" fmla="val 16667"/>
            </a:avLst>
          </a:prstGeom>
          <a:solidFill>
            <a:srgbClr val="C0C0C0">
              <a:alpha val="49.804%"/>
            </a:srgbClr>
          </a:solidFill>
          <a:ln>
            <a:noFill/>
          </a:ln>
        </p:spPr>
        <p:style>
          <a:lnRef idx="2">
            <a:schemeClr val="accent1">
              <a:shade val="50%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政府政策的規範</a:t>
            </a:r>
            <a:endParaRPr lang="en-US" altLang="zh-TW" sz="160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171450" indent="-1714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國際趨勢</a:t>
            </a:r>
            <a:endParaRPr lang="en-US" altLang="zh-TW" sz="160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171450" indent="-1714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面臨的問題</a:t>
            </a:r>
            <a:endParaRPr lang="en-US" altLang="zh-TW" sz="160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08247" y="836514"/>
            <a:ext cx="3781806" cy="3568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ts val="2200"/>
              </a:lnSpc>
            </a:pPr>
            <a:r>
              <a:rPr lang="zh-TW" altLang="en-US" b="1" kern="1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十、受輔導中小企業</a:t>
            </a:r>
            <a:r>
              <a:rPr lang="en-US" altLang="zh-TW" b="1" kern="1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b="1" kern="1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十</a:t>
            </a:r>
            <a:r>
              <a:rPr lang="en-US" altLang="zh-TW" b="1" kern="1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)OOOOOO</a:t>
            </a:r>
            <a:endParaRPr lang="zh-TW" altLang="en-US" b="1" kern="1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1" name="圓角矩形圖說文字 10"/>
          <p:cNvSpPr/>
          <p:nvPr/>
        </p:nvSpPr>
        <p:spPr>
          <a:xfrm>
            <a:off x="4558680" y="859660"/>
            <a:ext cx="4392488" cy="325546"/>
          </a:xfrm>
          <a:prstGeom prst="wedgeRoundRectCallout">
            <a:avLst>
              <a:gd name="adj1" fmla="val -62780"/>
              <a:gd name="adj2" fmla="val 6382"/>
              <a:gd name="adj3" fmla="val 16667"/>
            </a:avLst>
          </a:prstGeom>
          <a:solidFill>
            <a:srgbClr val="C0C0C0">
              <a:alpha val="49.804%"/>
            </a:srgbClr>
          </a:solidFill>
          <a:ln>
            <a:noFill/>
          </a:ln>
        </p:spPr>
        <p:style>
          <a:lnRef idx="2">
            <a:schemeClr val="accent1">
              <a:shade val="50%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請填寫受輔導中小企業名稱</a:t>
            </a:r>
            <a:endParaRPr lang="en-US" altLang="zh-TW" sz="1600" dirty="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圓角矩形圖說文字 8">
            <a:extLst>
              <a:ext uri="{FF2B5EF4-FFF2-40B4-BE49-F238E27FC236}">
                <a16:creationId xmlns:a16="http://schemas.microsoft.com/office/drawing/2014/main" id="{5025E48A-E520-1BD1-00D1-B0A1F8C34D9C}"/>
              </a:ext>
            </a:extLst>
          </p:cNvPr>
          <p:cNvSpPr/>
          <p:nvPr/>
        </p:nvSpPr>
        <p:spPr>
          <a:xfrm>
            <a:off x="2483768" y="4869160"/>
            <a:ext cx="6173344" cy="1368152"/>
          </a:xfrm>
          <a:prstGeom prst="wedgeRoundRectCallout">
            <a:avLst>
              <a:gd name="adj1" fmla="val -67486"/>
              <a:gd name="adj2" fmla="val -3148"/>
              <a:gd name="adj3" fmla="val 16667"/>
            </a:avLst>
          </a:prstGeom>
          <a:solidFill>
            <a:srgbClr val="C0C0C0">
              <a:alpha val="49.804%"/>
            </a:srgbClr>
          </a:solidFill>
          <a:ln>
            <a:noFill/>
          </a:ln>
        </p:spPr>
        <p:style>
          <a:lnRef idx="2">
            <a:schemeClr val="accent1">
              <a:shade val="50%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8900" indent="-8890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每家必填量化效益</a:t>
            </a:r>
            <a:r>
              <a:rPr lang="en-US" altLang="zh-TW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獲得訂單、實質減碳量</a:t>
            </a:r>
            <a:r>
              <a:rPr lang="en-US" altLang="zh-TW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en-US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r>
              <a:rPr lang="zh-TW" altLang="zh-TW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每案中小企業皆需自主宣告減量轉型承諾、完備碳排放清冊、估算內部碳定價至少</a:t>
            </a:r>
            <a:r>
              <a:rPr lang="en-US" altLang="zh-TW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4</a:t>
            </a:r>
            <a:r>
              <a:rPr lang="zh-TW" altLang="zh-TW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家</a:t>
            </a:r>
            <a:r>
              <a:rPr lang="zh-TW" altLang="en-US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、其他自訂量化指標</a:t>
            </a:r>
            <a:r>
              <a:rPr lang="en-US" altLang="zh-TW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/</a:t>
            </a:r>
            <a:r>
              <a:rPr lang="zh-TW" altLang="en-US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質化效益</a:t>
            </a:r>
            <a:endParaRPr lang="en-US" altLang="zh-TW" sz="1600" b="1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88900" indent="-8890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整體體系提升效益說明</a:t>
            </a:r>
            <a:endParaRPr lang="en-US" altLang="zh-TW" sz="1600" dirty="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88900" indent="-8890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其他環保面、社會面、經濟面示範績效</a:t>
            </a:r>
            <a:endParaRPr lang="en-US" altLang="zh-TW" sz="1600" dirty="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012459904"/>
      </p:ext>
    </p:extLst>
  </p:cSld>
  <p:clrMapOvr>
    <a:masterClrMapping/>
  </p:clrMapOvr>
</p:sld>
</file>

<file path=ppt/slides/slide15.xml><?xml version="1.0" encoding="utf-8"?>
<p:sld xmlns:a="http://purl.oclc.org/ooxml/drawingml/main" xmlns:r="http://purl.oclc.org/ooxml/officeDocument/relationships" xmlns:p="http://purl.oclc.org/ooxml/presentationml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%"/>
          </a:bodyPr>
          <a:lstStyle/>
          <a:p>
            <a:r>
              <a:rPr lang="zh-TW" altLang="en-US" dirty="0"/>
              <a:t>三、預期成效及計畫亮點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23D1E-4C2A-4DC2-9A2B-E1865257190C}" type="slidenum">
              <a:rPr lang="zh-TW" altLang="en-US" smtClean="0"/>
              <a:pPr/>
              <a:t>15</a:t>
            </a:fld>
            <a:endParaRPr lang="zh-TW" altLang="en-US"/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0620047"/>
              </p:ext>
            </p:extLst>
          </p:nvPr>
        </p:nvGraphicFramePr>
        <p:xfrm>
          <a:off x="251520" y="1388922"/>
          <a:ext cx="8640959" cy="2023041"/>
        </p:xfrm>
        <a:graphic>
          <a:graphicData uri="http://purl.oclc.org/ooxml/drawingml/table">
            <a:tbl>
              <a:tblPr firstRow="1" firstCol="1" bandRow="1">
                <a:tableStyleId>{5940675A-B579-460E-94D1-54222C63F5DA}</a:tableStyleId>
              </a:tblPr>
              <a:tblGrid>
                <a:gridCol w="31077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538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87937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98813"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600" b="1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CG Times"/>
                        </a:rPr>
                        <a:t>項目</a:t>
                      </a:r>
                      <a:endParaRPr lang="zh-TW" sz="1600" b="1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68580" marR="68580" marT="0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600" b="1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執行</a:t>
                      </a:r>
                      <a:r>
                        <a:rPr lang="zh-TW" sz="1600" b="1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後量化效益</a:t>
                      </a:r>
                      <a:endParaRPr lang="zh-TW" sz="1600" b="1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68580" marR="68580" marT="0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TW" sz="1600" b="1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計算方式</a:t>
                      </a:r>
                      <a:r>
                        <a:rPr lang="en-US" altLang="zh-TW" sz="1600" b="1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/</a:t>
                      </a:r>
                      <a:r>
                        <a:rPr lang="zh-TW" altLang="en-US" sz="1600" b="1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說明</a:t>
                      </a:r>
                      <a:endParaRPr lang="zh-TW" sz="1600" b="1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68580" marR="68580" marT="0" marB="0" anchor="ctr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8813"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TW" altLang="zh-TW" sz="1600" kern="1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獲得訂單</a:t>
                      </a:r>
                      <a:r>
                        <a:rPr lang="en-US" altLang="zh-TW" sz="1600" kern="12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(</a:t>
                      </a:r>
                      <a:r>
                        <a:rPr lang="zh-TW" altLang="en-US" sz="1600" kern="1200" dirty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至少</a:t>
                      </a:r>
                      <a:r>
                        <a:rPr lang="en-US" altLang="zh-TW" sz="1600" kern="1200" dirty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600</a:t>
                      </a:r>
                      <a:r>
                        <a:rPr lang="zh-TW" altLang="en-US" sz="1600" kern="1200" dirty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萬</a:t>
                      </a:r>
                      <a:r>
                        <a:rPr lang="en-US" altLang="zh-TW" sz="1600" kern="12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)</a:t>
                      </a:r>
                      <a:endParaRPr lang="zh-TW" sz="1600" kern="100" dirty="0">
                        <a:solidFill>
                          <a:srgbClr val="FF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6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萬元</a:t>
                      </a:r>
                      <a:endParaRPr lang="zh-TW" sz="16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endParaRPr lang="zh-TW" sz="1600" kern="1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045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6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實質排碳量</a:t>
                      </a:r>
                      <a:r>
                        <a:rPr lang="en-US" altLang="zh-TW" sz="16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</a:t>
                      </a:r>
                      <a:r>
                        <a:rPr lang="zh-TW" altLang="en-US" sz="1600" kern="100" dirty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至少</a:t>
                      </a:r>
                      <a:r>
                        <a:rPr lang="en-US" altLang="zh-TW" sz="1600" kern="100" dirty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400</a:t>
                      </a:r>
                      <a:r>
                        <a:rPr lang="zh-TW" altLang="en-US" sz="1600" kern="100" dirty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噸</a:t>
                      </a:r>
                      <a:r>
                        <a:rPr lang="en-US" altLang="zh-TW" sz="1600" kern="100" dirty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CO2e)</a:t>
                      </a:r>
                      <a:endParaRPr lang="zh-TW" altLang="zh-TW" sz="1600" kern="100" dirty="0">
                        <a:solidFill>
                          <a:srgbClr val="FF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6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噸</a:t>
                      </a:r>
                      <a:r>
                        <a:rPr lang="en-US" altLang="zh-TW" sz="16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/</a:t>
                      </a:r>
                      <a:r>
                        <a:rPr lang="zh-TW" altLang="en-US" sz="16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年</a:t>
                      </a:r>
                      <a:endParaRPr lang="zh-TW" sz="16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 </a:t>
                      </a:r>
                      <a:endParaRPr lang="zh-TW" sz="16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8813"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TW" altLang="zh-TW" sz="1600" kern="1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自主宣告減量轉型承諾、完備碳排放清冊、估算內部碳定價</a:t>
                      </a:r>
                      <a:r>
                        <a:rPr lang="en-US" altLang="zh-TW" sz="1600" kern="100" dirty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(</a:t>
                      </a:r>
                      <a:r>
                        <a:rPr lang="zh-TW" altLang="zh-TW" sz="1600" kern="100" dirty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至少</a:t>
                      </a:r>
                      <a:r>
                        <a:rPr lang="en-US" altLang="zh-TW" sz="1600" kern="100" dirty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4</a:t>
                      </a:r>
                      <a:r>
                        <a:rPr lang="zh-TW" altLang="zh-TW" sz="1600" kern="100" dirty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家</a:t>
                      </a:r>
                      <a:r>
                        <a:rPr lang="en-US" altLang="zh-TW" sz="1600" kern="100" dirty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)</a:t>
                      </a:r>
                      <a:endParaRPr lang="zh-TW" altLang="en-US" sz="1600" kern="100" dirty="0">
                        <a:solidFill>
                          <a:srgbClr val="FF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6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CG Times"/>
                        </a:rPr>
                        <a:t>家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 </a:t>
                      </a:r>
                      <a:endParaRPr lang="zh-TW" sz="16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6" name="矩形 5"/>
          <p:cNvSpPr/>
          <p:nvPr/>
        </p:nvSpPr>
        <p:spPr>
          <a:xfrm>
            <a:off x="188970" y="804714"/>
            <a:ext cx="2422458" cy="6390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2200"/>
              </a:lnSpc>
            </a:pPr>
            <a:r>
              <a:rPr lang="en-US" altLang="zh-TW" sz="1800" b="1" kern="1200" dirty="0">
                <a:solidFill>
                  <a:srgbClr val="00000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A</a:t>
            </a:r>
            <a:r>
              <a:rPr lang="zh-TW" altLang="zh-TW" sz="1800" b="1" kern="1200" dirty="0">
                <a:solidFill>
                  <a:srgbClr val="00000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類「產業低碳轉型」</a:t>
            </a:r>
            <a:endParaRPr lang="en-US" altLang="zh-TW" sz="1800" b="1" kern="1200" dirty="0">
              <a:solidFill>
                <a:srgbClr val="000000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  <a:p>
            <a:pPr>
              <a:lnSpc>
                <a:spcPts val="2200"/>
              </a:lnSpc>
            </a:pPr>
            <a:r>
              <a:rPr lang="zh-TW" altLang="en-US" b="1" kern="1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一、</a:t>
            </a:r>
            <a:r>
              <a:rPr lang="zh-TW" altLang="zh-TW" b="1" kern="1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必要量化效益</a:t>
            </a:r>
            <a:endParaRPr lang="zh-TW" altLang="en-US" b="1" kern="1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94927" y="3522627"/>
            <a:ext cx="3323347" cy="37446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ts val="2200"/>
              </a:lnSpc>
            </a:pPr>
            <a:r>
              <a:rPr lang="zh-TW" altLang="en-US" b="1" kern="1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二、</a:t>
            </a:r>
            <a:r>
              <a:rPr lang="zh-TW" altLang="zh-TW" b="1" kern="1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自</a:t>
            </a:r>
            <a:r>
              <a:rPr lang="zh-TW" altLang="en-US" b="1" kern="1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訂</a:t>
            </a:r>
            <a:r>
              <a:rPr lang="zh-TW" altLang="zh-TW" b="1" kern="1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量化效益</a:t>
            </a:r>
            <a:r>
              <a:rPr lang="zh-TW" altLang="en-US" b="1" kern="1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（至少</a:t>
            </a:r>
            <a:r>
              <a:rPr lang="en-US" altLang="zh-TW" b="1" kern="1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2</a:t>
            </a:r>
            <a:r>
              <a:rPr lang="zh-TW" altLang="en-US" b="1" kern="1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項）</a:t>
            </a:r>
          </a:p>
        </p:txBody>
      </p:sp>
      <p:graphicFrame>
        <p:nvGraphicFramePr>
          <p:cNvPr id="8" name="表格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3807432"/>
              </p:ext>
            </p:extLst>
          </p:nvPr>
        </p:nvGraphicFramePr>
        <p:xfrm>
          <a:off x="242082" y="3909272"/>
          <a:ext cx="8633196" cy="2297169"/>
        </p:xfrm>
        <a:graphic>
          <a:graphicData uri="http://purl.oclc.org/ooxml/drawingml/table">
            <a:tbl>
              <a:tblPr firstRow="1" firstCol="1" bandRow="1">
                <a:tableStyleId>{5940675A-B579-460E-94D1-54222C63F5DA}</a:tableStyleId>
              </a:tblPr>
              <a:tblGrid>
                <a:gridCol w="31049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222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060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28167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TW" sz="1600" b="1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項目</a:t>
                      </a:r>
                      <a:endParaRPr lang="zh-TW" sz="1600" b="1" kern="1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TW" sz="1600" b="1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輔導後量化效益</a:t>
                      </a:r>
                      <a:endParaRPr lang="zh-TW" sz="1600" b="1" kern="1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TW" sz="1600" b="1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計算方式</a:t>
                      </a:r>
                      <a:r>
                        <a:rPr lang="en-US" sz="1600" b="1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/</a:t>
                      </a:r>
                      <a:r>
                        <a:rPr lang="zh-TW" sz="1600" b="1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說明</a:t>
                      </a:r>
                      <a:endParaRPr lang="zh-TW" sz="1600" b="1" kern="1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68580" marR="68580" marT="0" marB="0"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8167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TW" altLang="zh-TW" sz="1600" kern="12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低碳產品或低碳服務模式</a:t>
                      </a:r>
                      <a:endParaRPr lang="zh-TW" altLang="en-US" sz="1600" kern="12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600" kern="1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項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 </a:t>
                      </a:r>
                      <a:endParaRPr lang="zh-TW" sz="1600" b="1" kern="10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8167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TW" altLang="zh-TW" sz="1600" kern="12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促進研發或生產投資金額</a:t>
                      </a:r>
                      <a:endParaRPr lang="zh-TW" altLang="en-US" sz="1600" kern="12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600" kern="1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CG Times"/>
                        </a:rPr>
                        <a:t>元</a:t>
                      </a:r>
                      <a:endParaRPr lang="zh-TW" altLang="zh-TW" sz="1600" kern="1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endParaRPr lang="zh-TW" sz="16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28167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TW" altLang="zh-TW" sz="1600" kern="12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降低成本</a:t>
                      </a:r>
                      <a:endParaRPr lang="zh-TW" altLang="en-US" sz="1600" kern="12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 </a:t>
                      </a:r>
                      <a:r>
                        <a:rPr lang="zh-TW" altLang="en-US" sz="1600" kern="1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元</a:t>
                      </a:r>
                      <a:endParaRPr lang="zh-TW" altLang="en-US" sz="1600" kern="1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endParaRPr lang="zh-TW" sz="1600" b="1" kern="1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28167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TW" altLang="zh-TW" sz="1600" kern="12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新增就業人數</a:t>
                      </a:r>
                      <a:endParaRPr lang="zh-TW" altLang="en-US" sz="1600" kern="12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600" kern="1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人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endParaRPr lang="zh-TW" sz="1600" b="1" kern="1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85082703"/>
                  </a:ext>
                </a:extLst>
              </a:tr>
              <a:tr h="328167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TW" altLang="zh-TW" sz="1600" kern="12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申請國內外節能減碳或永續獎</a:t>
                      </a:r>
                      <a:r>
                        <a:rPr lang="zh-TW" altLang="en-US" sz="1600" kern="12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項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600" kern="1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項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endParaRPr lang="zh-TW" sz="1600" b="1" kern="1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50991114"/>
                  </a:ext>
                </a:extLst>
              </a:tr>
              <a:tr h="328167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TW" altLang="zh-TW" sz="1600" kern="12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其他（請自提）</a:t>
                      </a:r>
                      <a:endParaRPr lang="zh-TW" altLang="en-US" sz="1600" kern="12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endParaRPr lang="zh-TW" sz="1600" b="1" kern="1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endParaRPr lang="zh-TW" sz="1600" b="1" kern="1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14791544"/>
                  </a:ext>
                </a:extLst>
              </a:tr>
            </a:tbl>
          </a:graphicData>
        </a:graphic>
      </p:graphicFrame>
      <p:sp>
        <p:nvSpPr>
          <p:cNvPr id="5" name="圓角矩形圖說文字 4"/>
          <p:cNvSpPr/>
          <p:nvPr/>
        </p:nvSpPr>
        <p:spPr>
          <a:xfrm>
            <a:off x="5004048" y="701709"/>
            <a:ext cx="3240360" cy="628846"/>
          </a:xfrm>
          <a:prstGeom prst="wedgeRoundRectCallout">
            <a:avLst>
              <a:gd name="adj1" fmla="val -94588"/>
              <a:gd name="adj2" fmla="val 10885"/>
              <a:gd name="adj3" fmla="val 16667"/>
            </a:avLst>
          </a:prstGeom>
          <a:solidFill>
            <a:srgbClr val="C0C0C0">
              <a:alpha val="49.804%"/>
            </a:srgbClr>
          </a:solidFill>
          <a:ln>
            <a:noFill/>
          </a:ln>
        </p:spPr>
        <p:style>
          <a:lnRef idx="2">
            <a:schemeClr val="accent1">
              <a:shade val="50%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8900" indent="-8890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每項必填，並具體說明計算方式</a:t>
            </a:r>
            <a:endParaRPr lang="en-US" altLang="zh-TW" sz="1600" dirty="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053119632"/>
      </p:ext>
    </p:extLst>
  </p:cSld>
  <p:clrMapOvr>
    <a:masterClrMapping/>
  </p:clrMapOvr>
</p:sld>
</file>

<file path=ppt/slides/slide16.xml><?xml version="1.0" encoding="utf-8"?>
<p:sld xmlns:a="http://purl.oclc.org/ooxml/drawingml/main" xmlns:r="http://purl.oclc.org/ooxml/officeDocument/relationships" xmlns:p="http://purl.oclc.org/ooxml/presentationml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%"/>
          </a:bodyPr>
          <a:lstStyle/>
          <a:p>
            <a:r>
              <a:rPr lang="zh-TW" altLang="en-US" dirty="0"/>
              <a:t>三、預期成效及計畫亮點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23D1E-4C2A-4DC2-9A2B-E1865257190C}" type="slidenum">
              <a:rPr lang="zh-TW" altLang="en-US" smtClean="0"/>
              <a:pPr/>
              <a:t>16</a:t>
            </a:fld>
            <a:endParaRPr lang="zh-TW" altLang="en-US"/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3558796"/>
              </p:ext>
            </p:extLst>
          </p:nvPr>
        </p:nvGraphicFramePr>
        <p:xfrm>
          <a:off x="251520" y="1443735"/>
          <a:ext cx="8640959" cy="2433497"/>
        </p:xfrm>
        <a:graphic>
          <a:graphicData uri="http://purl.oclc.org/ooxml/drawingml/table">
            <a:tbl>
              <a:tblPr firstRow="1" firstCol="1" bandRow="1">
                <a:tableStyleId>{5940675A-B579-460E-94D1-54222C63F5DA}</a:tableStyleId>
              </a:tblPr>
              <a:tblGrid>
                <a:gridCol w="31077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538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87937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98813"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600" b="1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CG Times"/>
                        </a:rPr>
                        <a:t>項目</a:t>
                      </a:r>
                      <a:endParaRPr lang="zh-TW" sz="1600" b="1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68580" marR="68580" marT="0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600" b="1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執行</a:t>
                      </a:r>
                      <a:r>
                        <a:rPr lang="zh-TW" sz="1600" b="1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後量化效益</a:t>
                      </a:r>
                      <a:endParaRPr lang="zh-TW" sz="1600" b="1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68580" marR="68580" marT="0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TW" sz="1600" b="1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計算方式</a:t>
                      </a:r>
                      <a:r>
                        <a:rPr lang="en-US" altLang="zh-TW" sz="1600" b="1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/</a:t>
                      </a:r>
                      <a:r>
                        <a:rPr lang="zh-TW" altLang="en-US" sz="1600" b="1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說明</a:t>
                      </a:r>
                      <a:endParaRPr lang="zh-TW" sz="1600" b="1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68580" marR="68580" marT="0" marB="0" anchor="ctr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8813"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600" kern="12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獲得訂單</a:t>
                      </a:r>
                      <a:r>
                        <a:rPr lang="en-US" altLang="zh-TW" sz="1600" kern="100" dirty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(</a:t>
                      </a:r>
                      <a:r>
                        <a:rPr lang="zh-TW" altLang="en-US" sz="1600" kern="100" dirty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至少</a:t>
                      </a:r>
                      <a:r>
                        <a:rPr lang="en-US" altLang="zh-TW" sz="1600" kern="100" dirty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1,000</a:t>
                      </a:r>
                      <a:r>
                        <a:rPr lang="zh-TW" altLang="en-US" sz="1600" kern="100" dirty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萬</a:t>
                      </a:r>
                      <a:r>
                        <a:rPr lang="en-US" altLang="zh-TW" sz="1600" kern="100" dirty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)</a:t>
                      </a:r>
                      <a:endParaRPr lang="zh-TW" altLang="en-US" sz="1600" kern="100" dirty="0">
                        <a:solidFill>
                          <a:srgbClr val="FF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6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萬元</a:t>
                      </a:r>
                      <a:endParaRPr lang="zh-TW" sz="16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endParaRPr lang="zh-TW" sz="1600" kern="1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045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6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實質排碳量</a:t>
                      </a:r>
                      <a:r>
                        <a:rPr lang="en-US" altLang="zh-TW" sz="1600" kern="100" dirty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(</a:t>
                      </a:r>
                      <a:r>
                        <a:rPr lang="zh-TW" altLang="en-US" sz="1600" kern="100" dirty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至少</a:t>
                      </a:r>
                      <a:r>
                        <a:rPr lang="en-US" altLang="zh-TW" sz="1600" kern="100" dirty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400</a:t>
                      </a:r>
                      <a:r>
                        <a:rPr lang="zh-TW" altLang="en-US" sz="1600" kern="100" dirty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噸</a:t>
                      </a:r>
                      <a:r>
                        <a:rPr lang="en-US" altLang="zh-TW" sz="1600" kern="100" dirty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CO2e)</a:t>
                      </a:r>
                      <a:endParaRPr lang="zh-TW" altLang="zh-TW" sz="1600" kern="100" dirty="0">
                        <a:solidFill>
                          <a:srgbClr val="FF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6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噸</a:t>
                      </a:r>
                      <a:r>
                        <a:rPr lang="en-US" altLang="zh-TW" sz="16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/</a:t>
                      </a:r>
                      <a:r>
                        <a:rPr lang="zh-TW" altLang="en-US" sz="16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年</a:t>
                      </a:r>
                      <a:endParaRPr lang="zh-TW" sz="16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 </a:t>
                      </a:r>
                      <a:endParaRPr lang="zh-TW" sz="16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045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1600" kern="1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取得資金投</a:t>
                      </a:r>
                      <a:r>
                        <a:rPr lang="zh-TW" altLang="en-US" sz="1600" kern="1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入</a:t>
                      </a:r>
                      <a:r>
                        <a:rPr lang="en-US" altLang="zh-TW" sz="1600" kern="100" dirty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(</a:t>
                      </a:r>
                      <a:r>
                        <a:rPr lang="zh-TW" altLang="en-US" sz="1600" kern="100" dirty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至少</a:t>
                      </a:r>
                      <a:r>
                        <a:rPr lang="en-US" altLang="zh-TW" sz="1600" kern="100" dirty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1,000</a:t>
                      </a:r>
                      <a:r>
                        <a:rPr lang="zh-TW" altLang="zh-TW" sz="1600" kern="100" dirty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萬元</a:t>
                      </a:r>
                      <a:r>
                        <a:rPr lang="en-US" altLang="zh-TW" sz="1600" kern="100" dirty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)</a:t>
                      </a:r>
                      <a:endParaRPr lang="zh-TW" altLang="zh-TW" sz="1600" kern="100" dirty="0">
                        <a:solidFill>
                          <a:srgbClr val="FF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600" kern="1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萬元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endParaRPr lang="zh-TW" sz="16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95698641"/>
                  </a:ext>
                </a:extLst>
              </a:tr>
              <a:tr h="398813"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TW" altLang="zh-TW" sz="1600" kern="1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自主宣告減量轉型承諾、完備碳排放清冊、估算內部碳定價</a:t>
                      </a:r>
                      <a:r>
                        <a:rPr lang="en-US" altLang="zh-TW" sz="1600" kern="100" dirty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(</a:t>
                      </a:r>
                      <a:r>
                        <a:rPr lang="zh-TW" altLang="zh-TW" sz="1600" kern="100" dirty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至少</a:t>
                      </a:r>
                      <a:r>
                        <a:rPr lang="en-US" altLang="zh-TW" sz="1600" kern="100" dirty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4</a:t>
                      </a:r>
                      <a:r>
                        <a:rPr lang="zh-TW" altLang="zh-TW" sz="1600" kern="100" dirty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家</a:t>
                      </a:r>
                      <a:r>
                        <a:rPr lang="en-US" altLang="zh-TW" sz="1600" kern="100" dirty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)</a:t>
                      </a:r>
                      <a:endParaRPr lang="zh-TW" altLang="en-US" sz="1600" kern="100" dirty="0">
                        <a:solidFill>
                          <a:srgbClr val="FF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6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CG Times"/>
                        </a:rPr>
                        <a:t>家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 </a:t>
                      </a:r>
                      <a:endParaRPr lang="zh-TW" sz="16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6" name="矩形 5"/>
          <p:cNvSpPr/>
          <p:nvPr/>
        </p:nvSpPr>
        <p:spPr>
          <a:xfrm>
            <a:off x="188970" y="804714"/>
            <a:ext cx="2403222" cy="6390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2200"/>
              </a:lnSpc>
            </a:pPr>
            <a:r>
              <a:rPr lang="en-US" altLang="zh-TW" sz="1800" b="1" kern="1200" dirty="0">
                <a:solidFill>
                  <a:srgbClr val="00000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B</a:t>
            </a:r>
            <a:r>
              <a:rPr lang="zh-TW" altLang="zh-TW" sz="1800" b="1" kern="1200" dirty="0">
                <a:solidFill>
                  <a:srgbClr val="00000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類「加速資源鏈結」</a:t>
            </a:r>
            <a:endParaRPr lang="en-US" altLang="zh-TW" sz="1800" b="1" kern="1200" dirty="0">
              <a:solidFill>
                <a:srgbClr val="000000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  <a:p>
            <a:pPr>
              <a:lnSpc>
                <a:spcPts val="2200"/>
              </a:lnSpc>
            </a:pPr>
            <a:r>
              <a:rPr lang="zh-TW" altLang="en-US" b="1" kern="1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一、</a:t>
            </a:r>
            <a:r>
              <a:rPr lang="zh-TW" altLang="zh-TW" b="1" kern="1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必要量化效益</a:t>
            </a:r>
            <a:endParaRPr lang="zh-TW" altLang="en-US" b="1" kern="1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88970" y="3982894"/>
            <a:ext cx="3323347" cy="37446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ts val="2200"/>
              </a:lnSpc>
            </a:pPr>
            <a:r>
              <a:rPr lang="zh-TW" altLang="en-US" b="1" kern="1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二、</a:t>
            </a:r>
            <a:r>
              <a:rPr lang="zh-TW" altLang="zh-TW" b="1" kern="1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自</a:t>
            </a:r>
            <a:r>
              <a:rPr lang="zh-TW" altLang="en-US" b="1" kern="1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訂</a:t>
            </a:r>
            <a:r>
              <a:rPr lang="zh-TW" altLang="zh-TW" b="1" kern="1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量化效益</a:t>
            </a:r>
            <a:r>
              <a:rPr lang="zh-TW" altLang="en-US" b="1" kern="1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（至少</a:t>
            </a:r>
            <a:r>
              <a:rPr lang="en-US" altLang="zh-TW" b="1" kern="1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2</a:t>
            </a:r>
            <a:r>
              <a:rPr lang="zh-TW" altLang="en-US" b="1" kern="1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項）</a:t>
            </a:r>
          </a:p>
        </p:txBody>
      </p:sp>
      <p:graphicFrame>
        <p:nvGraphicFramePr>
          <p:cNvPr id="8" name="表格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0327818"/>
              </p:ext>
            </p:extLst>
          </p:nvPr>
        </p:nvGraphicFramePr>
        <p:xfrm>
          <a:off x="266401" y="4357355"/>
          <a:ext cx="8633196" cy="1969002"/>
        </p:xfrm>
        <a:graphic>
          <a:graphicData uri="http://purl.oclc.org/ooxml/drawingml/table">
            <a:tbl>
              <a:tblPr firstRow="1" firstCol="1" bandRow="1">
                <a:tableStyleId>{5940675A-B579-460E-94D1-54222C63F5DA}</a:tableStyleId>
              </a:tblPr>
              <a:tblGrid>
                <a:gridCol w="322547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7515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28167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TW" sz="1600" b="1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項目</a:t>
                      </a:r>
                      <a:endParaRPr lang="zh-TW" sz="1600" b="1" kern="1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TW" sz="1600" b="1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輔導後量化效益</a:t>
                      </a:r>
                      <a:endParaRPr lang="zh-TW" sz="1600" b="1" kern="1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TW" sz="1600" b="1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計算方式</a:t>
                      </a:r>
                      <a:r>
                        <a:rPr lang="en-US" sz="1600" b="1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/</a:t>
                      </a:r>
                      <a:r>
                        <a:rPr lang="zh-TW" sz="1600" b="1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說明</a:t>
                      </a:r>
                      <a:endParaRPr lang="zh-TW" sz="1600" b="1" kern="1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68580" marR="68580" marT="0" marB="0"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8167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TW" altLang="zh-TW" sz="1600" kern="12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低碳產品或低碳服務模式</a:t>
                      </a:r>
                      <a:endParaRPr lang="zh-TW" altLang="en-US" sz="1600" kern="12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600" kern="1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項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 </a:t>
                      </a:r>
                      <a:endParaRPr lang="zh-TW" sz="1600" b="1" kern="10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8167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TW" altLang="zh-TW" sz="1600" kern="12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降低成本</a:t>
                      </a:r>
                      <a:endParaRPr lang="zh-TW" altLang="en-US" sz="1600" kern="12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 </a:t>
                      </a:r>
                      <a:r>
                        <a:rPr lang="zh-TW" altLang="en-US" sz="1600" kern="1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元</a:t>
                      </a:r>
                      <a:endParaRPr lang="zh-TW" altLang="en-US" sz="1600" kern="1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endParaRPr lang="zh-TW" sz="1600" b="1" kern="1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28167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TW" altLang="zh-TW" sz="1600" kern="12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新增就業人數</a:t>
                      </a:r>
                      <a:endParaRPr lang="zh-TW" altLang="en-US" sz="1600" kern="12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600" kern="1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人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endParaRPr lang="zh-TW" sz="1600" b="1" kern="1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85082703"/>
                  </a:ext>
                </a:extLst>
              </a:tr>
              <a:tr h="328167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TW" altLang="zh-TW" sz="1600" kern="12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申請國內、外節能減碳或永續獎項</a:t>
                      </a:r>
                      <a:endParaRPr lang="zh-TW" altLang="en-US" sz="1600" kern="12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600" kern="1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項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endParaRPr lang="zh-TW" sz="1600" b="1" kern="1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50991114"/>
                  </a:ext>
                </a:extLst>
              </a:tr>
              <a:tr h="328167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TW" altLang="zh-TW" sz="1600" kern="12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其他（請自提）</a:t>
                      </a:r>
                      <a:endParaRPr lang="zh-TW" altLang="en-US" sz="1600" kern="12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endParaRPr lang="zh-TW" sz="1600" b="1" kern="1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endParaRPr lang="zh-TW" sz="1600" b="1" kern="1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14791544"/>
                  </a:ext>
                </a:extLst>
              </a:tr>
            </a:tbl>
          </a:graphicData>
        </a:graphic>
      </p:graphicFrame>
      <p:sp>
        <p:nvSpPr>
          <p:cNvPr id="5" name="圓角矩形圖說文字 4"/>
          <p:cNvSpPr/>
          <p:nvPr/>
        </p:nvSpPr>
        <p:spPr>
          <a:xfrm>
            <a:off x="5004048" y="701709"/>
            <a:ext cx="3240360" cy="628846"/>
          </a:xfrm>
          <a:prstGeom prst="wedgeRoundRectCallout">
            <a:avLst>
              <a:gd name="adj1" fmla="val -94588"/>
              <a:gd name="adj2" fmla="val 10885"/>
              <a:gd name="adj3" fmla="val 16667"/>
            </a:avLst>
          </a:prstGeom>
          <a:solidFill>
            <a:srgbClr val="C0C0C0">
              <a:alpha val="49.804%"/>
            </a:srgbClr>
          </a:solidFill>
          <a:ln>
            <a:noFill/>
          </a:ln>
        </p:spPr>
        <p:style>
          <a:lnRef idx="2">
            <a:schemeClr val="accent1">
              <a:shade val="50%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8900" indent="-8890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每項必填，並具體說明計算方式</a:t>
            </a:r>
            <a:endParaRPr lang="en-US" altLang="zh-TW" sz="1600" dirty="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512098224"/>
      </p:ext>
    </p:extLst>
  </p:cSld>
  <p:clrMapOvr>
    <a:masterClrMapping/>
  </p:clrMapOvr>
</p:sld>
</file>

<file path=ppt/slides/slide17.xml><?xml version="1.0" encoding="utf-8"?>
<p:sld xmlns:a="http://purl.oclc.org/ooxml/drawingml/main" xmlns:r="http://purl.oclc.org/ooxml/officeDocument/relationships" xmlns:p="http://purl.oclc.org/ooxml/presentationml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%"/>
          </a:bodyPr>
          <a:lstStyle/>
          <a:p>
            <a:r>
              <a:rPr lang="zh-TW" altLang="en-US" dirty="0"/>
              <a:t>三、預期成效及計畫亮點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23D1E-4C2A-4DC2-9A2B-E1865257190C}" type="slidenum">
              <a:rPr lang="zh-TW" altLang="en-US" smtClean="0"/>
              <a:pPr/>
              <a:t>17</a:t>
            </a:fld>
            <a:endParaRPr lang="zh-TW" altLang="en-US"/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2262231"/>
              </p:ext>
            </p:extLst>
          </p:nvPr>
        </p:nvGraphicFramePr>
        <p:xfrm>
          <a:off x="251520" y="980728"/>
          <a:ext cx="8640960" cy="5184576"/>
        </p:xfrm>
        <a:graphic>
          <a:graphicData uri="http://purl.oclc.org/ooxml/drawingml/table">
            <a:tbl>
              <a:tblPr firstRow="1" bandRow="1">
                <a:tableStyleId>{5940675A-B579-460E-94D1-54222C63F5DA}</a:tableStyleId>
              </a:tblPr>
              <a:tblGrid>
                <a:gridCol w="86409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03512">
                <a:tc>
                  <a:txBody>
                    <a:bodyPr/>
                    <a:lstStyle/>
                    <a:p>
                      <a:pPr algn="ctr"/>
                      <a:r>
                        <a:rPr lang="zh-TW" altLang="en-US" b="1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節能</a:t>
                      </a:r>
                      <a:r>
                        <a:rPr lang="zh-TW" altLang="en-US" b="1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減碳亮</a:t>
                      </a:r>
                      <a:r>
                        <a:rPr lang="zh-TW" altLang="en-US" b="1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點呈現</a:t>
                      </a: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81064">
                <a:tc>
                  <a:txBody>
                    <a:bodyPr/>
                    <a:lstStyle/>
                    <a:p>
                      <a:endParaRPr lang="zh-TW" altLang="en-US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6" name="圓角矩形圖說文字 5"/>
          <p:cNvSpPr/>
          <p:nvPr/>
        </p:nvSpPr>
        <p:spPr>
          <a:xfrm>
            <a:off x="3707904" y="4149080"/>
            <a:ext cx="5040560" cy="648072"/>
          </a:xfrm>
          <a:prstGeom prst="wedgeRoundRectCallout">
            <a:avLst>
              <a:gd name="adj1" fmla="val -62780"/>
              <a:gd name="adj2" fmla="val 6382"/>
              <a:gd name="adj3" fmla="val 16667"/>
            </a:avLst>
          </a:prstGeom>
          <a:solidFill>
            <a:srgbClr val="C0C0C0">
              <a:alpha val="49.804%"/>
            </a:srgbClr>
          </a:solidFill>
          <a:ln>
            <a:noFill/>
          </a:ln>
        </p:spPr>
        <p:style>
          <a:lnRef idx="2">
            <a:schemeClr val="accent1">
              <a:shade val="50%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格式不拘，請具體說明清楚</a:t>
            </a:r>
            <a:r>
              <a:rPr lang="zh-TW" altLang="en-US" sz="160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提案計畫節能減碳亮</a:t>
            </a:r>
            <a:r>
              <a:rPr lang="zh-TW" altLang="en-US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點。</a:t>
            </a:r>
            <a:endParaRPr lang="en-US" altLang="zh-TW" sz="1600" dirty="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171450" indent="-1714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可透過文字、圖片、表格呈現</a:t>
            </a:r>
            <a:endParaRPr lang="en-US" altLang="zh-TW" sz="1600" dirty="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199770350"/>
      </p:ext>
    </p:extLst>
  </p:cSld>
  <p:clrMapOvr>
    <a:masterClrMapping/>
  </p:clrMapOvr>
</p:sld>
</file>

<file path=ppt/slides/slide18.xml><?xml version="1.0" encoding="utf-8"?>
<p:sld xmlns:a="http://purl.oclc.org/ooxml/drawingml/main" xmlns:r="http://purl.oclc.org/ooxml/officeDocument/relationships" xmlns:p="http://purl.oclc.org/ooxml/presentationml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23D1E-4C2A-4DC2-9A2B-E1865257190C}" type="slidenum">
              <a:rPr lang="zh-TW" altLang="en-US" smtClean="0"/>
              <a:pPr/>
              <a:t>18</a:t>
            </a:fld>
            <a:endParaRPr lang="zh-TW" altLang="en-US"/>
          </a:p>
        </p:txBody>
      </p:sp>
      <p:sp>
        <p:nvSpPr>
          <p:cNvPr id="6" name="文字方塊 5"/>
          <p:cNvSpPr txBox="1"/>
          <p:nvPr/>
        </p:nvSpPr>
        <p:spPr>
          <a:xfrm>
            <a:off x="678349" y="1500646"/>
            <a:ext cx="461665" cy="4091284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txBody>
          <a:bodyPr vert="eaVert" wrap="square" rtlCol="0">
            <a:spAutoFit/>
          </a:bodyPr>
          <a:lstStyle/>
          <a:p>
            <a:pPr algn="ctr"/>
            <a:r>
              <a:rPr lang="zh-TW" altLang="en-US" b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計畫名稱</a:t>
            </a:r>
          </a:p>
        </p:txBody>
      </p:sp>
      <p:sp>
        <p:nvSpPr>
          <p:cNvPr id="7" name="文字方塊 6"/>
          <p:cNvSpPr txBox="1"/>
          <p:nvPr/>
        </p:nvSpPr>
        <p:spPr>
          <a:xfrm>
            <a:off x="1735918" y="1320593"/>
            <a:ext cx="1728192" cy="369332"/>
          </a:xfrm>
          <a:prstGeom prst="rect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zh-TW" altLang="en-US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計畫工作項目</a:t>
            </a:r>
            <a:r>
              <a:rPr lang="en-US" altLang="zh-TW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A</a:t>
            </a:r>
            <a:endParaRPr lang="zh-TW" altLang="en-US">
              <a:latin typeface="微軟正黑體" panose="020B0604030504040204" pitchFamily="34" charset="-120"/>
              <a:ea typeface="微軟正黑體" panose="020B0604030504040204" pitchFamily="34" charset="-120"/>
              <a:cs typeface="Times New Roman" panose="02020603050405020304" pitchFamily="18" charset="0"/>
            </a:endParaRPr>
          </a:p>
        </p:txBody>
      </p:sp>
      <p:sp>
        <p:nvSpPr>
          <p:cNvPr id="8" name="文字方塊 7"/>
          <p:cNvSpPr txBox="1"/>
          <p:nvPr/>
        </p:nvSpPr>
        <p:spPr>
          <a:xfrm>
            <a:off x="1748044" y="2666679"/>
            <a:ext cx="1728192" cy="369332"/>
          </a:xfrm>
          <a:prstGeom prst="rect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zh-TW"/>
            </a:defPPr>
            <a:lvl1pPr>
              <a:defRPr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defRPr>
            </a:lvl1pPr>
          </a:lstStyle>
          <a:p>
            <a:r>
              <a:rPr lang="zh-TW" altLang="en-US"/>
              <a:t>計畫工作項目</a:t>
            </a:r>
            <a:r>
              <a:rPr lang="en-US" altLang="zh-TW"/>
              <a:t>B</a:t>
            </a:r>
            <a:endParaRPr lang="zh-TW" altLang="en-US"/>
          </a:p>
        </p:txBody>
      </p:sp>
      <p:sp>
        <p:nvSpPr>
          <p:cNvPr id="9" name="文字方塊 8"/>
          <p:cNvSpPr txBox="1"/>
          <p:nvPr/>
        </p:nvSpPr>
        <p:spPr>
          <a:xfrm>
            <a:off x="1748044" y="4169190"/>
            <a:ext cx="1728192" cy="369332"/>
          </a:xfrm>
          <a:prstGeom prst="rect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zh-TW"/>
            </a:defPPr>
            <a:lvl1pPr>
              <a:defRPr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defRPr>
            </a:lvl1pPr>
          </a:lstStyle>
          <a:p>
            <a:r>
              <a:rPr lang="zh-TW" altLang="en-US"/>
              <a:t>計畫工作項目</a:t>
            </a:r>
            <a:r>
              <a:rPr lang="en-US" altLang="zh-TW"/>
              <a:t>C</a:t>
            </a:r>
            <a:endParaRPr lang="zh-TW" altLang="en-US"/>
          </a:p>
        </p:txBody>
      </p:sp>
      <p:sp>
        <p:nvSpPr>
          <p:cNvPr id="10" name="文字方塊 9"/>
          <p:cNvSpPr txBox="1"/>
          <p:nvPr/>
        </p:nvSpPr>
        <p:spPr>
          <a:xfrm>
            <a:off x="1717562" y="5548692"/>
            <a:ext cx="1728192" cy="369332"/>
          </a:xfrm>
          <a:prstGeom prst="rect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zh-TW"/>
            </a:defPPr>
            <a:lvl1pPr>
              <a:defRPr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defRPr>
            </a:lvl1pPr>
          </a:lstStyle>
          <a:p>
            <a:r>
              <a:rPr lang="zh-TW" altLang="en-US"/>
              <a:t>計畫工作項目</a:t>
            </a:r>
            <a:r>
              <a:rPr lang="en-US" altLang="zh-TW"/>
              <a:t>D</a:t>
            </a:r>
            <a:endParaRPr lang="zh-TW" altLang="en-US"/>
          </a:p>
        </p:txBody>
      </p:sp>
      <p:sp>
        <p:nvSpPr>
          <p:cNvPr id="11" name="文字方塊 10"/>
          <p:cNvSpPr txBox="1"/>
          <p:nvPr/>
        </p:nvSpPr>
        <p:spPr>
          <a:xfrm>
            <a:off x="4567341" y="1001203"/>
            <a:ext cx="4137271" cy="307777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zh-TW" altLang="en-US" sz="14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計畫工作細項</a:t>
            </a:r>
            <a:r>
              <a:rPr lang="en-US" altLang="zh-TW" sz="14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A-1(</a:t>
            </a:r>
            <a:r>
              <a:rPr lang="zh-TW" altLang="en-US" sz="14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分工之提案單位</a:t>
            </a:r>
            <a:r>
              <a:rPr lang="en-US" altLang="zh-TW" sz="14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/</a:t>
            </a:r>
            <a:r>
              <a:rPr lang="zh-TW" altLang="en-US" sz="14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受輔導單位</a:t>
            </a:r>
            <a:r>
              <a:rPr lang="en-US" altLang="zh-TW" sz="14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)</a:t>
            </a:r>
            <a:endParaRPr lang="zh-TW" altLang="en-US" sz="1400" dirty="0">
              <a:latin typeface="微軟正黑體" panose="020B0604030504040204" pitchFamily="34" charset="-120"/>
              <a:ea typeface="微軟正黑體" panose="020B0604030504040204" pitchFamily="34" charset="-120"/>
              <a:cs typeface="Times New Roman" panose="02020603050405020304" pitchFamily="18" charset="0"/>
            </a:endParaRPr>
          </a:p>
        </p:txBody>
      </p:sp>
      <p:sp>
        <p:nvSpPr>
          <p:cNvPr id="12" name="文字方塊 11"/>
          <p:cNvSpPr txBox="1"/>
          <p:nvPr/>
        </p:nvSpPr>
        <p:spPr>
          <a:xfrm>
            <a:off x="4567342" y="1526973"/>
            <a:ext cx="4137270" cy="307777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zh-TW"/>
            </a:defPPr>
            <a:lvl1pPr>
              <a:defRPr sz="140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defRPr>
            </a:lvl1pPr>
          </a:lstStyle>
          <a:p>
            <a:r>
              <a:rPr lang="zh-TW" altLang="en-US" dirty="0"/>
              <a:t>計畫工作細項</a:t>
            </a:r>
            <a:r>
              <a:rPr lang="en-US" altLang="zh-TW" dirty="0"/>
              <a:t>A-2 (</a:t>
            </a:r>
            <a:r>
              <a:rPr lang="zh-TW" altLang="en-US" dirty="0"/>
              <a:t>分工之</a:t>
            </a:r>
            <a:r>
              <a:rPr lang="zh-TW" altLang="en-US" sz="14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提案單位</a:t>
            </a:r>
            <a:r>
              <a:rPr lang="en-US" altLang="zh-TW" sz="14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/</a:t>
            </a:r>
            <a:r>
              <a:rPr lang="zh-TW" altLang="en-US" sz="14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受輔導單位</a:t>
            </a:r>
            <a:r>
              <a:rPr lang="en-US" altLang="zh-TW" dirty="0"/>
              <a:t>)</a:t>
            </a:r>
            <a:endParaRPr lang="zh-TW" altLang="en-US" dirty="0"/>
          </a:p>
        </p:txBody>
      </p:sp>
      <p:sp>
        <p:nvSpPr>
          <p:cNvPr id="13" name="文字方塊 12"/>
          <p:cNvSpPr txBox="1"/>
          <p:nvPr/>
        </p:nvSpPr>
        <p:spPr>
          <a:xfrm>
            <a:off x="4576452" y="2340983"/>
            <a:ext cx="4137270" cy="307777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zh-TW"/>
            </a:defPPr>
            <a:lvl1pPr>
              <a:defRPr sz="140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defRPr>
            </a:lvl1pPr>
          </a:lstStyle>
          <a:p>
            <a:r>
              <a:rPr lang="zh-TW" altLang="en-US" dirty="0"/>
              <a:t>計畫工作細項</a:t>
            </a:r>
            <a:r>
              <a:rPr lang="en-US" altLang="zh-TW" dirty="0"/>
              <a:t>B-1 (</a:t>
            </a:r>
            <a:r>
              <a:rPr lang="zh-TW" altLang="en-US" dirty="0"/>
              <a:t>分工之</a:t>
            </a:r>
            <a:r>
              <a:rPr lang="zh-TW" altLang="en-US" sz="14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提案單位</a:t>
            </a:r>
            <a:r>
              <a:rPr lang="en-US" altLang="zh-TW" sz="14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/</a:t>
            </a:r>
            <a:r>
              <a:rPr lang="zh-TW" altLang="en-US" sz="14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受輔導單位</a:t>
            </a:r>
            <a:r>
              <a:rPr lang="en-US" altLang="zh-TW" dirty="0"/>
              <a:t>)</a:t>
            </a:r>
            <a:endParaRPr lang="zh-TW" altLang="en-US" dirty="0"/>
          </a:p>
        </p:txBody>
      </p:sp>
      <p:sp>
        <p:nvSpPr>
          <p:cNvPr id="14" name="文字方塊 13"/>
          <p:cNvSpPr txBox="1"/>
          <p:nvPr/>
        </p:nvSpPr>
        <p:spPr>
          <a:xfrm>
            <a:off x="4596748" y="2854602"/>
            <a:ext cx="4107861" cy="307777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zh-TW"/>
            </a:defPPr>
            <a:lvl1pPr>
              <a:defRPr sz="140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defRPr>
            </a:lvl1pPr>
          </a:lstStyle>
          <a:p>
            <a:r>
              <a:rPr lang="zh-TW" altLang="en-US" dirty="0"/>
              <a:t>計畫工作細項</a:t>
            </a:r>
            <a:r>
              <a:rPr lang="en-US" altLang="zh-TW" dirty="0"/>
              <a:t>B-2 (</a:t>
            </a:r>
            <a:r>
              <a:rPr lang="zh-TW" altLang="en-US" dirty="0"/>
              <a:t>分工之</a:t>
            </a:r>
            <a:r>
              <a:rPr lang="zh-TW" altLang="en-US" sz="14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提案單位</a:t>
            </a:r>
            <a:r>
              <a:rPr lang="en-US" altLang="zh-TW" sz="14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/</a:t>
            </a:r>
            <a:r>
              <a:rPr lang="zh-TW" altLang="en-US" sz="14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受輔導單位</a:t>
            </a:r>
            <a:r>
              <a:rPr lang="en-US" altLang="zh-TW" dirty="0"/>
              <a:t>)</a:t>
            </a:r>
            <a:endParaRPr lang="zh-TW" altLang="en-US" dirty="0"/>
          </a:p>
        </p:txBody>
      </p:sp>
      <p:sp>
        <p:nvSpPr>
          <p:cNvPr id="15" name="文字方塊 14"/>
          <p:cNvSpPr txBox="1"/>
          <p:nvPr/>
        </p:nvSpPr>
        <p:spPr>
          <a:xfrm>
            <a:off x="4567342" y="3864488"/>
            <a:ext cx="4107860" cy="307777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zh-TW"/>
            </a:defPPr>
            <a:lvl1pPr>
              <a:defRPr sz="140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defRPr>
            </a:lvl1pPr>
          </a:lstStyle>
          <a:p>
            <a:r>
              <a:rPr lang="zh-TW" altLang="en-US" dirty="0"/>
              <a:t>計畫工作細項</a:t>
            </a:r>
            <a:r>
              <a:rPr lang="en-US" altLang="zh-TW" dirty="0"/>
              <a:t>C-1 (</a:t>
            </a:r>
            <a:r>
              <a:rPr lang="zh-TW" altLang="en-US" dirty="0"/>
              <a:t>分工之</a:t>
            </a:r>
            <a:r>
              <a:rPr lang="zh-TW" altLang="en-US" sz="14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提案單位</a:t>
            </a:r>
            <a:r>
              <a:rPr lang="en-US" altLang="zh-TW" sz="14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/</a:t>
            </a:r>
            <a:r>
              <a:rPr lang="zh-TW" altLang="en-US" sz="14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受輔導單位</a:t>
            </a:r>
            <a:r>
              <a:rPr lang="en-US" altLang="zh-TW" dirty="0"/>
              <a:t>)</a:t>
            </a:r>
            <a:endParaRPr lang="zh-TW" altLang="en-US" dirty="0"/>
          </a:p>
        </p:txBody>
      </p:sp>
      <p:sp>
        <p:nvSpPr>
          <p:cNvPr id="16" name="文字方塊 15"/>
          <p:cNvSpPr txBox="1"/>
          <p:nvPr/>
        </p:nvSpPr>
        <p:spPr>
          <a:xfrm>
            <a:off x="4567342" y="4390258"/>
            <a:ext cx="4107860" cy="307777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zh-TW"/>
            </a:defPPr>
            <a:lvl1pPr>
              <a:defRPr sz="140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defRPr>
            </a:lvl1pPr>
          </a:lstStyle>
          <a:p>
            <a:r>
              <a:rPr lang="zh-TW" altLang="en-US" dirty="0"/>
              <a:t>計畫工作細項</a:t>
            </a:r>
            <a:r>
              <a:rPr lang="en-US" altLang="zh-TW" dirty="0"/>
              <a:t>C-2 (</a:t>
            </a:r>
            <a:r>
              <a:rPr lang="zh-TW" altLang="en-US" dirty="0"/>
              <a:t>分工之</a:t>
            </a:r>
            <a:r>
              <a:rPr lang="zh-TW" altLang="en-US" sz="14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提案單位</a:t>
            </a:r>
            <a:r>
              <a:rPr lang="en-US" altLang="zh-TW" sz="14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/</a:t>
            </a:r>
            <a:r>
              <a:rPr lang="zh-TW" altLang="en-US" sz="14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受輔導單位</a:t>
            </a:r>
            <a:r>
              <a:rPr lang="en-US" altLang="zh-TW" dirty="0"/>
              <a:t>)</a:t>
            </a:r>
            <a:endParaRPr lang="zh-TW" altLang="en-US" dirty="0"/>
          </a:p>
        </p:txBody>
      </p:sp>
      <p:sp>
        <p:nvSpPr>
          <p:cNvPr id="17" name="文字方塊 16"/>
          <p:cNvSpPr txBox="1"/>
          <p:nvPr/>
        </p:nvSpPr>
        <p:spPr>
          <a:xfrm>
            <a:off x="4556355" y="5222598"/>
            <a:ext cx="4107858" cy="307777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zh-TW"/>
            </a:defPPr>
            <a:lvl1pPr>
              <a:defRPr sz="140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defRPr>
            </a:lvl1pPr>
          </a:lstStyle>
          <a:p>
            <a:r>
              <a:rPr lang="zh-TW" altLang="en-US" dirty="0"/>
              <a:t>計畫工作細項</a:t>
            </a:r>
            <a:r>
              <a:rPr lang="en-US" altLang="zh-TW" dirty="0"/>
              <a:t>D-1 (</a:t>
            </a:r>
            <a:r>
              <a:rPr lang="zh-TW" altLang="en-US" dirty="0"/>
              <a:t>分工之</a:t>
            </a:r>
            <a:r>
              <a:rPr lang="zh-TW" altLang="en-US" sz="14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提案單位</a:t>
            </a:r>
            <a:r>
              <a:rPr lang="en-US" altLang="zh-TW" sz="14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/</a:t>
            </a:r>
            <a:r>
              <a:rPr lang="zh-TW" altLang="en-US" sz="14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受輔導單位</a:t>
            </a:r>
            <a:r>
              <a:rPr lang="en-US" altLang="zh-TW" dirty="0"/>
              <a:t>)</a:t>
            </a:r>
            <a:endParaRPr lang="zh-TW" altLang="en-US" dirty="0"/>
          </a:p>
        </p:txBody>
      </p:sp>
      <p:sp>
        <p:nvSpPr>
          <p:cNvPr id="18" name="文字方塊 17"/>
          <p:cNvSpPr txBox="1"/>
          <p:nvPr/>
        </p:nvSpPr>
        <p:spPr>
          <a:xfrm>
            <a:off x="4556355" y="5748368"/>
            <a:ext cx="4148253" cy="307777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zh-TW"/>
            </a:defPPr>
            <a:lvl1pPr>
              <a:defRPr sz="140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defRPr>
            </a:lvl1pPr>
          </a:lstStyle>
          <a:p>
            <a:r>
              <a:rPr lang="zh-TW" altLang="en-US" dirty="0"/>
              <a:t>計畫工作細項</a:t>
            </a:r>
            <a:r>
              <a:rPr lang="en-US" altLang="zh-TW" dirty="0"/>
              <a:t>D-2 (</a:t>
            </a:r>
            <a:r>
              <a:rPr lang="zh-TW" altLang="en-US" dirty="0"/>
              <a:t>分工之</a:t>
            </a:r>
            <a:r>
              <a:rPr lang="zh-TW" altLang="en-US" sz="14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提案單位</a:t>
            </a:r>
            <a:r>
              <a:rPr lang="en-US" altLang="zh-TW" sz="14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/</a:t>
            </a:r>
            <a:r>
              <a:rPr lang="zh-TW" altLang="en-US" sz="14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受輔導單位</a:t>
            </a:r>
            <a:r>
              <a:rPr lang="en-US" altLang="zh-TW" dirty="0"/>
              <a:t>)</a:t>
            </a:r>
            <a:endParaRPr lang="zh-TW" altLang="en-US" dirty="0"/>
          </a:p>
        </p:txBody>
      </p:sp>
      <p:cxnSp>
        <p:nvCxnSpPr>
          <p:cNvPr id="19" name="直線接點 18"/>
          <p:cNvCxnSpPr/>
          <p:nvPr/>
        </p:nvCxnSpPr>
        <p:spPr>
          <a:xfrm>
            <a:off x="1388004" y="1526973"/>
            <a:ext cx="0" cy="420638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單箭頭接點 19"/>
          <p:cNvCxnSpPr>
            <a:endCxn id="7" idx="1"/>
          </p:cNvCxnSpPr>
          <p:nvPr/>
        </p:nvCxnSpPr>
        <p:spPr>
          <a:xfrm>
            <a:off x="1388004" y="1505259"/>
            <a:ext cx="347914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單箭頭接點 20"/>
          <p:cNvCxnSpPr/>
          <p:nvPr/>
        </p:nvCxnSpPr>
        <p:spPr>
          <a:xfrm>
            <a:off x="1388004" y="2851345"/>
            <a:ext cx="347914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單箭頭接點 21"/>
          <p:cNvCxnSpPr/>
          <p:nvPr/>
        </p:nvCxnSpPr>
        <p:spPr>
          <a:xfrm>
            <a:off x="1366447" y="4353856"/>
            <a:ext cx="347914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單箭頭接點 22"/>
          <p:cNvCxnSpPr/>
          <p:nvPr/>
        </p:nvCxnSpPr>
        <p:spPr>
          <a:xfrm>
            <a:off x="1377718" y="5748368"/>
            <a:ext cx="347914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肘形接點 23"/>
          <p:cNvCxnSpPr>
            <a:cxnSpLocks/>
            <a:stCxn id="7" idx="3"/>
            <a:endCxn id="11" idx="1"/>
          </p:cNvCxnSpPr>
          <p:nvPr/>
        </p:nvCxnSpPr>
        <p:spPr>
          <a:xfrm flipV="1">
            <a:off x="3464110" y="1155092"/>
            <a:ext cx="1103231" cy="350167"/>
          </a:xfrm>
          <a:prstGeom prst="bentConnector3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肘形接點 24"/>
          <p:cNvCxnSpPr/>
          <p:nvPr/>
        </p:nvCxnSpPr>
        <p:spPr>
          <a:xfrm>
            <a:off x="3464110" y="1514822"/>
            <a:ext cx="1103232" cy="181409"/>
          </a:xfrm>
          <a:prstGeom prst="bentConnector3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肘形接點 25"/>
          <p:cNvCxnSpPr/>
          <p:nvPr/>
        </p:nvCxnSpPr>
        <p:spPr>
          <a:xfrm flipV="1">
            <a:off x="3476236" y="2525649"/>
            <a:ext cx="1103232" cy="319390"/>
          </a:xfrm>
          <a:prstGeom prst="bentConnector3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肘形接點 26"/>
          <p:cNvCxnSpPr/>
          <p:nvPr/>
        </p:nvCxnSpPr>
        <p:spPr>
          <a:xfrm>
            <a:off x="3476236" y="2854602"/>
            <a:ext cx="1103232" cy="181409"/>
          </a:xfrm>
          <a:prstGeom prst="bentConnector3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肘形接點 27"/>
          <p:cNvCxnSpPr/>
          <p:nvPr/>
        </p:nvCxnSpPr>
        <p:spPr>
          <a:xfrm flipV="1">
            <a:off x="3476236" y="4024903"/>
            <a:ext cx="1103232" cy="319390"/>
          </a:xfrm>
          <a:prstGeom prst="bentConnector3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肘形接點 28"/>
          <p:cNvCxnSpPr/>
          <p:nvPr/>
        </p:nvCxnSpPr>
        <p:spPr>
          <a:xfrm>
            <a:off x="3476236" y="4353856"/>
            <a:ext cx="1103232" cy="181409"/>
          </a:xfrm>
          <a:prstGeom prst="bentConnector3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肘形接點 29"/>
          <p:cNvCxnSpPr/>
          <p:nvPr/>
        </p:nvCxnSpPr>
        <p:spPr>
          <a:xfrm flipV="1">
            <a:off x="3429813" y="5407662"/>
            <a:ext cx="1103232" cy="319390"/>
          </a:xfrm>
          <a:prstGeom prst="bentConnector3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肘形接點 30"/>
          <p:cNvCxnSpPr/>
          <p:nvPr/>
        </p:nvCxnSpPr>
        <p:spPr>
          <a:xfrm>
            <a:off x="3429813" y="5736615"/>
            <a:ext cx="1103232" cy="181409"/>
          </a:xfrm>
          <a:prstGeom prst="bentConnector3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圓角矩形圖說文字 31"/>
          <p:cNvSpPr/>
          <p:nvPr/>
        </p:nvSpPr>
        <p:spPr>
          <a:xfrm>
            <a:off x="1881808" y="3210413"/>
            <a:ext cx="2625341" cy="925234"/>
          </a:xfrm>
          <a:prstGeom prst="wedgeRoundRectCallout">
            <a:avLst>
              <a:gd name="adj1" fmla="val -66944"/>
              <a:gd name="adj2" fmla="val -9401"/>
              <a:gd name="adj3" fmla="val 16667"/>
            </a:avLst>
          </a:prstGeom>
          <a:solidFill>
            <a:srgbClr val="C0C0C0">
              <a:alpha val="49.804%"/>
            </a:srgbClr>
          </a:solidFill>
          <a:ln>
            <a:noFill/>
          </a:ln>
        </p:spPr>
        <p:style>
          <a:lnRef idx="2">
            <a:schemeClr val="accent1">
              <a:shade val="50%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須明確說明每個合作單位分工，並與甘特圖查核點能相互對照</a:t>
            </a:r>
          </a:p>
        </p:txBody>
      </p:sp>
      <p:sp>
        <p:nvSpPr>
          <p:cNvPr id="33" name="標題 1"/>
          <p:cNvSpPr txBox="1">
            <a:spLocks/>
          </p:cNvSpPr>
          <p:nvPr/>
        </p:nvSpPr>
        <p:spPr>
          <a:xfrm>
            <a:off x="152399" y="269032"/>
            <a:ext cx="9125743" cy="5421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%" lnSpcReduction="20%"/>
          </a:bodyPr>
          <a:lstStyle>
            <a:lvl1pPr algn="ctr" defTabSz="914400" rtl="0" eaLnBrk="1" latinLnBrk="0" hangingPunct="1">
              <a:spcBef>
                <a:spcPct val="0%"/>
              </a:spcBef>
              <a:buNone/>
              <a:defRPr sz="4000" b="1" kern="120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defRPr>
            </a:lvl1pPr>
          </a:lstStyle>
          <a:p>
            <a:r>
              <a:rPr lang="zh-TW" altLang="en-US"/>
              <a:t>四、工作進度規劃</a:t>
            </a:r>
          </a:p>
        </p:txBody>
      </p:sp>
    </p:spTree>
    <p:extLst>
      <p:ext uri="{BB962C8B-B14F-4D97-AF65-F5344CB8AC3E}">
        <p14:creationId xmlns:p14="http://schemas.microsoft.com/office/powerpoint/2010/main" val="1645182564"/>
      </p:ext>
    </p:extLst>
  </p:cSld>
  <p:clrMapOvr>
    <a:masterClrMapping/>
  </p:clrMapOvr>
</p:sld>
</file>

<file path=ppt/slides/slide19.xml><?xml version="1.0" encoding="utf-8"?>
<p:sld xmlns:a="http://purl.oclc.org/ooxml/drawingml/main" xmlns:r="http://purl.oclc.org/ooxml/officeDocument/relationships" xmlns:p="http://purl.oclc.org/ooxml/presentationml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%"/>
          </a:bodyPr>
          <a:lstStyle/>
          <a:p>
            <a:r>
              <a:rPr lang="zh-TW" altLang="en-US"/>
              <a:t>四、工作進度規劃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23D1E-4C2A-4DC2-9A2B-E1865257190C}" type="slidenum">
              <a:rPr lang="zh-TW" altLang="en-US" smtClean="0"/>
              <a:pPr/>
              <a:t>19</a:t>
            </a:fld>
            <a:endParaRPr lang="zh-TW" altLang="en-US"/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7143895"/>
              </p:ext>
            </p:extLst>
          </p:nvPr>
        </p:nvGraphicFramePr>
        <p:xfrm>
          <a:off x="238201" y="983286"/>
          <a:ext cx="8640957" cy="5410522"/>
        </p:xfrm>
        <a:graphic>
          <a:graphicData uri="http://purl.oclc.org/ooxml/drawingml/table">
            <a:tbl>
              <a:tblPr firstRow="1" firstCol="1" lastRow="1" lastCol="1" bandRow="1" bandCol="1">
                <a:tableStyleId>{5940675A-B579-460E-94D1-54222C63F5DA}</a:tableStyleId>
              </a:tblPr>
              <a:tblGrid>
                <a:gridCol w="25196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46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46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46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646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646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6465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646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68719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350487">
                <a:tc gridSpan="9"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zh-TW" altLang="en-US" sz="1600" b="1" kern="10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CG Times"/>
                        </a:rPr>
                        <a:t>甘特圖</a:t>
                      </a:r>
                      <a:endParaRPr lang="zh-TW" sz="1600" b="1" kern="100">
                        <a:solidFill>
                          <a:schemeClr val="bg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1669">
                <a:tc rowSpan="2"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zh-TW" sz="1600" b="1" ker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工作項目</a:t>
                      </a:r>
                      <a:endParaRPr lang="zh-TW" sz="1600" b="1" kern="10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>
                    <a:solidFill>
                      <a:schemeClr val="bg1">
                        <a:lumMod val="85%"/>
                      </a:schemeClr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en-US" sz="1600" b="1" ker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</a:t>
                      </a:r>
                      <a:r>
                        <a:rPr lang="en-US" altLang="zh-TW" sz="1600" b="1" ker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12</a:t>
                      </a:r>
                      <a:r>
                        <a:rPr lang="zh-TW" sz="1600" b="1" ker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年度</a:t>
                      </a:r>
                      <a:endParaRPr lang="zh-TW" sz="1600" b="1" kern="10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0" marR="0" marT="0" marB="0">
                    <a:solidFill>
                      <a:schemeClr val="bg1">
                        <a:lumMod val="85%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5861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en-US" sz="1600" b="1" ker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4</a:t>
                      </a:r>
                      <a:r>
                        <a:rPr lang="zh-TW" sz="1600" b="1" ker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月</a:t>
                      </a:r>
                      <a:endParaRPr lang="zh-TW" sz="1600" b="1" kern="10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>
                    <a:solidFill>
                      <a:schemeClr val="bg1">
                        <a:lumMod val="85%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en-US" sz="1600" b="1" ker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5</a:t>
                      </a:r>
                      <a:r>
                        <a:rPr lang="zh-TW" sz="1600" b="1" ker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月</a:t>
                      </a:r>
                      <a:endParaRPr lang="zh-TW" sz="1600" b="1" kern="10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>
                    <a:solidFill>
                      <a:schemeClr val="bg1">
                        <a:lumMod val="85%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en-US" sz="1600" b="1" ker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6</a:t>
                      </a:r>
                      <a:r>
                        <a:rPr lang="zh-TW" sz="1600" b="1" ker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月</a:t>
                      </a:r>
                      <a:endParaRPr lang="zh-TW" sz="1600" b="1" kern="10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>
                    <a:solidFill>
                      <a:schemeClr val="bg1">
                        <a:lumMod val="85%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en-US" sz="1600" b="1" ker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7</a:t>
                      </a:r>
                      <a:r>
                        <a:rPr lang="zh-TW" sz="1600" b="1" ker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月</a:t>
                      </a:r>
                      <a:endParaRPr lang="zh-TW" sz="1600" b="1" kern="10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>
                    <a:solidFill>
                      <a:schemeClr val="bg1">
                        <a:lumMod val="85%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en-US" sz="1600" b="1" ker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8</a:t>
                      </a:r>
                      <a:r>
                        <a:rPr lang="zh-TW" sz="1600" b="1" ker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月</a:t>
                      </a:r>
                      <a:endParaRPr lang="zh-TW" sz="1600" b="1" kern="10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>
                    <a:solidFill>
                      <a:schemeClr val="bg1">
                        <a:lumMod val="85%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en-US" sz="1600" b="1" ker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9</a:t>
                      </a:r>
                      <a:r>
                        <a:rPr lang="zh-TW" sz="1600" b="1" ker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月</a:t>
                      </a:r>
                      <a:endParaRPr lang="zh-TW" sz="1600" b="1" kern="10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>
                    <a:solidFill>
                      <a:schemeClr val="bg1">
                        <a:lumMod val="85%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en-US" sz="1600" b="1" kern="0" spc="14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10</a:t>
                      </a:r>
                      <a:r>
                        <a:rPr lang="zh-TW" sz="1600" b="1" kern="0" spc="-3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月</a:t>
                      </a:r>
                      <a:endParaRPr lang="zh-TW" sz="1600" b="1" kern="10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>
                    <a:solidFill>
                      <a:schemeClr val="bg1">
                        <a:lumMod val="85%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en-US" sz="1600" b="1" kern="0" spc="14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11</a:t>
                      </a:r>
                      <a:r>
                        <a:rPr lang="zh-TW" sz="1600" b="1" kern="0" spc="-3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月</a:t>
                      </a:r>
                      <a:endParaRPr lang="zh-TW" sz="1600" b="1" kern="10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>
                    <a:solidFill>
                      <a:schemeClr val="bg1">
                        <a:lumMod val="85%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2395">
                <a:tc>
                  <a:txBody>
                    <a:bodyPr/>
                    <a:lstStyle/>
                    <a:p>
                      <a:pPr marL="0" marR="63500" indent="0" algn="l" fontAlgn="base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zh-TW" sz="1200" kern="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、工作細項</a:t>
                      </a:r>
                      <a:endParaRPr lang="zh-TW" sz="14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  <a:p>
                      <a:pPr marL="63500" marR="63500" algn="l" fontAlgn="base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TW" sz="1200" kern="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單位名稱</a:t>
                      </a:r>
                      <a:r>
                        <a:rPr lang="en-US" sz="1200" kern="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)</a:t>
                      </a:r>
                      <a:endParaRPr lang="zh-TW" sz="14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38100" marR="38100" marT="25400" marB="25400" anchor="ctr"/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endParaRPr lang="zh-TW" sz="12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endParaRPr lang="zh-TW" sz="12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00%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zh-TW" sz="1400" kern="10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38100" marR="38100" marT="25400" marB="254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endParaRPr lang="zh-TW" sz="12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endParaRPr lang="zh-TW" sz="12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endParaRPr lang="zh-TW" sz="12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endParaRPr lang="zh-TW" sz="12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endParaRPr lang="zh-TW" sz="12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2395">
                <a:tc>
                  <a:txBody>
                    <a:bodyPr/>
                    <a:lstStyle/>
                    <a:p>
                      <a:pPr marL="0" marR="63500" indent="0" algn="l" fontAlgn="base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zh-TW" sz="1200" kern="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、工作細項</a:t>
                      </a:r>
                      <a:endParaRPr lang="zh-TW" sz="14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  <a:p>
                      <a:pPr marL="63500" marR="63500" algn="l" fontAlgn="base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TW" sz="1200" kern="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單位名稱</a:t>
                      </a:r>
                      <a:r>
                        <a:rPr lang="en-US" sz="1200" kern="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)</a:t>
                      </a:r>
                      <a:endParaRPr lang="zh-TW" sz="14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38100" marR="38100" marT="25400" marB="25400" anchor="ctr"/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endParaRPr lang="zh-TW" sz="12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endParaRPr lang="zh-TW" sz="12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endParaRPr lang="zh-TW" sz="12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00%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sz="1400" kern="10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38100" marR="38100" marT="25400" marB="254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endParaRPr lang="zh-TW" sz="12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endParaRPr lang="zh-TW" sz="12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endParaRPr lang="zh-TW" sz="12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endParaRPr lang="zh-TW" sz="12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02395">
                <a:tc>
                  <a:txBody>
                    <a:bodyPr/>
                    <a:lstStyle/>
                    <a:p>
                      <a:pPr marL="0" marR="63500" indent="0" algn="l" fontAlgn="base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altLang="zh-TW" sz="1200" kern="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-1</a:t>
                      </a:r>
                      <a:r>
                        <a:rPr lang="zh-TW" sz="1200" kern="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zh-TW" altLang="en-US" sz="1200" kern="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自主宣告減量轉型承諾</a:t>
                      </a:r>
                      <a:endParaRPr lang="en-US" altLang="zh-TW" sz="1200" kern="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  <a:p>
                      <a:pPr marL="0" marR="63500" indent="0" algn="l" fontAlgn="base">
                        <a:spcAft>
                          <a:spcPts val="0"/>
                        </a:spcAft>
                      </a:pPr>
                      <a:r>
                        <a:rPr lang="en-US" altLang="zh-TW" sz="1200" kern="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TW" altLang="en-US" sz="1200" kern="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受輔導中小企業至少</a:t>
                      </a:r>
                      <a:r>
                        <a:rPr lang="en-US" altLang="zh-TW" sz="1200" kern="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zh-TW" altLang="en-US" sz="1200" kern="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家</a:t>
                      </a:r>
                      <a:r>
                        <a:rPr lang="en-US" altLang="zh-TW" sz="1200" kern="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)</a:t>
                      </a:r>
                      <a:endParaRPr lang="zh-TW" sz="14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38100" marR="38100" marT="25400" marB="25400" anchor="ctr"/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endParaRPr lang="zh-TW" sz="12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endParaRPr lang="zh-TW" sz="12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endParaRPr lang="zh-TW" sz="12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endParaRPr lang="zh-TW" sz="12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endParaRPr lang="zh-TW" sz="12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endParaRPr lang="zh-TW" sz="12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endParaRPr lang="zh-TW" sz="12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endParaRPr lang="zh-TW" sz="12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02395">
                <a:tc>
                  <a:txBody>
                    <a:bodyPr/>
                    <a:lstStyle/>
                    <a:p>
                      <a:pPr marL="0" marR="63500" indent="0" algn="l" defTabSz="914400" rtl="0" eaLnBrk="1" fontAlgn="base" latinLnBrk="0" hangingPunct="1">
                        <a:lnSpc>
                          <a:spcPct val="100%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200" kern="1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CG Times"/>
                        </a:rPr>
                        <a:t>C-2</a:t>
                      </a:r>
                      <a:r>
                        <a:rPr lang="zh-TW" altLang="en-US" sz="1200" kern="1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CG Times"/>
                        </a:rPr>
                        <a:t>、估算內部碳定價</a:t>
                      </a:r>
                      <a:endParaRPr lang="en-US" altLang="zh-TW" sz="1200" kern="1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  <a:p>
                      <a:pPr marL="0" marR="63500" indent="0" algn="l" fontAlgn="base">
                        <a:spcAft>
                          <a:spcPts val="0"/>
                        </a:spcAft>
                      </a:pPr>
                      <a:r>
                        <a:rPr lang="en-US" altLang="zh-TW" sz="1200" kern="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TW" altLang="en-US" sz="1200" kern="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受輔導中小企業至少</a:t>
                      </a:r>
                      <a:r>
                        <a:rPr lang="en-US" altLang="zh-TW" sz="1200" kern="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zh-TW" altLang="en-US" sz="1200" kern="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家</a:t>
                      </a:r>
                      <a:r>
                        <a:rPr lang="en-US" altLang="zh-TW" sz="1200" kern="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)</a:t>
                      </a:r>
                      <a:endParaRPr lang="zh-TW" altLang="zh-TW" sz="14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38100" marR="38100" marT="25400" marB="25400" anchor="ctr"/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endParaRPr lang="zh-TW" sz="12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endParaRPr lang="zh-TW" sz="12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endParaRPr lang="zh-TW" sz="12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endParaRPr lang="zh-TW" sz="12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endParaRPr lang="zh-TW" sz="12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endParaRPr lang="zh-TW" sz="12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endParaRPr lang="zh-TW" sz="12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endParaRPr lang="zh-TW" sz="12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02395">
                <a:tc>
                  <a:txBody>
                    <a:bodyPr/>
                    <a:lstStyle/>
                    <a:p>
                      <a:pPr marL="0" marR="63500" indent="0" algn="l" defTabSz="914400" rtl="0" eaLnBrk="1" fontAlgn="base" latinLnBrk="0" hangingPunct="1">
                        <a:lnSpc>
                          <a:spcPct val="100%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200" kern="1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CG Times"/>
                        </a:rPr>
                        <a:t>C-3</a:t>
                      </a:r>
                      <a:r>
                        <a:rPr lang="zh-TW" altLang="en-US" sz="1200" kern="1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CG Times"/>
                        </a:rPr>
                        <a:t>、完備深度碳盤查清冊</a:t>
                      </a:r>
                      <a:endParaRPr lang="en-US" altLang="zh-TW" sz="1200" kern="1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  <a:p>
                      <a:pPr marL="0" marR="63500" indent="0" algn="l" fontAlgn="base">
                        <a:spcAft>
                          <a:spcPts val="0"/>
                        </a:spcAft>
                      </a:pPr>
                      <a:r>
                        <a:rPr lang="en-US" altLang="zh-TW" sz="1200" kern="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TW" altLang="en-US" sz="1200" kern="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受輔導中小企業至少</a:t>
                      </a:r>
                      <a:r>
                        <a:rPr lang="en-US" altLang="zh-TW" sz="1200" kern="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zh-TW" altLang="en-US" sz="1200" kern="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家</a:t>
                      </a:r>
                      <a:r>
                        <a:rPr lang="en-US" altLang="zh-TW" sz="1200" kern="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)</a:t>
                      </a:r>
                      <a:endParaRPr lang="zh-TW" altLang="zh-TW" sz="14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38100" marR="38100" marT="25400" marB="25400" anchor="ctr"/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endParaRPr lang="zh-TW" sz="12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endParaRPr lang="zh-TW" sz="12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endParaRPr lang="zh-TW" sz="12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endParaRPr lang="zh-TW" sz="12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endParaRPr lang="zh-TW" sz="12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endParaRPr lang="zh-TW" sz="12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endParaRPr lang="zh-TW" sz="12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endParaRPr lang="zh-TW" sz="12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502395">
                <a:tc>
                  <a:txBody>
                    <a:bodyPr/>
                    <a:lstStyle/>
                    <a:p>
                      <a:pPr fontAlgn="base">
                        <a:spcAft>
                          <a:spcPts val="0"/>
                        </a:spcAft>
                      </a:pPr>
                      <a:r>
                        <a:rPr lang="en-US" altLang="zh-TW" sz="1200" kern="1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CG Times"/>
                        </a:rPr>
                        <a:t>D</a:t>
                      </a:r>
                      <a:r>
                        <a:rPr lang="zh-TW" altLang="en-US" sz="1200" kern="1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CG Times"/>
                        </a:rPr>
                        <a:t>、</a:t>
                      </a:r>
                      <a:r>
                        <a:rPr lang="zh-TW" altLang="en-US" sz="12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CG Times"/>
                        </a:rPr>
                        <a:t>期中報告</a:t>
                      </a:r>
                      <a:endParaRPr lang="zh-TW" sz="12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/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endParaRPr lang="zh-TW" sz="12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endParaRPr lang="zh-TW" sz="12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endParaRPr lang="zh-TW" sz="12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ase" latinLnBrk="0" hangingPunct="1">
                        <a:spcAft>
                          <a:spcPts val="0"/>
                        </a:spcAft>
                      </a:pPr>
                      <a:endParaRPr lang="zh-TW" sz="1400" kern="10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38100" marR="38100" marT="25400" marB="254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endParaRPr lang="zh-TW" sz="12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endParaRPr lang="zh-TW" sz="12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endParaRPr lang="zh-TW" sz="12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endParaRPr lang="zh-TW" sz="12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02395">
                <a:tc>
                  <a:txBody>
                    <a:bodyPr/>
                    <a:lstStyle/>
                    <a:p>
                      <a:pPr fontAlgn="base">
                        <a:spcAft>
                          <a:spcPts val="0"/>
                        </a:spcAft>
                      </a:pPr>
                      <a:r>
                        <a:rPr lang="en-US" altLang="zh-TW" sz="1200" kern="1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CG Times"/>
                        </a:rPr>
                        <a:t>E</a:t>
                      </a:r>
                      <a:r>
                        <a:rPr lang="zh-TW" altLang="en-US" sz="1200" kern="1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CG Times"/>
                        </a:rPr>
                        <a:t>、</a:t>
                      </a:r>
                      <a:r>
                        <a:rPr lang="zh-TW" altLang="en-US" sz="12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CG Times"/>
                        </a:rPr>
                        <a:t>期末報告</a:t>
                      </a:r>
                      <a:endParaRPr lang="zh-TW" sz="12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/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endParaRPr lang="zh-TW" sz="12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endParaRPr lang="zh-TW" sz="12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endParaRPr lang="zh-TW" sz="12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endParaRPr lang="zh-TW" sz="12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endParaRPr lang="zh-TW" sz="12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endParaRPr lang="zh-TW" sz="12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endParaRPr lang="zh-TW" sz="12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ase" latinLnBrk="0" hangingPunct="1">
                        <a:spcAft>
                          <a:spcPts val="0"/>
                        </a:spcAft>
                      </a:pPr>
                      <a:endParaRPr lang="zh-TW" sz="1400" kern="10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38100" marR="38100" marT="25400" marB="2540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02395">
                <a:tc>
                  <a:txBody>
                    <a:bodyPr/>
                    <a:lstStyle/>
                    <a:p>
                      <a:pPr fontAlgn="base">
                        <a:spcAft>
                          <a:spcPts val="0"/>
                        </a:spcAft>
                      </a:pPr>
                      <a:r>
                        <a:rPr lang="zh-TW" sz="1200" ker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每月工作進度％</a:t>
                      </a:r>
                      <a:endParaRPr lang="zh-TW" sz="12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/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endParaRPr lang="zh-TW" sz="12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endParaRPr lang="zh-TW" sz="12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endParaRPr lang="zh-TW" sz="12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endParaRPr lang="zh-TW" sz="12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endParaRPr lang="zh-TW" sz="12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endParaRPr lang="zh-TW" sz="12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endParaRPr lang="zh-TW" sz="12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endParaRPr lang="zh-TW" sz="12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502395">
                <a:tc>
                  <a:txBody>
                    <a:bodyPr/>
                    <a:lstStyle/>
                    <a:p>
                      <a:pPr fontAlgn="base">
                        <a:spcAft>
                          <a:spcPts val="0"/>
                        </a:spcAft>
                      </a:pPr>
                      <a:r>
                        <a:rPr lang="zh-TW" sz="1200" ker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累計工作進度％</a:t>
                      </a:r>
                      <a:endParaRPr lang="zh-TW" sz="12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/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 </a:t>
                      </a:r>
                      <a:endParaRPr lang="zh-TW" sz="12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/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 </a:t>
                      </a:r>
                      <a:endParaRPr lang="zh-TW" sz="12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/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 </a:t>
                      </a:r>
                      <a:endParaRPr lang="zh-TW" sz="12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/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 </a:t>
                      </a:r>
                      <a:endParaRPr lang="zh-TW" sz="12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/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 </a:t>
                      </a:r>
                      <a:endParaRPr lang="zh-TW" sz="12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/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 </a:t>
                      </a:r>
                      <a:endParaRPr lang="zh-TW" sz="12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/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 </a:t>
                      </a:r>
                      <a:endParaRPr lang="zh-TW" sz="12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/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 </a:t>
                      </a:r>
                      <a:r>
                        <a:rPr lang="en-US" altLang="zh-TW" sz="1200" kern="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100</a:t>
                      </a:r>
                      <a:endParaRPr lang="zh-TW" sz="12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52199091"/>
      </p:ext>
    </p:extLst>
  </p:cSld>
  <p:clrMapOvr>
    <a:masterClrMapping/>
  </p:clrMapOvr>
</p:sld>
</file>

<file path=ppt/slides/slide2.xml><?xml version="1.0" encoding="utf-8"?>
<p:sld xmlns:a="http://purl.oclc.org/ooxml/drawingml/main" xmlns:r="http://purl.oclc.org/ooxml/officeDocument/relationships" xmlns:p="http://purl.oclc.org/ooxml/presentationml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%"/>
          </a:bodyPr>
          <a:lstStyle/>
          <a:p>
            <a:r>
              <a:rPr lang="zh-TW" altLang="en-US" dirty="0"/>
              <a:t>簡報目錄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23D1E-4C2A-4DC2-9A2B-E1865257190C}" type="slidenum">
              <a:rPr lang="zh-TW" altLang="en-US" smtClean="0"/>
              <a:pPr/>
              <a:t>2</a:t>
            </a:fld>
            <a:endParaRPr lang="zh-TW" altLang="en-US"/>
          </a:p>
        </p:txBody>
      </p:sp>
      <p:sp>
        <p:nvSpPr>
          <p:cNvPr id="5" name="內容版面配置區 2"/>
          <p:cNvSpPr>
            <a:spLocks noGrp="1"/>
          </p:cNvSpPr>
          <p:nvPr>
            <p:ph idx="1"/>
          </p:nvPr>
        </p:nvSpPr>
        <p:spPr>
          <a:xfrm>
            <a:off x="446088" y="620688"/>
            <a:ext cx="8229600" cy="5033963"/>
          </a:xfrm>
        </p:spPr>
        <p:txBody>
          <a:bodyPr/>
          <a:lstStyle/>
          <a:p>
            <a:pPr eaLnBrk="1" hangingPunct="1">
              <a:lnSpc>
                <a:spcPct val="150%"/>
              </a:lnSpc>
              <a:buFontTx/>
              <a:buNone/>
              <a:defRPr/>
            </a:pPr>
            <a:r>
              <a:rPr lang="zh-TW" altLang="en-US" sz="3000" dirty="0"/>
              <a:t>  </a:t>
            </a:r>
            <a:r>
              <a:rPr lang="zh-TW" altLang="en-US" sz="2600" dirty="0"/>
              <a:t>一、基本資料與簡介</a:t>
            </a:r>
            <a:endParaRPr lang="en-US" altLang="zh-TW" sz="2600" dirty="0"/>
          </a:p>
          <a:p>
            <a:pPr eaLnBrk="1" hangingPunct="1">
              <a:lnSpc>
                <a:spcPct val="150%"/>
              </a:lnSpc>
              <a:buFontTx/>
              <a:buNone/>
              <a:defRPr/>
            </a:pPr>
            <a:r>
              <a:rPr lang="zh-TW" altLang="en-US" sz="2600" dirty="0"/>
              <a:t>  二、計畫目標與執行內容</a:t>
            </a:r>
            <a:endParaRPr lang="en-US" altLang="zh-TW" sz="2600" dirty="0"/>
          </a:p>
          <a:p>
            <a:pPr eaLnBrk="1" hangingPunct="1">
              <a:lnSpc>
                <a:spcPct val="150%"/>
              </a:lnSpc>
              <a:buFontTx/>
              <a:buNone/>
              <a:defRPr/>
            </a:pPr>
            <a:r>
              <a:rPr lang="en-US" altLang="zh-TW" sz="2600" dirty="0"/>
              <a:t>  </a:t>
            </a:r>
            <a:r>
              <a:rPr lang="zh-TW" altLang="en-US" sz="2600" dirty="0"/>
              <a:t>三、預期成效及計畫亮點</a:t>
            </a:r>
            <a:endParaRPr lang="en-US" altLang="zh-TW" sz="2600" dirty="0"/>
          </a:p>
          <a:p>
            <a:pPr eaLnBrk="1" hangingPunct="1">
              <a:lnSpc>
                <a:spcPct val="150%"/>
              </a:lnSpc>
              <a:buFontTx/>
              <a:buNone/>
              <a:defRPr/>
            </a:pPr>
            <a:r>
              <a:rPr lang="zh-TW" altLang="en-US" sz="2600" dirty="0"/>
              <a:t>  四、工作進度規劃</a:t>
            </a:r>
            <a:endParaRPr lang="en-US" altLang="zh-TW" sz="2600" dirty="0"/>
          </a:p>
          <a:p>
            <a:pPr eaLnBrk="1" hangingPunct="1">
              <a:lnSpc>
                <a:spcPct val="150%"/>
              </a:lnSpc>
              <a:buFontTx/>
              <a:buNone/>
              <a:defRPr/>
            </a:pPr>
            <a:r>
              <a:rPr lang="zh-TW" altLang="en-US" sz="2600" dirty="0"/>
              <a:t>  五、經費規劃</a:t>
            </a:r>
            <a:endParaRPr lang="en-US" altLang="zh-TW" sz="2600" dirty="0"/>
          </a:p>
          <a:p>
            <a:pPr eaLnBrk="1" hangingPunct="1">
              <a:lnSpc>
                <a:spcPct val="150%"/>
              </a:lnSpc>
              <a:buFontTx/>
              <a:buNone/>
              <a:defRPr/>
            </a:pPr>
            <a:r>
              <a:rPr lang="zh-TW" altLang="en-US" sz="2600" dirty="0"/>
              <a:t>  六、人力規劃</a:t>
            </a:r>
            <a:endParaRPr lang="en-US" altLang="zh-TW" sz="2600" dirty="0"/>
          </a:p>
          <a:p>
            <a:pPr eaLnBrk="1" hangingPunct="1">
              <a:lnSpc>
                <a:spcPct val="150%"/>
              </a:lnSpc>
              <a:buFontTx/>
              <a:buNone/>
              <a:defRPr/>
            </a:pPr>
            <a:r>
              <a:rPr lang="en-US" altLang="zh-TW" sz="2600" dirty="0"/>
              <a:t>  </a:t>
            </a:r>
            <a:r>
              <a:rPr lang="zh-TW" altLang="en-US" sz="2600" dirty="0"/>
              <a:t>七、其他附件：（得獎證明、</a:t>
            </a:r>
            <a:r>
              <a:rPr lang="en-US" altLang="zh-TW" sz="2600" dirty="0"/>
              <a:t>…</a:t>
            </a:r>
            <a:r>
              <a:rPr lang="zh-TW" altLang="en-US" sz="2600" dirty="0"/>
              <a:t>）</a:t>
            </a:r>
            <a:endParaRPr lang="en-US" altLang="zh-TW" sz="2600" dirty="0"/>
          </a:p>
          <a:p>
            <a:pPr>
              <a:lnSpc>
                <a:spcPts val="3000"/>
              </a:lnSpc>
              <a:buNone/>
              <a:defRPr/>
            </a:pPr>
            <a:r>
              <a:rPr lang="zh-TW" altLang="en-US" sz="2600" b="1" dirty="0">
                <a:solidFill>
                  <a:srgbClr val="FF6600"/>
                </a:solidFill>
              </a:rPr>
              <a:t>＊請務必依簡報格式提供資料。</a:t>
            </a:r>
            <a:endParaRPr lang="en-US" altLang="zh-TW" sz="2600" b="1" dirty="0">
              <a:solidFill>
                <a:srgbClr val="FF6600"/>
              </a:solidFill>
            </a:endParaRPr>
          </a:p>
          <a:p>
            <a:pPr eaLnBrk="1" hangingPunct="1">
              <a:lnSpc>
                <a:spcPts val="3000"/>
              </a:lnSpc>
              <a:buFontTx/>
              <a:buNone/>
              <a:defRPr/>
            </a:pPr>
            <a:r>
              <a:rPr lang="zh-TW" altLang="en-US" sz="2600" b="1" dirty="0">
                <a:solidFill>
                  <a:srgbClr val="FF6600"/>
                </a:solidFill>
              </a:rPr>
              <a:t>＊微軟正黑體、黑色字體，每頁字體最小不得小於</a:t>
            </a:r>
            <a:r>
              <a:rPr lang="en-US" altLang="zh-TW" sz="2600" b="1" dirty="0">
                <a:solidFill>
                  <a:srgbClr val="FF6600"/>
                </a:solidFill>
              </a:rPr>
              <a:t>14pt</a:t>
            </a:r>
            <a:endParaRPr lang="zh-TW" altLang="en-US" b="1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3141287"/>
      </p:ext>
    </p:extLst>
  </p:cSld>
  <p:clrMapOvr>
    <a:masterClrMapping/>
  </p:clrMapOvr>
</p:sld>
</file>

<file path=ppt/slides/slide20.xml><?xml version="1.0" encoding="utf-8"?>
<p:sld xmlns:a="http://purl.oclc.org/ooxml/drawingml/main" xmlns:r="http://purl.oclc.org/ooxml/officeDocument/relationships" xmlns:p="http://purl.oclc.org/ooxml/presentationml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8708950"/>
              </p:ext>
            </p:extLst>
          </p:nvPr>
        </p:nvGraphicFramePr>
        <p:xfrm>
          <a:off x="301821" y="812601"/>
          <a:ext cx="8540357" cy="5232797"/>
        </p:xfrm>
        <a:graphic>
          <a:graphicData uri="http://purl.oclc.org/ooxml/drawingml/table">
            <a:tbl>
              <a:tblPr firstRow="1" firstCol="1" bandRow="1">
                <a:tableStyleId>{5940675A-B579-460E-94D1-54222C63F5DA}</a:tableStyleId>
              </a:tblPr>
              <a:tblGrid>
                <a:gridCol w="220365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047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3197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64656">
                <a:tc>
                  <a:txBody>
                    <a:bodyPr/>
                    <a:lstStyle/>
                    <a:p>
                      <a:pPr marL="63500" marR="63500"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TW" sz="1600" kern="10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工作項目</a:t>
                      </a:r>
                      <a:endParaRPr lang="zh-TW" sz="16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63500" marR="63500"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TW" sz="1600" kern="10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查核點</a:t>
                      </a:r>
                      <a:endParaRPr lang="zh-TW" sz="16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63500" marR="63500"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TW" sz="1600" kern="10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進度說明</a:t>
                      </a:r>
                      <a:endParaRPr lang="zh-TW" sz="16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4748">
                <a:tc rowSpan="2">
                  <a:txBody>
                    <a:bodyPr/>
                    <a:lstStyle/>
                    <a:p>
                      <a:pPr marL="63500" marR="63500" algn="just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A</a:t>
                      </a:r>
                      <a:r>
                        <a:rPr lang="zh-TW" sz="1600" kern="10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、</a:t>
                      </a:r>
                      <a:r>
                        <a:rPr lang="en-US" sz="1600" kern="10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OOOOO</a:t>
                      </a:r>
                      <a:endParaRPr lang="zh-TW" sz="16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%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00" marR="63500"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A-1</a:t>
                      </a:r>
                      <a:endParaRPr lang="zh-TW" sz="16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63500" marR="63500" algn="just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TW" sz="1600" kern="10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完成</a:t>
                      </a:r>
                      <a:r>
                        <a:rPr lang="en-US" sz="1600" kern="10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OOOO</a:t>
                      </a:r>
                      <a:endParaRPr lang="zh-TW" sz="16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1372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3500" marR="63500"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A-2</a:t>
                      </a:r>
                      <a:endParaRPr lang="zh-TW" sz="16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63500" marR="177800" algn="just">
                        <a:spcAft>
                          <a:spcPts val="0"/>
                        </a:spcAft>
                      </a:pPr>
                      <a:r>
                        <a:rPr lang="zh-TW" sz="1600" kern="10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完成</a:t>
                      </a:r>
                      <a:r>
                        <a:rPr lang="en-US" sz="1600" kern="10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OOOO</a:t>
                      </a:r>
                      <a:endParaRPr lang="zh-TW" sz="16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8708">
                <a:tc rowSpan="2">
                  <a:txBody>
                    <a:bodyPr/>
                    <a:lstStyle/>
                    <a:p>
                      <a:pPr marL="63500" marR="63500" algn="just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B</a:t>
                      </a:r>
                      <a:r>
                        <a:rPr lang="zh-TW" sz="1600" kern="10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、</a:t>
                      </a:r>
                      <a:r>
                        <a:rPr lang="en-US" sz="1600" kern="10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OOOOO</a:t>
                      </a:r>
                      <a:endParaRPr lang="zh-TW" sz="16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%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00" marR="63500"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B-1</a:t>
                      </a:r>
                      <a:endParaRPr lang="zh-TW" sz="16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63500" marR="177800" algn="just">
                        <a:spcAft>
                          <a:spcPts val="0"/>
                        </a:spcAft>
                      </a:pPr>
                      <a:r>
                        <a:rPr lang="zh-TW" sz="1600" kern="10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完成</a:t>
                      </a:r>
                      <a:r>
                        <a:rPr lang="en-US" sz="1600" kern="10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OOOO</a:t>
                      </a:r>
                      <a:endParaRPr lang="zh-TW" sz="16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4812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3500" marR="63500"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B-2</a:t>
                      </a:r>
                      <a:endParaRPr lang="zh-TW" sz="16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63500" marR="177800" algn="just">
                        <a:spcAft>
                          <a:spcPts val="0"/>
                        </a:spcAft>
                      </a:pPr>
                      <a:r>
                        <a:rPr lang="zh-TW" sz="1600" kern="10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完成</a:t>
                      </a:r>
                      <a:r>
                        <a:rPr lang="en-US" sz="1600" kern="10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OOOO</a:t>
                      </a:r>
                      <a:endParaRPr lang="zh-TW" sz="16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13300">
                <a:tc>
                  <a:txBody>
                    <a:bodyPr/>
                    <a:lstStyle/>
                    <a:p>
                      <a:pPr marL="63500" marR="63500" algn="just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C</a:t>
                      </a:r>
                      <a:r>
                        <a:rPr lang="en-US" altLang="zh-TW" sz="16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-1</a:t>
                      </a:r>
                      <a:r>
                        <a:rPr lang="zh-TW" sz="16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、</a:t>
                      </a:r>
                      <a:r>
                        <a:rPr lang="zh-TW" altLang="en-US" sz="16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自主宣告減量轉型承諾</a:t>
                      </a:r>
                      <a:endParaRPr lang="zh-TW" sz="16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%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00" marR="63500"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C-1</a:t>
                      </a:r>
                      <a:endParaRPr lang="zh-TW" sz="16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63500" marR="177800" algn="just">
                        <a:spcAft>
                          <a:spcPts val="0"/>
                        </a:spcAft>
                      </a:pPr>
                      <a:r>
                        <a:rPr lang="zh-TW" sz="1600" kern="10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完成</a:t>
                      </a:r>
                      <a:r>
                        <a:rPr lang="en-US" sz="1600" kern="10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OOOO</a:t>
                      </a:r>
                      <a:endParaRPr lang="zh-TW" sz="16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36057">
                <a:tc rowSpan="4">
                  <a:txBody>
                    <a:bodyPr/>
                    <a:lstStyle/>
                    <a:p>
                      <a:pPr marL="63500" marR="63500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C-2</a:t>
                      </a:r>
                      <a:r>
                        <a:rPr lang="zh-TW" sz="16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、</a:t>
                      </a:r>
                      <a:r>
                        <a:rPr lang="zh-TW" altLang="en-US" sz="16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估算內部碳定價</a:t>
                      </a:r>
                      <a:endParaRPr lang="zh-TW" sz="16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%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00" marR="63500"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C-2-1</a:t>
                      </a:r>
                      <a:endParaRPr lang="zh-TW" sz="16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63500" marR="63500" algn="just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TW" sz="1600" kern="10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完成</a:t>
                      </a:r>
                      <a:r>
                        <a:rPr lang="en-US" sz="1600" kern="10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OOOO</a:t>
                      </a:r>
                      <a:endParaRPr lang="zh-TW" sz="16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67930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3500" marR="63500"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C-2-2</a:t>
                      </a:r>
                      <a:endParaRPr lang="zh-TW" sz="16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63500" marR="63500" algn="just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TW" sz="1600" kern="10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完成</a:t>
                      </a:r>
                      <a:r>
                        <a:rPr lang="en-US" sz="1600" kern="10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OOOO</a:t>
                      </a:r>
                      <a:endParaRPr lang="zh-TW" sz="16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5787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3500" marR="63500"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16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C-2-</a:t>
                      </a:r>
                      <a:r>
                        <a:rPr lang="en-US" sz="16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3</a:t>
                      </a:r>
                      <a:endParaRPr lang="zh-TW" sz="16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63500" marR="63500" algn="just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600" kern="10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完成</a:t>
                      </a:r>
                      <a:r>
                        <a:rPr lang="en-US" sz="1600" kern="10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OOOO</a:t>
                      </a:r>
                      <a:endParaRPr lang="zh-TW" altLang="en-US" sz="1600" kern="10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50917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3500" marR="63500"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16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C-2-</a:t>
                      </a:r>
                      <a:r>
                        <a:rPr lang="en-US" sz="16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4</a:t>
                      </a:r>
                      <a:endParaRPr lang="zh-TW" sz="16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63500" marR="63500" algn="just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600" kern="10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完成取得內部碳定價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7525">
                <a:tc rowSpan="4">
                  <a:txBody>
                    <a:bodyPr/>
                    <a:lstStyle/>
                    <a:p>
                      <a:pPr marL="63500" marR="63500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16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C-3</a:t>
                      </a:r>
                      <a:r>
                        <a:rPr lang="zh-TW" altLang="en-US" sz="16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、完備深度碳盤查清冊</a:t>
                      </a:r>
                      <a:endParaRPr lang="zh-TW" sz="16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%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00" marR="63500"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16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C-3-</a:t>
                      </a:r>
                      <a:r>
                        <a:rPr lang="en-US" altLang="zh-TW" sz="16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1</a:t>
                      </a:r>
                      <a:endParaRPr lang="zh-TW" sz="16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63500" marR="63500" algn="just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TW" sz="1600" kern="10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完成</a:t>
                      </a:r>
                      <a:r>
                        <a:rPr lang="en-US" sz="1600" kern="10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OOOO</a:t>
                      </a:r>
                      <a:endParaRPr lang="zh-TW" sz="16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marL="63500" marR="63500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endParaRPr lang="zh-TW" sz="16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%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00" marR="63500"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16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C-3-</a:t>
                      </a:r>
                      <a:r>
                        <a:rPr lang="en-US" altLang="zh-TW" sz="16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2</a:t>
                      </a:r>
                      <a:endParaRPr lang="zh-TW" sz="16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63500" marR="63500" algn="just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TW" sz="1600" kern="10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完成</a:t>
                      </a:r>
                      <a:r>
                        <a:rPr lang="en-US" sz="1600" kern="10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OOOO</a:t>
                      </a:r>
                      <a:endParaRPr lang="zh-TW" sz="16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9263">
                <a:tc vMerge="1">
                  <a:txBody>
                    <a:bodyPr/>
                    <a:lstStyle/>
                    <a:p>
                      <a:pPr marL="63500" marR="63500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endParaRPr lang="zh-TW" sz="16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%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00" marR="63500"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16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C-3-</a:t>
                      </a:r>
                      <a:r>
                        <a:rPr lang="en-US" altLang="zh-TW" sz="16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3</a:t>
                      </a:r>
                      <a:endParaRPr lang="zh-TW" sz="16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63500" marR="63500" algn="just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600" kern="10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完成</a:t>
                      </a:r>
                      <a:r>
                        <a:rPr lang="en-US" sz="1600" kern="10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OOOO</a:t>
                      </a:r>
                      <a:endParaRPr lang="zh-TW" altLang="en-US" sz="1600" kern="10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71136">
                <a:tc vMerge="1">
                  <a:txBody>
                    <a:bodyPr/>
                    <a:lstStyle/>
                    <a:p>
                      <a:pPr marL="63500" marR="63500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endParaRPr lang="zh-TW" sz="16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%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00" marR="63500"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16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C-3-</a:t>
                      </a:r>
                      <a:r>
                        <a:rPr lang="en-US" altLang="zh-TW" sz="16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4</a:t>
                      </a:r>
                      <a:endParaRPr lang="zh-TW" sz="16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63500" marR="63500" algn="just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600" kern="10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完成深度碳盤查清冊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337028">
                <a:tc>
                  <a:txBody>
                    <a:bodyPr/>
                    <a:lstStyle/>
                    <a:p>
                      <a:pPr marL="63500" marR="63500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1600" kern="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D</a:t>
                      </a:r>
                      <a:r>
                        <a:rPr lang="zh-TW" sz="16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、期中報告</a:t>
                      </a:r>
                      <a:endParaRPr lang="zh-TW" sz="16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%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00" marR="63500"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16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D</a:t>
                      </a:r>
                      <a:endParaRPr lang="zh-TW" sz="16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63500" marR="63500" algn="just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TW" sz="1600" kern="10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完成並提交期中進度報告</a:t>
                      </a:r>
                      <a:endParaRPr lang="zh-TW" sz="16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68901">
                <a:tc>
                  <a:txBody>
                    <a:bodyPr/>
                    <a:lstStyle/>
                    <a:p>
                      <a:pPr marL="63500" marR="63500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1600" kern="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E</a:t>
                      </a:r>
                      <a:r>
                        <a:rPr lang="zh-TW" sz="16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、期末報告</a:t>
                      </a:r>
                      <a:endParaRPr lang="zh-TW" sz="16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%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00" marR="63500"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16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E</a:t>
                      </a:r>
                      <a:endParaRPr lang="zh-TW" sz="16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63500" marR="63500" algn="just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TW" sz="16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完成並提交期末進度報告</a:t>
                      </a:r>
                      <a:endParaRPr lang="zh-TW" sz="16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%"/>
          </a:bodyPr>
          <a:lstStyle/>
          <a:p>
            <a:r>
              <a:rPr lang="zh-TW" altLang="en-US"/>
              <a:t>四、工作進度規劃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23D1E-4C2A-4DC2-9A2B-E1865257190C}" type="slidenum">
              <a:rPr lang="zh-TW" altLang="en-US" smtClean="0"/>
              <a:pPr/>
              <a:t>20</a:t>
            </a:fld>
            <a:endParaRPr lang="zh-TW" altLang="en-US"/>
          </a:p>
        </p:txBody>
      </p:sp>
      <p:sp>
        <p:nvSpPr>
          <p:cNvPr id="6" name="圓角矩形圖說文字 5"/>
          <p:cNvSpPr/>
          <p:nvPr/>
        </p:nvSpPr>
        <p:spPr>
          <a:xfrm>
            <a:off x="5076056" y="6194718"/>
            <a:ext cx="2376264" cy="360040"/>
          </a:xfrm>
          <a:prstGeom prst="wedgeRoundRectCallout">
            <a:avLst>
              <a:gd name="adj1" fmla="val -87671"/>
              <a:gd name="adj2" fmla="val -523442"/>
              <a:gd name="adj3" fmla="val 16667"/>
            </a:avLst>
          </a:prstGeom>
          <a:solidFill>
            <a:srgbClr val="C0C0C0">
              <a:alpha val="49.804%"/>
            </a:srgbClr>
          </a:solidFill>
          <a:ln>
            <a:noFill/>
          </a:ln>
        </p:spPr>
        <p:style>
          <a:lnRef idx="2">
            <a:schemeClr val="accent1">
              <a:shade val="50%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請符合甘特圖查核點</a:t>
            </a:r>
            <a:endParaRPr lang="en-US" altLang="zh-TW" sz="160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325666618"/>
      </p:ext>
    </p:extLst>
  </p:cSld>
  <p:clrMapOvr>
    <a:masterClrMapping/>
  </p:clrMapOvr>
</p:sld>
</file>

<file path=ppt/slides/slide21.xml><?xml version="1.0" encoding="utf-8"?>
<p:sld xmlns:a="http://purl.oclc.org/ooxml/drawingml/main" xmlns:r="http://purl.oclc.org/ooxml/officeDocument/relationships" xmlns:p="http://purl.oclc.org/ooxml/presentationml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%"/>
          </a:bodyPr>
          <a:lstStyle/>
          <a:p>
            <a:r>
              <a:rPr lang="zh-TW" altLang="en-US"/>
              <a:t>五、經費規劃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23D1E-4C2A-4DC2-9A2B-E1865257190C}" type="slidenum">
              <a:rPr lang="zh-TW" altLang="en-US" smtClean="0"/>
              <a:pPr/>
              <a:t>21</a:t>
            </a:fld>
            <a:endParaRPr lang="zh-TW" altLang="en-US"/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251520" y="1052733"/>
          <a:ext cx="8640960" cy="4694542"/>
        </p:xfrm>
        <a:graphic>
          <a:graphicData uri="http://purl.oclc.org/ooxml/drawingml/table">
            <a:tbl>
              <a:tblPr firstRow="1" bandRow="1">
                <a:tableStyleId>{5940675A-B579-460E-94D1-54222C63F5DA}</a:tableStyleId>
              </a:tblPr>
              <a:tblGrid>
                <a:gridCol w="17281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88035">
                <a:tc rowSpan="3">
                  <a:txBody>
                    <a:bodyPr/>
                    <a:lstStyle/>
                    <a:p>
                      <a:pPr algn="r"/>
                      <a:r>
                        <a:rPr lang="zh-TW" altLang="en-US" sz="1600" b="1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              費用</a:t>
                      </a:r>
                      <a:endParaRPr lang="en-US" altLang="zh-TW" sz="1600" b="1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endParaRPr lang="en-US" altLang="zh-TW" sz="1600" b="1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r>
                        <a:rPr lang="zh-TW" altLang="en-US" sz="1600" b="1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項目</a:t>
                      </a:r>
                    </a:p>
                  </a:txBody>
                  <a:tcPr anchor="ctr"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rgbClr val="FFC000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zh-TW" altLang="en-US" sz="1600" b="1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預算數（單位：元）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3751">
                <a:tc vMerge="1">
                  <a:txBody>
                    <a:bodyPr/>
                    <a:lstStyle/>
                    <a:p>
                      <a:endParaRPr lang="zh-TW" altLang="en-US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zh-TW" altLang="en-US" sz="1600" b="1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政府經費</a:t>
                      </a:r>
                      <a:r>
                        <a:rPr lang="en-US" altLang="zh-TW" sz="1600" b="1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(A)</a:t>
                      </a:r>
                      <a:endParaRPr lang="zh-TW" altLang="en-US" sz="1600" b="1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zh-TW" altLang="en-US" sz="1600" b="1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自籌款</a:t>
                      </a:r>
                      <a:r>
                        <a:rPr lang="en-US" altLang="zh-TW" sz="1600" b="1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(B)</a:t>
                      </a:r>
                      <a:endParaRPr lang="zh-TW" altLang="en-US" sz="1600" b="1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zh-TW" altLang="en-US" sz="1600" b="1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合計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3751">
                <a:tc vMerge="1">
                  <a:txBody>
                    <a:bodyPr/>
                    <a:lstStyle/>
                    <a:p>
                      <a:endParaRPr lang="zh-TW" altLang="en-US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600" b="1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金額</a:t>
                      </a:r>
                      <a:r>
                        <a:rPr lang="en-US" altLang="zh-TW" sz="1600" b="1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(A+B)</a:t>
                      </a:r>
                      <a:endParaRPr lang="zh-TW" altLang="en-US" sz="1600" b="1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600" b="1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佔總經費比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18352">
                <a:tc>
                  <a:txBody>
                    <a:bodyPr/>
                    <a:lstStyle/>
                    <a:p>
                      <a:pPr algn="just"/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一、直接薪資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zh-TW" altLang="en-US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18352">
                <a:tc>
                  <a:txBody>
                    <a:bodyPr/>
                    <a:lstStyle/>
                    <a:p>
                      <a:pPr algn="just"/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二、管理費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zh-TW" altLang="en-US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18352">
                <a:tc>
                  <a:txBody>
                    <a:bodyPr/>
                    <a:lstStyle/>
                    <a:p>
                      <a:pPr algn="just"/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三、其他直接費用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zh-TW" altLang="en-US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18352">
                <a:tc>
                  <a:txBody>
                    <a:bodyPr/>
                    <a:lstStyle/>
                    <a:p>
                      <a:pPr algn="just"/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四、營業稅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zh-TW" altLang="en-US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18352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合計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zh-TW" altLang="en-US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5" name="圓角矩形圖說文字 4"/>
          <p:cNvSpPr/>
          <p:nvPr/>
        </p:nvSpPr>
        <p:spPr>
          <a:xfrm>
            <a:off x="4283968" y="2420888"/>
            <a:ext cx="4392488" cy="2808312"/>
          </a:xfrm>
          <a:prstGeom prst="wedgeRoundRectCallout">
            <a:avLst>
              <a:gd name="adj1" fmla="val -62780"/>
              <a:gd name="adj2" fmla="val 6382"/>
              <a:gd name="adj3" fmla="val 16667"/>
            </a:avLst>
          </a:prstGeom>
          <a:solidFill>
            <a:srgbClr val="C0C0C0">
              <a:alpha val="65.098%"/>
            </a:srgbClr>
          </a:solidFill>
          <a:ln>
            <a:noFill/>
          </a:ln>
        </p:spPr>
        <p:style>
          <a:lnRef idx="2">
            <a:schemeClr val="accent1">
              <a:shade val="50%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提案經費需依「經濟部及所屬機關委辦計畫預算編列基準」編列及執行。</a:t>
            </a:r>
            <a:endParaRPr lang="en-US" altLang="zh-TW" sz="1600" dirty="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171450" indent="-1714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中企處負擔</a:t>
            </a:r>
            <a:r>
              <a:rPr lang="en-US" altLang="zh-TW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政府經費</a:t>
            </a:r>
            <a:r>
              <a:rPr lang="en-US" altLang="zh-TW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en-US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：人事費不得超過政府經費之</a:t>
            </a:r>
            <a:r>
              <a:rPr lang="en-US" altLang="zh-TW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30%</a:t>
            </a:r>
            <a:r>
              <a:rPr lang="zh-TW" altLang="en-US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altLang="zh-TW" sz="1600" dirty="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171450" indent="-1714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營業稅：直接薪資</a:t>
            </a:r>
            <a:r>
              <a:rPr lang="en-US" altLang="zh-TW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+</a:t>
            </a:r>
            <a:r>
              <a:rPr lang="zh-TW" altLang="en-US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管理費</a:t>
            </a:r>
            <a:r>
              <a:rPr lang="en-US" altLang="zh-TW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+</a:t>
            </a:r>
            <a:r>
              <a:rPr lang="zh-TW" altLang="en-US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其他直接費用</a:t>
            </a:r>
            <a:r>
              <a:rPr lang="en-US" altLang="zh-TW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 x5%</a:t>
            </a:r>
          </a:p>
          <a:p>
            <a:pPr marL="171450" indent="-1714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「專業服務費」包含：輔導單位費用、取得必要量化成果之認驗證費用、會計師查證費用，</a:t>
            </a:r>
            <a:r>
              <a:rPr lang="zh-TW" altLang="zh-TW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認驗證費用</a:t>
            </a:r>
            <a:r>
              <a:rPr lang="en-US" altLang="zh-TW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zh-TW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不得編列於政府經費項目</a:t>
            </a:r>
            <a:r>
              <a:rPr lang="en-US" altLang="zh-TW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en-US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</a:p>
        </p:txBody>
      </p:sp>
      <p:sp>
        <p:nvSpPr>
          <p:cNvPr id="3" name="矩形 2"/>
          <p:cNvSpPr/>
          <p:nvPr/>
        </p:nvSpPr>
        <p:spPr>
          <a:xfrm>
            <a:off x="251520" y="5877272"/>
            <a:ext cx="71160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>
                <a:latin typeface="微軟正黑體" panose="020B0604030504040204" pitchFamily="34" charset="-120"/>
                <a:ea typeface="微軟正黑體" panose="020B0604030504040204" pitchFamily="34" charset="-120"/>
              </a:rPr>
              <a:t>「專業服務費」佔總經費比例</a:t>
            </a:r>
            <a:r>
              <a:rPr lang="en-US" altLang="zh-TW">
                <a:latin typeface="微軟正黑體" panose="020B0604030504040204" pitchFamily="34" charset="-120"/>
                <a:ea typeface="微軟正黑體" panose="020B0604030504040204" pitchFamily="34" charset="-120"/>
              </a:rPr>
              <a:t>OOO</a:t>
            </a:r>
            <a:r>
              <a:rPr lang="zh-TW" altLang="en-US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en-US" altLang="zh-TW">
                <a:latin typeface="微軟正黑體" panose="020B0604030504040204" pitchFamily="34" charset="-120"/>
                <a:ea typeface="微軟正黑體" panose="020B0604030504040204" pitchFamily="34" charset="-120"/>
              </a:rPr>
              <a:t>%</a:t>
            </a:r>
            <a:r>
              <a:rPr lang="zh-TW" altLang="en-US">
                <a:latin typeface="微軟正黑體" panose="020B0604030504040204" pitchFamily="34" charset="-120"/>
                <a:ea typeface="微軟正黑體" panose="020B0604030504040204" pitchFamily="34" charset="-120"/>
              </a:rPr>
              <a:t>      </a:t>
            </a:r>
            <a:r>
              <a:rPr lang="zh-TW" altLang="en-US" sz="1200">
                <a:latin typeface="微軟正黑體" panose="020B0604030504040204" pitchFamily="34" charset="-120"/>
                <a:ea typeface="微軟正黑體" panose="020B0604030504040204" pitchFamily="34" charset="-120"/>
              </a:rPr>
              <a:t>計算方式：</a:t>
            </a:r>
            <a:r>
              <a:rPr lang="en-US" altLang="zh-TW" sz="120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1200">
                <a:latin typeface="微軟正黑體" panose="020B0604030504040204" pitchFamily="34" charset="-120"/>
                <a:ea typeface="微軟正黑體" panose="020B0604030504040204" pitchFamily="34" charset="-120"/>
              </a:rPr>
              <a:t>專業服務費</a:t>
            </a:r>
            <a:r>
              <a:rPr lang="en-US" altLang="zh-TW" sz="1200">
                <a:latin typeface="微軟正黑體" panose="020B0604030504040204" pitchFamily="34" charset="-120"/>
                <a:ea typeface="微軟正黑體" panose="020B0604030504040204" pitchFamily="34" charset="-120"/>
              </a:rPr>
              <a:t>/</a:t>
            </a:r>
            <a:r>
              <a:rPr lang="zh-TW" altLang="en-US" sz="1200">
                <a:latin typeface="微軟正黑體" panose="020B0604030504040204" pitchFamily="34" charset="-120"/>
                <a:ea typeface="微軟正黑體" panose="020B0604030504040204" pitchFamily="34" charset="-120"/>
              </a:rPr>
              <a:t>總經費</a:t>
            </a:r>
            <a:r>
              <a:rPr lang="en-US" altLang="zh-TW" sz="120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en-US" sz="120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en-US" altLang="zh-TW" sz="1200">
                <a:latin typeface="微軟正黑體" panose="020B0604030504040204" pitchFamily="34" charset="-120"/>
                <a:ea typeface="微軟正黑體" panose="020B0604030504040204" pitchFamily="34" charset="-120"/>
              </a:rPr>
              <a:t>x 100%</a:t>
            </a:r>
            <a:r>
              <a:rPr lang="zh-TW" altLang="en-US" sz="120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endParaRPr lang="zh-TW" altLang="en-US" sz="1200"/>
          </a:p>
        </p:txBody>
      </p:sp>
    </p:spTree>
    <p:extLst>
      <p:ext uri="{BB962C8B-B14F-4D97-AF65-F5344CB8AC3E}">
        <p14:creationId xmlns:p14="http://schemas.microsoft.com/office/powerpoint/2010/main" val="533360645"/>
      </p:ext>
    </p:extLst>
  </p:cSld>
  <p:clrMapOvr>
    <a:masterClrMapping/>
  </p:clrMapOvr>
</p:sld>
</file>

<file path=ppt/slides/slide22.xml><?xml version="1.0" encoding="utf-8"?>
<p:sld xmlns:a="http://purl.oclc.org/ooxml/drawingml/main" xmlns:r="http://purl.oclc.org/ooxml/officeDocument/relationships" xmlns:p="http://purl.oclc.org/ooxml/presentationml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%"/>
          </a:bodyPr>
          <a:lstStyle/>
          <a:p>
            <a:r>
              <a:rPr lang="zh-TW" altLang="en-US" dirty="0"/>
              <a:t>六、人力規劃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23D1E-4C2A-4DC2-9A2B-E1865257190C}" type="slidenum">
              <a:rPr lang="zh-TW" altLang="en-US" smtClean="0"/>
              <a:pPr/>
              <a:t>22</a:t>
            </a:fld>
            <a:endParaRPr lang="zh-TW" altLang="en-US"/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5044379"/>
              </p:ext>
            </p:extLst>
          </p:nvPr>
        </p:nvGraphicFramePr>
        <p:xfrm>
          <a:off x="251520" y="1052737"/>
          <a:ext cx="8640960" cy="3084559"/>
        </p:xfrm>
        <a:graphic>
          <a:graphicData uri="http://purl.oclc.org/ooxml/drawingml/table">
            <a:tbl>
              <a:tblPr firstRow="1" firstCol="1" bandRow="1">
                <a:tableStyleId>{5940675A-B579-460E-94D1-54222C63F5DA}</a:tableStyleId>
              </a:tblPr>
              <a:tblGrid>
                <a:gridCol w="5760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920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036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692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07808"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6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CG Times"/>
                        </a:rPr>
                        <a:t>單位</a:t>
                      </a:r>
                      <a:endParaRPr lang="zh-TW" sz="16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%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6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單位名稱</a:t>
                      </a:r>
                      <a:r>
                        <a:rPr lang="en-US" altLang="zh-TW" sz="16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/</a:t>
                      </a:r>
                      <a:r>
                        <a:rPr lang="zh-TW" altLang="en-US" sz="16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姓名</a:t>
                      </a:r>
                      <a:endParaRPr lang="zh-TW" altLang="zh-TW" sz="16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%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TW" sz="16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本計畫執行人員階層</a:t>
                      </a:r>
                      <a:endParaRPr lang="zh-TW" sz="16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%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6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人力運用</a:t>
                      </a:r>
                      <a:r>
                        <a:rPr lang="en-US" altLang="zh-TW" sz="16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</a:t>
                      </a:r>
                      <a:r>
                        <a:rPr lang="zh-TW" altLang="en-US" sz="16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人月數</a:t>
                      </a:r>
                      <a:r>
                        <a:rPr lang="en-US" altLang="zh-TW" sz="16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)/</a:t>
                      </a:r>
                    </a:p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6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專長說明</a:t>
                      </a:r>
                      <a:endParaRPr lang="zh-TW" sz="16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%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8625">
                <a:tc rowSpan="8"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600" kern="100" dirty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CG Times"/>
                        </a:rPr>
                        <a:t>提案單位</a:t>
                      </a:r>
                      <a:endParaRPr lang="zh-TW" sz="1600" kern="100" dirty="0">
                        <a:solidFill>
                          <a:schemeClr val="bg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68580" marR="68580" marT="0" marB="0" vert="eaVert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12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CG Times"/>
                        </a:rPr>
                        <a:t>OOO</a:t>
                      </a:r>
                      <a:r>
                        <a:rPr lang="zh-TW" altLang="en-US" sz="12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CG Times"/>
                        </a:rPr>
                        <a:t>公司</a:t>
                      </a:r>
                      <a:r>
                        <a:rPr lang="en-US" altLang="zh-TW" sz="12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CG Times"/>
                        </a:rPr>
                        <a:t>/OOO</a:t>
                      </a:r>
                      <a:endParaRPr lang="zh-TW" sz="12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4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計畫主持人</a:t>
                      </a:r>
                      <a:endParaRPr lang="zh-TW" sz="12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63500" algn="just" defTabSz="914400" rtl="0" eaLnBrk="1" latinLnBrk="0" hangingPunct="1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OO</a:t>
                      </a:r>
                      <a:r>
                        <a:rPr lang="zh-TW" sz="1400" kern="10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人月</a:t>
                      </a:r>
                      <a:r>
                        <a:rPr lang="en-US" sz="1400" kern="10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/</a:t>
                      </a:r>
                      <a:r>
                        <a:rPr lang="zh-TW" sz="1400" kern="10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專長說明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8625">
                <a:tc vMerge="1">
                  <a:txBody>
                    <a:bodyPr/>
                    <a:lstStyle/>
                    <a:p>
                      <a:pPr algn="just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endParaRPr lang="zh-TW" sz="12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2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CG Times"/>
                        </a:rPr>
                        <a:t>OOO</a:t>
                      </a:r>
                      <a:r>
                        <a:rPr lang="zh-TW" altLang="en-US" sz="12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CG Times"/>
                        </a:rPr>
                        <a:t>公司</a:t>
                      </a:r>
                      <a:r>
                        <a:rPr lang="en-US" altLang="zh-TW" sz="12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CG Times"/>
                        </a:rPr>
                        <a:t>/OOO</a:t>
                      </a:r>
                      <a:endParaRPr lang="zh-TW" altLang="zh-TW" sz="12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63500" algn="just" defTabSz="914400" rtl="0" eaLnBrk="1" latinLnBrk="0" hangingPunct="1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TW" sz="1400" kern="1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副研究員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63500" algn="just" defTabSz="914400" rtl="0" eaLnBrk="1" latinLnBrk="0" hangingPunct="1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OO</a:t>
                      </a:r>
                      <a:r>
                        <a:rPr lang="zh-TW" sz="1400" kern="10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人月</a:t>
                      </a:r>
                      <a:r>
                        <a:rPr lang="en-US" sz="1400" kern="10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/</a:t>
                      </a:r>
                      <a:r>
                        <a:rPr lang="zh-TW" sz="1400" kern="10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專長說明（不支薪）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8625">
                <a:tc vMerge="1">
                  <a:txBody>
                    <a:bodyPr/>
                    <a:lstStyle/>
                    <a:p>
                      <a:pPr algn="just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endParaRPr lang="zh-TW" sz="12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2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CG Times"/>
                        </a:rPr>
                        <a:t>OOO</a:t>
                      </a:r>
                      <a:r>
                        <a:rPr lang="zh-TW" altLang="en-US" sz="12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CG Times"/>
                        </a:rPr>
                        <a:t>公司</a:t>
                      </a:r>
                      <a:r>
                        <a:rPr lang="en-US" altLang="zh-TW" sz="12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CG Times"/>
                        </a:rPr>
                        <a:t>/OOO</a:t>
                      </a:r>
                      <a:endParaRPr lang="zh-TW" altLang="zh-TW" sz="12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63500" algn="just" defTabSz="914400" rtl="0" eaLnBrk="1" latinLnBrk="0" hangingPunct="1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TW" sz="1400" kern="1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助理研究員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63500" algn="just" defTabSz="914400" rtl="0" eaLnBrk="1" latinLnBrk="0" hangingPunct="1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OO</a:t>
                      </a:r>
                      <a:r>
                        <a:rPr lang="zh-TW" sz="1400" kern="1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人月</a:t>
                      </a:r>
                      <a:r>
                        <a:rPr lang="en-US" sz="1400" kern="1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/</a:t>
                      </a:r>
                      <a:r>
                        <a:rPr lang="zh-TW" sz="1400" kern="1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專長說明（不支薪）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8625">
                <a:tc vMerge="1">
                  <a:txBody>
                    <a:bodyPr/>
                    <a:lstStyle/>
                    <a:p>
                      <a:pPr algn="just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endParaRPr lang="zh-TW" sz="12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endParaRPr lang="zh-TW" sz="12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endParaRPr lang="zh-TW" sz="12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endParaRPr lang="zh-TW" sz="12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8625">
                <a:tc vMerge="1"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endParaRPr lang="zh-TW" altLang="en-US" sz="16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68580" marR="68580" marT="0" marB="0" vert="eaVert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endParaRPr lang="zh-TW" sz="12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 </a:t>
                      </a:r>
                      <a:endParaRPr lang="zh-TW" sz="12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 </a:t>
                      </a:r>
                      <a:endParaRPr lang="zh-TW" sz="12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8625">
                <a:tc vMerge="1">
                  <a:txBody>
                    <a:bodyPr/>
                    <a:lstStyle/>
                    <a:p>
                      <a:pPr algn="just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endParaRPr lang="zh-TW" sz="12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endParaRPr lang="zh-TW" sz="12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 </a:t>
                      </a:r>
                      <a:endParaRPr lang="zh-TW" sz="12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 </a:t>
                      </a:r>
                      <a:endParaRPr lang="zh-TW" sz="12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18625">
                <a:tc vMerge="1">
                  <a:txBody>
                    <a:bodyPr/>
                    <a:lstStyle/>
                    <a:p>
                      <a:pPr algn="just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endParaRPr lang="zh-TW" sz="12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endParaRPr lang="zh-TW" sz="12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 </a:t>
                      </a:r>
                      <a:endParaRPr lang="zh-TW" sz="12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 </a:t>
                      </a:r>
                      <a:endParaRPr lang="zh-TW" sz="12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18625">
                <a:tc vMerge="1">
                  <a:txBody>
                    <a:bodyPr/>
                    <a:lstStyle/>
                    <a:p>
                      <a:pPr algn="just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endParaRPr lang="zh-TW" sz="12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endParaRPr lang="zh-TW" sz="12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 </a:t>
                      </a:r>
                      <a:endParaRPr lang="zh-TW" sz="12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 </a:t>
                      </a:r>
                      <a:endParaRPr lang="zh-TW" sz="12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6" name="圓角矩形圖說文字 5"/>
          <p:cNvSpPr/>
          <p:nvPr/>
        </p:nvSpPr>
        <p:spPr>
          <a:xfrm>
            <a:off x="4067944" y="3140968"/>
            <a:ext cx="4392488" cy="864096"/>
          </a:xfrm>
          <a:prstGeom prst="wedgeRoundRectCallout">
            <a:avLst>
              <a:gd name="adj1" fmla="val -62780"/>
              <a:gd name="adj2" fmla="val 6382"/>
              <a:gd name="adj3" fmla="val 16667"/>
            </a:avLst>
          </a:prstGeom>
          <a:solidFill>
            <a:srgbClr val="C0C0C0">
              <a:alpha val="49.804%"/>
            </a:srgbClr>
          </a:solidFill>
          <a:ln>
            <a:noFill/>
          </a:ln>
        </p:spPr>
        <p:style>
          <a:lnRef idx="2">
            <a:schemeClr val="accent1">
              <a:shade val="50%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請說明提案單位本案人力運用規劃。</a:t>
            </a:r>
            <a:endParaRPr lang="en-US" altLang="zh-TW" sz="1600" dirty="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980555893"/>
      </p:ext>
    </p:extLst>
  </p:cSld>
  <p:clrMapOvr>
    <a:masterClrMapping/>
  </p:clrMapOvr>
</p:sld>
</file>

<file path=ppt/slides/slide23.xml><?xml version="1.0" encoding="utf-8"?>
<p:sld xmlns:a="http://purl.oclc.org/ooxml/drawingml/main" xmlns:r="http://purl.oclc.org/ooxml/officeDocument/relationships" xmlns:p="http://purl.oclc.org/ooxml/presentationml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%"/>
          </a:bodyPr>
          <a:lstStyle/>
          <a:p>
            <a:r>
              <a:rPr lang="zh-TW" altLang="en-US" dirty="0"/>
              <a:t>七、其他附件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23D1E-4C2A-4DC2-9A2B-E1865257190C}" type="slidenum">
              <a:rPr lang="zh-TW" altLang="en-US" smtClean="0"/>
              <a:pPr/>
              <a:t>23</a:t>
            </a:fld>
            <a:endParaRPr lang="zh-TW" altLang="en-US"/>
          </a:p>
        </p:txBody>
      </p:sp>
      <p:sp>
        <p:nvSpPr>
          <p:cNvPr id="5" name="矩形 4"/>
          <p:cNvSpPr/>
          <p:nvPr/>
        </p:nvSpPr>
        <p:spPr>
          <a:xfrm>
            <a:off x="251520" y="1052736"/>
            <a:ext cx="8640960" cy="5112568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%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lnSpc>
                <a:spcPts val="2000"/>
              </a:lnSpc>
              <a:buFont typeface="Arial" panose="020B0604020202020204" pitchFamily="34" charset="0"/>
              <a:buChar char="•"/>
            </a:pPr>
            <a:endParaRPr lang="zh-TW" altLang="en-US" sz="1600" dirty="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6" name="圓角矩形圖說文字 5"/>
          <p:cNvSpPr/>
          <p:nvPr/>
        </p:nvSpPr>
        <p:spPr>
          <a:xfrm>
            <a:off x="4067944" y="2780928"/>
            <a:ext cx="4392488" cy="1224136"/>
          </a:xfrm>
          <a:prstGeom prst="wedgeRoundRectCallout">
            <a:avLst>
              <a:gd name="adj1" fmla="val -62780"/>
              <a:gd name="adj2" fmla="val 6382"/>
              <a:gd name="adj3" fmla="val 16667"/>
            </a:avLst>
          </a:prstGeom>
          <a:solidFill>
            <a:srgbClr val="C0C0C0">
              <a:alpha val="49.804%"/>
            </a:srgbClr>
          </a:solidFill>
          <a:ln>
            <a:noFill/>
          </a:ln>
        </p:spPr>
        <p:style>
          <a:lnRef idx="2">
            <a:schemeClr val="accent1">
              <a:shade val="50%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zh-TW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受輔導中小企業曾取得碳足跡、溫室氣體盤查，或出具</a:t>
            </a:r>
            <a:r>
              <a:rPr lang="en-US" altLang="zh-TW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CSR</a:t>
            </a:r>
            <a:r>
              <a:rPr lang="zh-TW" altLang="zh-TW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、</a:t>
            </a:r>
            <a:r>
              <a:rPr lang="en-US" altLang="zh-TW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ESG</a:t>
            </a:r>
            <a:r>
              <a:rPr lang="zh-TW" altLang="zh-TW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、</a:t>
            </a:r>
            <a:r>
              <a:rPr lang="en-US" altLang="zh-TW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SDGs</a:t>
            </a:r>
            <a:r>
              <a:rPr lang="zh-TW" altLang="zh-TW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報告書。</a:t>
            </a:r>
            <a:endParaRPr lang="en-US" altLang="zh-TW" sz="1600" dirty="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171450" indent="-1714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zh-TW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受輔導中小企業曾獲得國家或國際獎項。</a:t>
            </a:r>
            <a:endParaRPr lang="en-US" altLang="zh-TW" sz="1600" dirty="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171450" indent="-1714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其他加分文件。</a:t>
            </a:r>
          </a:p>
        </p:txBody>
      </p:sp>
    </p:spTree>
    <p:extLst>
      <p:ext uri="{BB962C8B-B14F-4D97-AF65-F5344CB8AC3E}">
        <p14:creationId xmlns:p14="http://schemas.microsoft.com/office/powerpoint/2010/main" val="1618524604"/>
      </p:ext>
    </p:extLst>
  </p:cSld>
  <p:clrMapOvr>
    <a:masterClrMapping/>
  </p:clrMapOvr>
</p:sld>
</file>

<file path=ppt/slides/slide24.xml><?xml version="1.0" encoding="utf-8"?>
<p:sld xmlns:a="http://purl.oclc.org/ooxml/drawingml/main" xmlns:r="http://purl.oclc.org/ooxml/officeDocument/relationships" xmlns:p="http://purl.oclc.org/ooxml/presentationml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23D1E-4C2A-4DC2-9A2B-E1865257190C}" type="slidenum">
              <a:rPr lang="zh-TW" altLang="en-US" smtClean="0"/>
              <a:pPr/>
              <a:t>24</a:t>
            </a:fld>
            <a:endParaRPr lang="zh-TW" altLang="en-US"/>
          </a:p>
        </p:txBody>
      </p:sp>
      <p:sp>
        <p:nvSpPr>
          <p:cNvPr id="6" name="矩形 5"/>
          <p:cNvSpPr/>
          <p:nvPr/>
        </p:nvSpPr>
        <p:spPr>
          <a:xfrm>
            <a:off x="2290812" y="2708920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zh-TW" altLang="en-US" sz="4500" b="1" dirty="0">
                <a:solidFill>
                  <a:schemeClr val="accent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簡報完畢</a:t>
            </a:r>
            <a:br>
              <a:rPr lang="zh-TW" altLang="en-US" sz="4500" b="1" dirty="0">
                <a:solidFill>
                  <a:schemeClr val="accent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en-US" sz="4500" b="1" dirty="0">
                <a:solidFill>
                  <a:schemeClr val="accent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敬請指導</a:t>
            </a:r>
          </a:p>
        </p:txBody>
      </p:sp>
    </p:spTree>
    <p:extLst>
      <p:ext uri="{BB962C8B-B14F-4D97-AF65-F5344CB8AC3E}">
        <p14:creationId xmlns:p14="http://schemas.microsoft.com/office/powerpoint/2010/main" val="1965544947"/>
      </p:ext>
    </p:extLst>
  </p:cSld>
  <p:clrMapOvr>
    <a:masterClrMapping/>
  </p:clrMapOvr>
</p:sld>
</file>

<file path=ppt/slides/slide25.xml><?xml version="1.0" encoding="utf-8"?>
<p:sld xmlns:a="http://purl.oclc.org/ooxml/drawingml/main" xmlns:r="http://purl.oclc.org/ooxml/officeDocument/relationships" xmlns:p="http://purl.oclc.org/ooxml/presentationml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%"/>
          </a:bodyPr>
          <a:lstStyle/>
          <a:p>
            <a:r>
              <a:rPr lang="zh-TW" altLang="en-US" dirty="0"/>
              <a:t>附件</a:t>
            </a:r>
            <a:r>
              <a:rPr lang="en-US" altLang="zh-TW" dirty="0"/>
              <a:t>-</a:t>
            </a:r>
            <a:r>
              <a:rPr lang="zh-TW" altLang="en-US" dirty="0"/>
              <a:t>廠商基本資料與簡介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23D1E-4C2A-4DC2-9A2B-E1865257190C}" type="slidenum">
              <a:rPr lang="zh-TW" altLang="en-US" smtClean="0"/>
              <a:pPr/>
              <a:t>25</a:t>
            </a:fld>
            <a:endParaRPr lang="zh-TW" altLang="en-US"/>
          </a:p>
        </p:txBody>
      </p:sp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5004048" y="3573018"/>
          <a:ext cx="3888432" cy="2592288"/>
        </p:xfrm>
        <a:graphic>
          <a:graphicData uri="http://purl.oclc.org/ooxml/drawingml/table">
            <a:tbl>
              <a:tblPr firstRow="1" bandRow="1">
                <a:tableStyleId>{5940675A-B579-460E-94D1-54222C63F5DA}</a:tableStyleId>
              </a:tblPr>
              <a:tblGrid>
                <a:gridCol w="9361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523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32048">
                <a:tc>
                  <a:txBody>
                    <a:bodyPr/>
                    <a:lstStyle/>
                    <a:p>
                      <a:pPr algn="dist"/>
                      <a:r>
                        <a:rPr lang="zh-TW" altLang="en-US" sz="1400" b="1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公司名稱：</a:t>
                      </a: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14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ＯＯＯＯＯＯＯ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pPr algn="dist"/>
                      <a:r>
                        <a:rPr lang="zh-TW" altLang="en-US" sz="1400" b="1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設立日期：</a:t>
                      </a: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14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民國ＯＯ年ＯＯ月ＯＯ日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pPr algn="dist"/>
                      <a:r>
                        <a:rPr lang="zh-TW" altLang="en-US" sz="1400" b="1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公司地址：</a:t>
                      </a: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14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ＯＯ市ＯＯ區ＯＯＯ路ＯＯＯ號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pPr algn="dist"/>
                      <a:r>
                        <a:rPr lang="zh-TW" altLang="en-US" sz="1400" b="1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資本額：</a:t>
                      </a: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14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ＯＯＯ千元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pPr algn="dist"/>
                      <a:r>
                        <a:rPr lang="zh-TW" altLang="en-US" sz="1400" b="1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營業額：</a:t>
                      </a: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14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ＯＯＯ千元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pPr algn="dist"/>
                      <a:r>
                        <a:rPr lang="zh-TW" altLang="en-US" sz="1400" b="1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員工人數：</a:t>
                      </a: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14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ＯＯＯ人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24399"/>
              </p:ext>
            </p:extLst>
          </p:nvPr>
        </p:nvGraphicFramePr>
        <p:xfrm>
          <a:off x="251520" y="1412776"/>
          <a:ext cx="8640960" cy="1981200"/>
        </p:xfrm>
        <a:graphic>
          <a:graphicData uri="http://purl.oclc.org/ooxml/drawingml/table">
            <a:tbl>
              <a:tblPr firstRow="1" bandRow="1">
                <a:tableStyleId>{5940675A-B579-460E-94D1-54222C63F5DA}</a:tableStyleId>
              </a:tblPr>
              <a:tblGrid>
                <a:gridCol w="5040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369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81200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600" b="1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受輔導中小企業簡介</a:t>
                      </a:r>
                      <a:r>
                        <a:rPr lang="zh-TW" altLang="en-US" sz="16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　</a:t>
                      </a:r>
                    </a:p>
                  </a:txBody>
                  <a:tcPr vert="eaVert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zh-TW" altLang="en-US" dirty="0">
                        <a:solidFill>
                          <a:schemeClr val="bg1">
                            <a:lumMod val="50%"/>
                          </a:schemeClr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7" name="矩形 6"/>
          <p:cNvSpPr/>
          <p:nvPr/>
        </p:nvSpPr>
        <p:spPr>
          <a:xfrm>
            <a:off x="251520" y="3573016"/>
            <a:ext cx="4608512" cy="2592288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%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>
                <a:solidFill>
                  <a:schemeClr val="bg1">
                    <a:lumMod val="50%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公司照片、產品照片</a:t>
            </a:r>
            <a:br>
              <a:rPr lang="en-US" altLang="zh-TW" dirty="0">
                <a:solidFill>
                  <a:schemeClr val="bg1">
                    <a:lumMod val="50%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en-US" dirty="0">
                <a:solidFill>
                  <a:schemeClr val="bg1">
                    <a:lumMod val="50%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（與計畫有相關）</a:t>
            </a:r>
          </a:p>
        </p:txBody>
      </p:sp>
      <p:graphicFrame>
        <p:nvGraphicFramePr>
          <p:cNvPr id="8" name="表格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9121058"/>
              </p:ext>
            </p:extLst>
          </p:nvPr>
        </p:nvGraphicFramePr>
        <p:xfrm>
          <a:off x="251520" y="934120"/>
          <a:ext cx="8640960" cy="404664"/>
        </p:xfrm>
        <a:graphic>
          <a:graphicData uri="http://purl.oclc.org/ooxml/drawingml/table">
            <a:tbl>
              <a:tblPr firstRow="1" bandRow="1">
                <a:tableStyleId>{5940675A-B579-460E-94D1-54222C63F5DA}</a:tableStyleId>
              </a:tblPr>
              <a:tblGrid>
                <a:gridCol w="33123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285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4664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600" b="1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ＯＯＯＯ公司（受輔導中小企業）　</a:t>
                      </a: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zh-TW" altLang="en-US" sz="1600" dirty="0">
                          <a:solidFill>
                            <a:schemeClr val="bg1">
                              <a:lumMod val="50%"/>
                            </a:schemeClr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ＯＯＯＯ計畫名稱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9" name="圓角矩形圖說文字 8"/>
          <p:cNvSpPr/>
          <p:nvPr/>
        </p:nvSpPr>
        <p:spPr>
          <a:xfrm>
            <a:off x="5895652" y="1124744"/>
            <a:ext cx="2808312" cy="750664"/>
          </a:xfrm>
          <a:prstGeom prst="wedgeRoundRectCallout">
            <a:avLst>
              <a:gd name="adj1" fmla="val -70080"/>
              <a:gd name="adj2" fmla="val -52639"/>
              <a:gd name="adj3" fmla="val 16667"/>
            </a:avLst>
          </a:prstGeom>
          <a:solidFill>
            <a:srgbClr val="C0C0C0">
              <a:alpha val="49.804%"/>
            </a:srgbClr>
          </a:solidFill>
          <a:ln>
            <a:noFill/>
          </a:ln>
        </p:spPr>
        <p:style>
          <a:lnRef idx="2">
            <a:schemeClr val="accent1">
              <a:shade val="50%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計畫名稱請契合提案內容</a:t>
            </a:r>
            <a:endParaRPr lang="en-US" altLang="zh-TW" sz="1600" dirty="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171450" indent="-1714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字數勿過長，並能清楚說明綠色創新要點</a:t>
            </a:r>
            <a:endParaRPr lang="en-US" altLang="zh-TW" sz="1600" dirty="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0" name="圓角矩形圖說文字 9"/>
          <p:cNvSpPr/>
          <p:nvPr/>
        </p:nvSpPr>
        <p:spPr>
          <a:xfrm>
            <a:off x="4716016" y="2060848"/>
            <a:ext cx="4010520" cy="1224136"/>
          </a:xfrm>
          <a:prstGeom prst="wedgeRoundRectCallout">
            <a:avLst>
              <a:gd name="adj1" fmla="val -109030"/>
              <a:gd name="adj2" fmla="val -8028"/>
              <a:gd name="adj3" fmla="val 16667"/>
            </a:avLst>
          </a:prstGeom>
          <a:solidFill>
            <a:srgbClr val="C0C0C0">
              <a:alpha val="49.804%"/>
            </a:srgbClr>
          </a:solidFill>
          <a:ln>
            <a:noFill/>
          </a:ln>
        </p:spPr>
        <p:style>
          <a:lnRef idx="2">
            <a:schemeClr val="accent1">
              <a:shade val="50%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條列式說明</a:t>
            </a:r>
          </a:p>
          <a:p>
            <a:pPr marL="171450" indent="-1714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企業、產業地位</a:t>
            </a:r>
          </a:p>
          <a:p>
            <a:pPr marL="171450" indent="-1714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公司主要業務技術、產品特色</a:t>
            </a:r>
          </a:p>
          <a:p>
            <a:pPr marL="171450" indent="-1714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獎項加持</a:t>
            </a:r>
          </a:p>
        </p:txBody>
      </p:sp>
    </p:spTree>
    <p:extLst>
      <p:ext uri="{BB962C8B-B14F-4D97-AF65-F5344CB8AC3E}">
        <p14:creationId xmlns:p14="http://schemas.microsoft.com/office/powerpoint/2010/main" val="2159443267"/>
      </p:ext>
    </p:extLst>
  </p:cSld>
  <p:clrMapOvr>
    <a:masterClrMapping/>
  </p:clrMapOvr>
</p:sld>
</file>

<file path=ppt/slides/slide3.xml><?xml version="1.0" encoding="utf-8"?>
<p:sld xmlns:a="http://purl.oclc.org/ooxml/drawingml/main" xmlns:r="http://purl.oclc.org/ooxml/officeDocument/relationships" xmlns:p="http://purl.oclc.org/ooxml/presentationml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%"/>
          </a:bodyPr>
          <a:lstStyle/>
          <a:p>
            <a:r>
              <a:rPr lang="zh-TW" altLang="en-US" dirty="0"/>
              <a:t>一、基本資料與簡介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23D1E-4C2A-4DC2-9A2B-E1865257190C}" type="slidenum">
              <a:rPr lang="zh-TW" altLang="en-US" smtClean="0"/>
              <a:pPr/>
              <a:t>3</a:t>
            </a:fld>
            <a:endParaRPr lang="zh-TW" altLang="en-US"/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8016635"/>
              </p:ext>
            </p:extLst>
          </p:nvPr>
        </p:nvGraphicFramePr>
        <p:xfrm>
          <a:off x="251520" y="836712"/>
          <a:ext cx="8712968" cy="5616623"/>
        </p:xfrm>
        <a:graphic>
          <a:graphicData uri="http://purl.oclc.org/ooxml/drawingml/table">
            <a:tbl>
              <a:tblPr firstRow="1" firstCol="1" bandRow="1">
                <a:tableStyleId>{5940675A-B579-460E-94D1-54222C63F5DA}</a:tableStyleId>
              </a:tblPr>
              <a:tblGrid>
                <a:gridCol w="19548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918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4298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2332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84356"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TW" sz="1200" b="1" kern="100" dirty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計畫名稱</a:t>
                      </a:r>
                      <a:endParaRPr lang="zh-TW" sz="1200" b="1" kern="100" dirty="0">
                        <a:solidFill>
                          <a:schemeClr val="bg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22223" marR="22223" marT="0" marB="0" anchor="ctr">
                    <a:solidFill>
                      <a:schemeClr val="accent2"/>
                    </a:solidFill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 </a:t>
                      </a:r>
                      <a:endParaRPr lang="zh-TW" sz="12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22223" marR="22223" marT="0" marB="0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1968"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200" b="1" kern="100" dirty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CG Times"/>
                        </a:rPr>
                        <a:t>提案單位</a:t>
                      </a:r>
                      <a:endParaRPr lang="zh-TW" sz="1200" b="1" kern="100" dirty="0">
                        <a:solidFill>
                          <a:schemeClr val="bg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22223" marR="22223" marT="0" marB="0" anchor="ctr">
                    <a:solidFill>
                      <a:schemeClr val="accent2"/>
                    </a:solidFill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endParaRPr lang="zh-TW" sz="12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22223" marR="22223" marT="0" marB="0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1968">
                <a:tc rowSpan="10"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200" b="1" kern="100" dirty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受輔導中小企業</a:t>
                      </a:r>
                      <a:endParaRPr lang="en-US" altLang="zh-TW" sz="1200" b="1" kern="100" dirty="0">
                        <a:solidFill>
                          <a:schemeClr val="bg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200" b="1" kern="100" dirty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</a:t>
                      </a:r>
                      <a:r>
                        <a:rPr lang="zh-TW" sz="1200" b="1" kern="100" dirty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超過</a:t>
                      </a:r>
                      <a:r>
                        <a:rPr lang="en-US" altLang="zh-TW" sz="1200" b="1" kern="100" dirty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10</a:t>
                      </a:r>
                      <a:r>
                        <a:rPr lang="zh-TW" sz="1200" b="1" kern="100" dirty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家請自行新增欄位</a:t>
                      </a:r>
                      <a:r>
                        <a:rPr lang="en-US" sz="1200" b="1" kern="100" dirty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)</a:t>
                      </a:r>
                      <a:endParaRPr lang="zh-TW" sz="1200" b="1" kern="100" dirty="0">
                        <a:solidFill>
                          <a:schemeClr val="bg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22223" marR="22223" marT="0" marB="0" anchor="ctr">
                    <a:solidFill>
                      <a:schemeClr val="accent2"/>
                    </a:solidFill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1.</a:t>
                      </a:r>
                      <a:endParaRPr lang="zh-TW" sz="12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22223" marR="22223" marT="0" marB="0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1968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2.</a:t>
                      </a:r>
                      <a:endParaRPr lang="zh-TW" sz="12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22223" marR="22223" marT="0" marB="0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1968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3.</a:t>
                      </a:r>
                      <a:endParaRPr lang="zh-TW" sz="12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22223" marR="22223" marT="0" marB="0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1968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4.</a:t>
                      </a:r>
                      <a:endParaRPr lang="zh-TW" sz="12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22223" marR="22223" marT="0" marB="0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1968">
                <a:tc vMerge="1"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endParaRPr lang="zh-TW" sz="1200" b="1" kern="100" dirty="0">
                        <a:solidFill>
                          <a:schemeClr val="bg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22223" marR="22223" marT="0" marB="0" anchor="ctr">
                    <a:solidFill>
                      <a:schemeClr val="accent2"/>
                    </a:solidFill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12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CG Times"/>
                        </a:rPr>
                        <a:t>5.</a:t>
                      </a:r>
                      <a:endParaRPr lang="zh-TW" sz="12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22223" marR="22223" marT="0" marB="0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81968">
                <a:tc vMerge="1"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endParaRPr lang="zh-TW" sz="1200" b="1" kern="100" dirty="0">
                        <a:solidFill>
                          <a:schemeClr val="bg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22223" marR="22223" marT="0" marB="0" anchor="ctr">
                    <a:solidFill>
                      <a:schemeClr val="accent2"/>
                    </a:solidFill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12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CG Times"/>
                        </a:rPr>
                        <a:t>6.</a:t>
                      </a:r>
                      <a:endParaRPr lang="zh-TW" sz="12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22223" marR="22223" marT="0" marB="0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81968">
                <a:tc vMerge="1"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endParaRPr lang="zh-TW" sz="1200" b="1" kern="100" dirty="0">
                        <a:solidFill>
                          <a:schemeClr val="bg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22223" marR="22223" marT="0" marB="0" anchor="ctr">
                    <a:solidFill>
                      <a:schemeClr val="accent2"/>
                    </a:solidFill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12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CG Times"/>
                        </a:rPr>
                        <a:t>7.</a:t>
                      </a:r>
                      <a:endParaRPr lang="zh-TW" sz="12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22223" marR="22223" marT="0" marB="0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81968">
                <a:tc vMerge="1"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endParaRPr lang="zh-TW" sz="1200" b="1" kern="100" dirty="0">
                        <a:solidFill>
                          <a:schemeClr val="bg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22223" marR="22223" marT="0" marB="0" anchor="ctr">
                    <a:solidFill>
                      <a:schemeClr val="accent2"/>
                    </a:solidFill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12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CG Times"/>
                        </a:rPr>
                        <a:t>8.</a:t>
                      </a:r>
                      <a:endParaRPr lang="zh-TW" sz="12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22223" marR="22223" marT="0" marB="0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81968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12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CG Times"/>
                        </a:rPr>
                        <a:t>9.</a:t>
                      </a:r>
                      <a:endParaRPr lang="zh-TW" sz="12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22223" marR="22223" marT="0" marB="0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7400211"/>
                  </a:ext>
                </a:extLst>
              </a:tr>
              <a:tr h="281968">
                <a:tc vMerge="1"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endParaRPr lang="zh-TW" sz="1200" b="1" kern="100" dirty="0">
                        <a:solidFill>
                          <a:schemeClr val="bg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22223" marR="22223" marT="0" marB="0" anchor="ctr">
                    <a:solidFill>
                      <a:schemeClr val="accent2"/>
                    </a:solidFill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12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CG Times"/>
                        </a:rPr>
                        <a:t>10.</a:t>
                      </a:r>
                      <a:endParaRPr lang="zh-TW" sz="12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22223" marR="22223" marT="0" marB="0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82959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200" b="1" kern="100" dirty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提案</a:t>
                      </a:r>
                      <a:r>
                        <a:rPr lang="zh-TW" altLang="zh-TW" sz="1200" b="1" kern="100" dirty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單位</a:t>
                      </a:r>
                      <a:r>
                        <a:rPr lang="zh-TW" altLang="en-US" sz="1200" b="1" kern="100" dirty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CG Times"/>
                        </a:rPr>
                        <a:t>輔導實績證明</a:t>
                      </a:r>
                      <a:endParaRPr lang="en-US" altLang="zh-TW" sz="1200" b="1" kern="100" dirty="0">
                        <a:solidFill>
                          <a:schemeClr val="bg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200" b="1" kern="100" dirty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CG Times"/>
                        </a:rPr>
                        <a:t>(</a:t>
                      </a:r>
                      <a:r>
                        <a:rPr lang="zh-TW" altLang="en-US" sz="1200" b="1" kern="100" dirty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CG Times"/>
                        </a:rPr>
                        <a:t>條列式說明</a:t>
                      </a:r>
                      <a:r>
                        <a:rPr lang="en-US" altLang="zh-TW" sz="1200" b="1" kern="100" dirty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CG Times"/>
                        </a:rPr>
                        <a:t>)</a:t>
                      </a:r>
                      <a:endParaRPr lang="zh-TW" altLang="zh-TW" sz="1200" b="1" kern="100" dirty="0">
                        <a:solidFill>
                          <a:schemeClr val="bg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22223" marR="22223" marT="0" marB="0" anchor="ctr">
                    <a:solidFill>
                      <a:schemeClr val="accent2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171450" indent="-171450">
                        <a:lnSpc>
                          <a:spcPts val="22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2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CG Times"/>
                        </a:rPr>
                        <a:t>具備碳盤查與低碳轉型輔導相關實績</a:t>
                      </a:r>
                      <a:endParaRPr lang="en-US" altLang="zh-TW" sz="12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  <a:p>
                      <a:pPr marL="171450" indent="-171450">
                        <a:lnSpc>
                          <a:spcPts val="22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altLang="zh-TW" sz="12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CG Times"/>
                        </a:rPr>
                        <a:t>OOO(</a:t>
                      </a:r>
                      <a:r>
                        <a:rPr lang="zh-TW" altLang="en-US" sz="12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CG Times"/>
                        </a:rPr>
                        <a:t>輔導項目</a:t>
                      </a:r>
                      <a:r>
                        <a:rPr lang="en-US" altLang="zh-TW" sz="12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CG Times"/>
                        </a:rPr>
                        <a:t>)</a:t>
                      </a:r>
                      <a:r>
                        <a:rPr lang="zh-TW" altLang="en-US" sz="12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CG Times"/>
                        </a:rPr>
                        <a:t>，</a:t>
                      </a:r>
                      <a:r>
                        <a:rPr lang="en-US" altLang="zh-TW" sz="12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CG Times"/>
                        </a:rPr>
                        <a:t>OOOO(</a:t>
                      </a:r>
                      <a:r>
                        <a:rPr lang="zh-TW" altLang="en-US" sz="12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CG Times"/>
                        </a:rPr>
                        <a:t>受輔導單位</a:t>
                      </a:r>
                      <a:r>
                        <a:rPr lang="en-US" altLang="zh-TW" sz="12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CG Times"/>
                        </a:rPr>
                        <a:t>)</a:t>
                      </a:r>
                      <a:r>
                        <a:rPr lang="zh-TW" altLang="en-US" sz="12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CG Times"/>
                        </a:rPr>
                        <a:t>，</a:t>
                      </a:r>
                      <a:r>
                        <a:rPr lang="en-US" altLang="zh-TW" sz="12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CG Times"/>
                        </a:rPr>
                        <a:t>OOO</a:t>
                      </a:r>
                      <a:r>
                        <a:rPr lang="zh-TW" altLang="en-US" sz="12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CG Times"/>
                        </a:rPr>
                        <a:t>計畫名稱</a:t>
                      </a:r>
                    </a:p>
                    <a:p>
                      <a:pPr marL="171450" indent="-171450">
                        <a:lnSpc>
                          <a:spcPts val="22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altLang="zh-TW" sz="12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CG Times"/>
                        </a:rPr>
                        <a:t>OOOO</a:t>
                      </a:r>
                      <a:r>
                        <a:rPr lang="zh-TW" altLang="en-US" sz="12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CG Times"/>
                        </a:rPr>
                        <a:t>年，</a:t>
                      </a:r>
                      <a:r>
                        <a:rPr lang="en-US" altLang="zh-TW" sz="12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CG Times"/>
                        </a:rPr>
                        <a:t>OOOO(</a:t>
                      </a:r>
                      <a:r>
                        <a:rPr lang="zh-TW" altLang="en-US" sz="12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CG Times"/>
                        </a:rPr>
                        <a:t>計畫名稱</a:t>
                      </a:r>
                      <a:r>
                        <a:rPr lang="en-US" altLang="zh-TW" sz="12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CG Times"/>
                        </a:rPr>
                        <a:t>)</a:t>
                      </a:r>
                      <a:r>
                        <a:rPr lang="zh-TW" altLang="en-US" sz="12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CG Times"/>
                        </a:rPr>
                        <a:t>，</a:t>
                      </a:r>
                      <a:r>
                        <a:rPr lang="en-US" altLang="zh-TW" sz="12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CG Times"/>
                        </a:rPr>
                        <a:t>OOO</a:t>
                      </a:r>
                      <a:r>
                        <a:rPr lang="zh-TW" altLang="en-US" sz="12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CG Times"/>
                        </a:rPr>
                        <a:t>局處</a:t>
                      </a:r>
                      <a:endParaRPr lang="en-US" altLang="zh-TW" sz="12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22223" marR="22223" marT="0" marB="0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2748">
                <a:tc rowSpan="2"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zh-TW" sz="1200" b="1" kern="100" dirty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計畫經費</a:t>
                      </a:r>
                    </a:p>
                  </a:txBody>
                  <a:tcPr marL="22223" marR="22223" marT="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TW" sz="12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政府經費</a:t>
                      </a:r>
                      <a:endParaRPr lang="zh-TW" sz="12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22223" marR="22223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TW" sz="12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自籌款</a:t>
                      </a:r>
                      <a:endParaRPr lang="zh-TW" sz="12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22223" marR="22223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TW" sz="12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總計</a:t>
                      </a:r>
                      <a:endParaRPr lang="zh-TW" sz="12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22223" marR="22223" marT="0" marB="0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91627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OO</a:t>
                      </a:r>
                      <a:r>
                        <a:rPr lang="zh-TW" sz="12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元</a:t>
                      </a:r>
                    </a:p>
                  </a:txBody>
                  <a:tcPr marL="22223" marR="222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OO</a:t>
                      </a:r>
                      <a:r>
                        <a:rPr lang="zh-TW" sz="12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元</a:t>
                      </a:r>
                    </a:p>
                  </a:txBody>
                  <a:tcPr marL="22223" marR="222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OO</a:t>
                      </a:r>
                      <a:r>
                        <a:rPr lang="zh-TW" sz="12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元</a:t>
                      </a:r>
                    </a:p>
                  </a:txBody>
                  <a:tcPr marL="22223" marR="22223" marT="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836645"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TW" sz="1200" b="1" kern="100" dirty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計畫摘要</a:t>
                      </a:r>
                    </a:p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TW" sz="1200" b="1" kern="100" dirty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（限</a:t>
                      </a:r>
                      <a:r>
                        <a:rPr lang="en-US" sz="1200" b="1" kern="100" dirty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200</a:t>
                      </a:r>
                      <a:r>
                        <a:rPr lang="zh-TW" sz="1200" b="1" kern="100" dirty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字）</a:t>
                      </a:r>
                      <a:endParaRPr lang="zh-TW" sz="1200" b="1" kern="100" dirty="0">
                        <a:solidFill>
                          <a:schemeClr val="bg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22223" marR="22223" marT="0" marB="0" anchor="ctr">
                    <a:solidFill>
                      <a:schemeClr val="accent2"/>
                    </a:solidFill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12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</a:t>
                      </a:r>
                      <a:r>
                        <a:rPr lang="zh-TW" altLang="en-US" sz="12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請說明計畫目標、減碳作法、計畫亮點、質化與量化效益</a:t>
                      </a:r>
                      <a:r>
                        <a:rPr lang="en-US" altLang="zh-TW" sz="12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)</a:t>
                      </a:r>
                      <a:endParaRPr lang="zh-TW" sz="12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22223" marR="22223" marT="0" marB="0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82069708"/>
      </p:ext>
    </p:extLst>
  </p:cSld>
  <p:clrMapOvr>
    <a:masterClrMapping/>
  </p:clrMapOvr>
</p:sld>
</file>

<file path=ppt/slides/slide4.xml><?xml version="1.0" encoding="utf-8"?>
<p:sld xmlns:a="http://purl.oclc.org/ooxml/drawingml/main" xmlns:r="http://purl.oclc.org/ooxml/officeDocument/relationships" xmlns:p="http://purl.oclc.org/ooxml/presentationml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%"/>
          </a:bodyPr>
          <a:lstStyle/>
          <a:p>
            <a:r>
              <a:rPr lang="zh-TW" altLang="en-US" dirty="0"/>
              <a:t>二、計畫目標與執行內容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23D1E-4C2A-4DC2-9A2B-E1865257190C}" type="slidenum">
              <a:rPr lang="zh-TW" altLang="en-US" smtClean="0"/>
              <a:pPr/>
              <a:t>4</a:t>
            </a:fld>
            <a:endParaRPr lang="zh-TW" altLang="en-US"/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9654557"/>
              </p:ext>
            </p:extLst>
          </p:nvPr>
        </p:nvGraphicFramePr>
        <p:xfrm>
          <a:off x="251520" y="980728"/>
          <a:ext cx="8640960" cy="5184576"/>
        </p:xfrm>
        <a:graphic>
          <a:graphicData uri="http://purl.oclc.org/ooxml/drawingml/table">
            <a:tbl>
              <a:tblPr firstRow="1" bandRow="1">
                <a:tableStyleId>{5940675A-B579-460E-94D1-54222C63F5DA}</a:tableStyleId>
              </a:tblPr>
              <a:tblGrid>
                <a:gridCol w="86409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4069">
                <a:tc>
                  <a:txBody>
                    <a:bodyPr/>
                    <a:lstStyle/>
                    <a:p>
                      <a:pPr algn="ctr"/>
                      <a:r>
                        <a:rPr lang="zh-TW" altLang="en-US" b="1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次產業群</a:t>
                      </a:r>
                      <a:r>
                        <a:rPr lang="zh-TW" altLang="en-US" sz="1800" b="1" kern="1200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聚</a:t>
                      </a:r>
                      <a:r>
                        <a:rPr lang="en-US" altLang="zh-TW" sz="1800" b="1" kern="1200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-</a:t>
                      </a:r>
                      <a:r>
                        <a:rPr lang="zh-TW" altLang="en-US" sz="1800" b="1" kern="1200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產業</a:t>
                      </a:r>
                      <a:r>
                        <a:rPr lang="zh-TW" altLang="zh-TW" sz="1800" b="1" kern="1200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低碳轉型</a:t>
                      </a:r>
                      <a:r>
                        <a:rPr lang="zh-TW" altLang="en-US" sz="1800" b="1" kern="1200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或</a:t>
                      </a:r>
                      <a:r>
                        <a:rPr lang="zh-TW" altLang="zh-TW" sz="1800" b="1" kern="1200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加速資源</a:t>
                      </a:r>
                      <a:r>
                        <a:rPr lang="zh-TW" altLang="zh-TW" sz="1800" b="1" kern="120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鏈結</a:t>
                      </a:r>
                      <a:r>
                        <a:rPr lang="zh-TW" altLang="en-US" sz="1800" b="1" kern="120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之關係圖</a:t>
                      </a:r>
                      <a:endParaRPr lang="zh-TW" altLang="en-US" sz="1800" b="1" kern="120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20507">
                <a:tc>
                  <a:txBody>
                    <a:bodyPr/>
                    <a:lstStyle/>
                    <a:p>
                      <a:endParaRPr lang="zh-TW" altLang="en-US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7" name="圓角矩形圖說文字 6"/>
          <p:cNvSpPr/>
          <p:nvPr/>
        </p:nvSpPr>
        <p:spPr>
          <a:xfrm>
            <a:off x="1081792" y="2780928"/>
            <a:ext cx="7272808" cy="3096344"/>
          </a:xfrm>
          <a:prstGeom prst="wedgeRoundRectCallout">
            <a:avLst>
              <a:gd name="adj1" fmla="val -56494"/>
              <a:gd name="adj2" fmla="val -3120"/>
              <a:gd name="adj3" fmla="val 16667"/>
            </a:avLst>
          </a:prstGeom>
          <a:solidFill>
            <a:srgbClr val="C0C0C0">
              <a:alpha val="49.804%"/>
            </a:srgbClr>
          </a:solidFill>
          <a:ln>
            <a:noFill/>
          </a:ln>
        </p:spPr>
        <p:style>
          <a:lnRef idx="2">
            <a:schemeClr val="accent1">
              <a:shade val="50%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 b="1" u="sng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請填寫訂定實質減碳目標</a:t>
            </a:r>
            <a:endParaRPr lang="en-US" altLang="zh-TW" sz="1600" b="1" u="sng" dirty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171450" indent="-1714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請具體說明清楚提案單位如何協助次產業群聚</a:t>
            </a:r>
            <a:r>
              <a:rPr lang="en-US" altLang="zh-TW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-</a:t>
            </a:r>
            <a:r>
              <a:rPr lang="zh-TW" altLang="en-US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產業</a:t>
            </a:r>
            <a:r>
              <a:rPr lang="zh-TW" altLang="zh-TW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低碳轉型</a:t>
            </a:r>
            <a:r>
              <a:rPr lang="zh-TW" altLang="en-US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或</a:t>
            </a:r>
            <a:r>
              <a:rPr lang="zh-TW" altLang="zh-TW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加速資源鏈結</a:t>
            </a:r>
            <a:r>
              <a:rPr lang="zh-TW" altLang="en-US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之關係圖</a:t>
            </a:r>
            <a:endParaRPr lang="en-US" altLang="zh-TW" sz="1600" dirty="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171450" indent="-1714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 b="1" u="sng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產業低碳轉型</a:t>
            </a:r>
            <a:r>
              <a:rPr lang="zh-TW" altLang="en-US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：</a:t>
            </a:r>
            <a:r>
              <a:rPr lang="zh-TW" altLang="zh-TW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因應法規或國際品牌商減碳要求，訂定減碳目標與策略並落實減碳，透過整合垂直供應鏈與聯合水平同產業，導入共同節能減碳管理作法，達成產業鏈低碳目標。</a:t>
            </a:r>
            <a:endParaRPr lang="en-US" altLang="zh-TW" sz="1600" dirty="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171450" indent="-1714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 b="1" u="sng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加速資源鏈結</a:t>
            </a:r>
            <a:r>
              <a:rPr lang="zh-TW" altLang="en-US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：</a:t>
            </a:r>
            <a:r>
              <a:rPr lang="zh-TW" altLang="zh-TW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因應法規或國際品牌商減碳要求，訂定減碳目標與策略並落實減碳，透過整合垂直供應鏈與聯合水平同產業，導入共同節能減碳管理作法，同時鏈結有技術解決方案的中小企業或新創企業，並媒合各方資源，如資金挹注、通路支持、營運建議等，加速中小企業擴展綠色商機。</a:t>
            </a:r>
            <a:endParaRPr lang="en-US" altLang="zh-TW" sz="1600" dirty="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aphicFrame>
        <p:nvGraphicFramePr>
          <p:cNvPr id="5" name="表格 4">
            <a:extLst>
              <a:ext uri="{FF2B5EF4-FFF2-40B4-BE49-F238E27FC236}">
                <a16:creationId xmlns:a16="http://schemas.microsoft.com/office/drawing/2014/main" id="{1A6E545C-F586-AA25-25F8-A30B0DE8776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4907105"/>
              </p:ext>
            </p:extLst>
          </p:nvPr>
        </p:nvGraphicFramePr>
        <p:xfrm>
          <a:off x="1691680" y="1556792"/>
          <a:ext cx="6053033" cy="792088"/>
        </p:xfrm>
        <a:graphic>
          <a:graphicData uri="http://purl.oclc.org/ooxml/drawingml/table">
            <a:tbl>
              <a:tblPr firstRow="1" firstCol="1" bandRow="1">
                <a:tableStyleId>{5C22544A-7EE6-4342-B048-85BDC9FD1C3A}</a:tableStyleId>
              </a:tblPr>
              <a:tblGrid>
                <a:gridCol w="957601">
                  <a:extLst>
                    <a:ext uri="{9D8B030D-6E8A-4147-A177-3AD203B41FA5}">
                      <a16:colId xmlns:a16="http://schemas.microsoft.com/office/drawing/2014/main" val="883240913"/>
                    </a:ext>
                  </a:extLst>
                </a:gridCol>
                <a:gridCol w="5095432">
                  <a:extLst>
                    <a:ext uri="{9D8B030D-6E8A-4147-A177-3AD203B41FA5}">
                      <a16:colId xmlns:a16="http://schemas.microsoft.com/office/drawing/2014/main" val="365989729"/>
                    </a:ext>
                  </a:extLst>
                </a:gridCol>
              </a:tblGrid>
              <a:tr h="792088"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</a:pPr>
                      <a:r>
                        <a:rPr lang="zh-TW" sz="1400" kern="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訂定實質減碳目標</a:t>
                      </a:r>
                      <a:endParaRPr lang="zh-TW" sz="1400" kern="1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2000"/>
                        </a:lnSpc>
                      </a:pPr>
                      <a:r>
                        <a:rPr lang="zh-TW" sz="1400" kern="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執行前碳排放量</a:t>
                      </a:r>
                      <a:r>
                        <a:rPr lang="en-US" sz="1400" kern="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</a:t>
                      </a:r>
                      <a:r>
                        <a:rPr lang="zh-TW" sz="1400" kern="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噸</a:t>
                      </a:r>
                      <a:r>
                        <a:rPr lang="en-US" sz="1400" kern="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/</a:t>
                      </a:r>
                      <a:r>
                        <a:rPr lang="zh-TW" sz="1400" kern="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年</a:t>
                      </a:r>
                      <a:r>
                        <a:rPr lang="en-US" sz="1400" kern="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)</a:t>
                      </a:r>
                      <a:r>
                        <a:rPr lang="zh-TW" sz="1400" kern="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：</a:t>
                      </a:r>
                      <a:endParaRPr lang="zh-TW" sz="1400" kern="1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just">
                        <a:lnSpc>
                          <a:spcPts val="2000"/>
                        </a:lnSpc>
                      </a:pPr>
                      <a:r>
                        <a:rPr lang="zh-TW" sz="1400" kern="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實質減碳量目標</a:t>
                      </a:r>
                      <a:r>
                        <a:rPr lang="en-US" sz="1400" kern="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</a:t>
                      </a:r>
                      <a:r>
                        <a:rPr lang="zh-TW" sz="1400" kern="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噸</a:t>
                      </a:r>
                      <a:r>
                        <a:rPr lang="en-US" sz="1400" kern="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/</a:t>
                      </a:r>
                      <a:r>
                        <a:rPr lang="zh-TW" sz="1400" kern="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年</a:t>
                      </a:r>
                      <a:r>
                        <a:rPr lang="en-US" sz="1400" kern="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)</a:t>
                      </a:r>
                      <a:r>
                        <a:rPr lang="zh-TW" sz="1400" kern="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：</a:t>
                      </a:r>
                      <a:endParaRPr lang="zh-TW" sz="1400" kern="1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just">
                        <a:lnSpc>
                          <a:spcPts val="2000"/>
                        </a:lnSpc>
                      </a:pPr>
                      <a:r>
                        <a:rPr lang="zh-TW" sz="1400" kern="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執行後碳排放量</a:t>
                      </a:r>
                      <a:r>
                        <a:rPr lang="en-US" sz="1400" kern="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</a:t>
                      </a:r>
                      <a:r>
                        <a:rPr lang="zh-TW" sz="1400" kern="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噸</a:t>
                      </a:r>
                      <a:r>
                        <a:rPr lang="en-US" sz="1400" kern="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/</a:t>
                      </a:r>
                      <a:r>
                        <a:rPr lang="zh-TW" sz="1400" kern="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年</a:t>
                      </a:r>
                      <a:r>
                        <a:rPr lang="en-US" sz="1400" kern="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)</a:t>
                      </a:r>
                      <a:r>
                        <a:rPr lang="zh-TW" sz="1400" kern="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：</a:t>
                      </a:r>
                      <a:endParaRPr lang="zh-TW" sz="1400" kern="1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152623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99770350"/>
      </p:ext>
    </p:extLst>
  </p:cSld>
  <p:clrMapOvr>
    <a:masterClrMapping/>
  </p:clrMapOvr>
</p:sld>
</file>

<file path=ppt/slides/slide5.xml><?xml version="1.0" encoding="utf-8"?>
<p:sld xmlns:a="http://purl.oclc.org/ooxml/drawingml/main" xmlns:r="http://purl.oclc.org/ooxml/officeDocument/relationships" xmlns:p="http://purl.oclc.org/ooxml/presentationml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%"/>
          </a:bodyPr>
          <a:lstStyle/>
          <a:p>
            <a:r>
              <a:rPr lang="zh-TW" altLang="en-US"/>
              <a:t>二、計畫目標與執行內容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23D1E-4C2A-4DC2-9A2B-E1865257190C}" type="slidenum">
              <a:rPr lang="zh-TW" altLang="en-US" smtClean="0"/>
              <a:pPr/>
              <a:t>5</a:t>
            </a:fld>
            <a:endParaRPr lang="zh-TW" altLang="en-US"/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251520" y="1211173"/>
          <a:ext cx="8640960" cy="5043905"/>
        </p:xfrm>
        <a:graphic>
          <a:graphicData uri="http://purl.oclc.org/ooxml/drawingml/table">
            <a:tbl>
              <a:tblPr firstRow="1" bandRow="1">
                <a:tableStyleId>{5940675A-B579-460E-94D1-54222C63F5DA}</a:tableStyleId>
              </a:tblPr>
              <a:tblGrid>
                <a:gridCol w="4320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089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8420">
                <a:tc rowSpan="2">
                  <a:txBody>
                    <a:bodyPr/>
                    <a:lstStyle/>
                    <a:p>
                      <a:pPr algn="ctr"/>
                      <a:r>
                        <a:rPr lang="zh-TW" altLang="en-US" sz="1600" b="1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執行前</a:t>
                      </a:r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800" b="1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面臨的問題與挑戰</a:t>
                      </a:r>
                    </a:p>
                  </a:txBody>
                  <a:tcP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08708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問題一：</a:t>
                      </a: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問題二：</a:t>
                      </a: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問題三：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8420">
                <a:tc rowSpan="2">
                  <a:txBody>
                    <a:bodyPr/>
                    <a:lstStyle/>
                    <a:p>
                      <a:pPr algn="ctr"/>
                      <a:r>
                        <a:rPr lang="zh-TW" altLang="en-US" sz="1600" b="1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執行中</a:t>
                      </a:r>
                    </a:p>
                  </a:txBody>
                  <a:tcPr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zh-TW" altLang="en-US" sz="1800" b="1" kern="120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節能減碳執行做法與內容</a:t>
                      </a:r>
                    </a:p>
                  </a:txBody>
                  <a:tcP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98194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做法一：</a:t>
                      </a: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做法二：</a:t>
                      </a: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做法三：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8420">
                <a:tc rowSpan="2">
                  <a:txBody>
                    <a:bodyPr/>
                    <a:lstStyle/>
                    <a:p>
                      <a:pPr algn="ctr"/>
                      <a:r>
                        <a:rPr lang="zh-TW" altLang="en-US" sz="1600" b="1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執行後</a:t>
                      </a: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zh-TW" altLang="en-US" sz="1800" b="1" kern="120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預期成果與效益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01743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量化效益：</a:t>
                      </a: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質化效益：</a:t>
                      </a: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zh-TW" altLang="en-US" sz="1400">
                        <a:solidFill>
                          <a:schemeClr val="bg1">
                            <a:lumMod val="50%"/>
                          </a:schemeClr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圓角矩形圖說文字 6"/>
          <p:cNvSpPr/>
          <p:nvPr/>
        </p:nvSpPr>
        <p:spPr>
          <a:xfrm>
            <a:off x="2483768" y="3176972"/>
            <a:ext cx="4392488" cy="1080120"/>
          </a:xfrm>
          <a:prstGeom prst="wedgeRoundRectCallout">
            <a:avLst>
              <a:gd name="adj1" fmla="val -62780"/>
              <a:gd name="adj2" fmla="val 6382"/>
              <a:gd name="adj3" fmla="val 16667"/>
            </a:avLst>
          </a:prstGeom>
          <a:solidFill>
            <a:srgbClr val="C0C0C0">
              <a:alpha val="49.804%"/>
            </a:srgbClr>
          </a:solidFill>
          <a:ln>
            <a:noFill/>
          </a:ln>
        </p:spPr>
        <p:style>
          <a:lnRef idx="2">
            <a:schemeClr val="accent1">
              <a:shade val="50%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lnSpc>
                <a:spcPts val="1800"/>
              </a:lnSpc>
              <a:buFont typeface="Arial" panose="020B0604020202020204" pitchFamily="34" charset="0"/>
              <a:buChar char="•"/>
            </a:pPr>
            <a:r>
              <a:rPr lang="zh-TW" altLang="en-US" sz="160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應具體說明需政府投入輔導資源理由。</a:t>
            </a:r>
          </a:p>
          <a:p>
            <a:pPr marL="171450" indent="-171450">
              <a:lnSpc>
                <a:spcPts val="1800"/>
              </a:lnSpc>
              <a:buFont typeface="Arial" panose="020B0604020202020204" pitchFamily="34" charset="0"/>
              <a:buChar char="•"/>
            </a:pPr>
            <a:r>
              <a:rPr lang="zh-TW" altLang="en-US" sz="160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條列式表達，內容請具體。</a:t>
            </a:r>
          </a:p>
          <a:p>
            <a:pPr marL="171450" indent="-171450">
              <a:lnSpc>
                <a:spcPts val="1800"/>
              </a:lnSpc>
              <a:buFont typeface="Arial" panose="020B0604020202020204" pitchFamily="34" charset="0"/>
              <a:buChar char="•"/>
            </a:pPr>
            <a:r>
              <a:rPr lang="zh-TW" altLang="en-US" sz="160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需說明落實節能減碳做法為何。</a:t>
            </a:r>
          </a:p>
          <a:p>
            <a:pPr marL="171450" indent="-171450">
              <a:lnSpc>
                <a:spcPts val="1800"/>
              </a:lnSpc>
              <a:buFont typeface="Arial" panose="020B0604020202020204" pitchFamily="34" charset="0"/>
              <a:buChar char="•"/>
            </a:pPr>
            <a:r>
              <a:rPr lang="zh-TW" altLang="en-US" sz="160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務必依「執行前問題」，逐條對應執行作法。</a:t>
            </a:r>
          </a:p>
        </p:txBody>
      </p:sp>
      <p:sp>
        <p:nvSpPr>
          <p:cNvPr id="8" name="圓角矩形圖說文字 7"/>
          <p:cNvSpPr/>
          <p:nvPr/>
        </p:nvSpPr>
        <p:spPr>
          <a:xfrm>
            <a:off x="2483768" y="1772816"/>
            <a:ext cx="4392488" cy="864096"/>
          </a:xfrm>
          <a:prstGeom prst="wedgeRoundRectCallout">
            <a:avLst>
              <a:gd name="adj1" fmla="val -62780"/>
              <a:gd name="adj2" fmla="val 6382"/>
              <a:gd name="adj3" fmla="val 16667"/>
            </a:avLst>
          </a:prstGeom>
          <a:solidFill>
            <a:srgbClr val="C0C0C0">
              <a:alpha val="49.804%"/>
            </a:srgbClr>
          </a:solidFill>
          <a:ln>
            <a:noFill/>
          </a:ln>
        </p:spPr>
        <p:style>
          <a:lnRef idx="2">
            <a:schemeClr val="accent1">
              <a:shade val="50%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政府政策的規範</a:t>
            </a:r>
            <a:endParaRPr lang="en-US" altLang="zh-TW" sz="160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171450" indent="-1714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國際趨勢</a:t>
            </a:r>
            <a:endParaRPr lang="en-US" altLang="zh-TW" sz="160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171450" indent="-1714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面臨的問題</a:t>
            </a:r>
            <a:endParaRPr lang="en-US" altLang="zh-TW" sz="160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9" name="圓角矩形圖說文字 8"/>
          <p:cNvSpPr/>
          <p:nvPr/>
        </p:nvSpPr>
        <p:spPr>
          <a:xfrm>
            <a:off x="2483768" y="4869160"/>
            <a:ext cx="6173344" cy="1368152"/>
          </a:xfrm>
          <a:prstGeom prst="wedgeRoundRectCallout">
            <a:avLst>
              <a:gd name="adj1" fmla="val -67486"/>
              <a:gd name="adj2" fmla="val -3148"/>
              <a:gd name="adj3" fmla="val 16667"/>
            </a:avLst>
          </a:prstGeom>
          <a:solidFill>
            <a:srgbClr val="C0C0C0">
              <a:alpha val="49.804%"/>
            </a:srgbClr>
          </a:solidFill>
          <a:ln>
            <a:noFill/>
          </a:ln>
        </p:spPr>
        <p:style>
          <a:lnRef idx="2">
            <a:schemeClr val="accent1">
              <a:shade val="50%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8900" indent="-8890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每家必填量化效益</a:t>
            </a:r>
            <a:r>
              <a:rPr lang="en-US" altLang="zh-TW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獲得訂單、實質減碳量</a:t>
            </a:r>
            <a:r>
              <a:rPr lang="en-US" altLang="zh-TW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en-US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r>
              <a:rPr lang="zh-TW" altLang="zh-TW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每案中小企業皆需自主宣告減量轉型承諾、完備碳排放清冊、估算內部碳定價至少</a:t>
            </a:r>
            <a:r>
              <a:rPr lang="en-US" altLang="zh-TW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4</a:t>
            </a:r>
            <a:r>
              <a:rPr lang="zh-TW" altLang="zh-TW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家</a:t>
            </a:r>
            <a:r>
              <a:rPr lang="zh-TW" altLang="en-US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、其他自訂量化指標</a:t>
            </a:r>
            <a:r>
              <a:rPr lang="en-US" altLang="zh-TW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/</a:t>
            </a:r>
            <a:r>
              <a:rPr lang="zh-TW" altLang="en-US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質化效益</a:t>
            </a:r>
            <a:endParaRPr lang="en-US" altLang="zh-TW" sz="1600" b="1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88900" indent="-8890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整體體系提升效益說明</a:t>
            </a:r>
            <a:endParaRPr lang="en-US" altLang="zh-TW" sz="1600" dirty="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88900" indent="-8890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其他環保面、社會面、經濟面示範績效</a:t>
            </a:r>
            <a:endParaRPr lang="en-US" altLang="zh-TW" sz="1600" dirty="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66936" y="873225"/>
            <a:ext cx="3781805" cy="3568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ts val="2200"/>
              </a:lnSpc>
            </a:pPr>
            <a:r>
              <a:rPr lang="zh-TW" altLang="en-US" b="1" kern="1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一、受輔導中小企業</a:t>
            </a:r>
            <a:r>
              <a:rPr lang="en-US" altLang="zh-TW" b="1" kern="1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b="1" kern="1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一</a:t>
            </a:r>
            <a:r>
              <a:rPr lang="en-US" altLang="zh-TW" b="1" kern="1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)OOOOOO</a:t>
            </a:r>
            <a:endParaRPr lang="zh-TW" altLang="en-US" b="1" kern="1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1" name="圓角矩形圖說文字 10"/>
          <p:cNvSpPr/>
          <p:nvPr/>
        </p:nvSpPr>
        <p:spPr>
          <a:xfrm>
            <a:off x="4499992" y="873968"/>
            <a:ext cx="4392488" cy="325546"/>
          </a:xfrm>
          <a:prstGeom prst="wedgeRoundRectCallout">
            <a:avLst>
              <a:gd name="adj1" fmla="val -62780"/>
              <a:gd name="adj2" fmla="val 6382"/>
              <a:gd name="adj3" fmla="val 16667"/>
            </a:avLst>
          </a:prstGeom>
          <a:solidFill>
            <a:srgbClr val="C0C0C0">
              <a:alpha val="49.804%"/>
            </a:srgbClr>
          </a:solidFill>
          <a:ln>
            <a:noFill/>
          </a:ln>
        </p:spPr>
        <p:style>
          <a:lnRef idx="2">
            <a:schemeClr val="accent1">
              <a:shade val="50%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請填寫受輔導中小企業名稱</a:t>
            </a:r>
            <a:endParaRPr lang="en-US" altLang="zh-TW" sz="1600" dirty="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690049555"/>
      </p:ext>
    </p:extLst>
  </p:cSld>
  <p:clrMapOvr>
    <a:masterClrMapping/>
  </p:clrMapOvr>
</p:sld>
</file>

<file path=ppt/slides/slide6.xml><?xml version="1.0" encoding="utf-8"?>
<p:sld xmlns:a="http://purl.oclc.org/ooxml/drawingml/main" xmlns:r="http://purl.oclc.org/ooxml/officeDocument/relationships" xmlns:p="http://purl.oclc.org/ooxml/presentationml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%"/>
          </a:bodyPr>
          <a:lstStyle/>
          <a:p>
            <a:r>
              <a:rPr lang="zh-TW" altLang="en-US"/>
              <a:t>二、計畫目標與執行內容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23D1E-4C2A-4DC2-9A2B-E1865257190C}" type="slidenum">
              <a:rPr lang="zh-TW" altLang="en-US" smtClean="0"/>
              <a:pPr/>
              <a:t>6</a:t>
            </a:fld>
            <a:endParaRPr lang="zh-TW" altLang="en-US"/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251520" y="1211173"/>
          <a:ext cx="8640960" cy="5043905"/>
        </p:xfrm>
        <a:graphic>
          <a:graphicData uri="http://purl.oclc.org/ooxml/drawingml/table">
            <a:tbl>
              <a:tblPr firstRow="1" bandRow="1">
                <a:tableStyleId>{5940675A-B579-460E-94D1-54222C63F5DA}</a:tableStyleId>
              </a:tblPr>
              <a:tblGrid>
                <a:gridCol w="4320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089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8420">
                <a:tc rowSpan="2">
                  <a:txBody>
                    <a:bodyPr/>
                    <a:lstStyle/>
                    <a:p>
                      <a:pPr algn="ctr"/>
                      <a:r>
                        <a:rPr lang="zh-TW" altLang="en-US" sz="1600" b="1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執行前</a:t>
                      </a:r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800" b="1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面臨的問題與挑戰</a:t>
                      </a:r>
                    </a:p>
                  </a:txBody>
                  <a:tcP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08708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問題一：</a:t>
                      </a: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問題二：</a:t>
                      </a: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問題三：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8420">
                <a:tc rowSpan="2">
                  <a:txBody>
                    <a:bodyPr/>
                    <a:lstStyle/>
                    <a:p>
                      <a:pPr algn="ctr"/>
                      <a:r>
                        <a:rPr lang="zh-TW" altLang="en-US" sz="1600" b="1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執行中</a:t>
                      </a:r>
                    </a:p>
                  </a:txBody>
                  <a:tcPr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zh-TW" altLang="en-US" sz="1800" b="1" kern="120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節能減碳執行做法與內容</a:t>
                      </a:r>
                    </a:p>
                  </a:txBody>
                  <a:tcP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98194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做法一：</a:t>
                      </a: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做法二：</a:t>
                      </a: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做法三：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8420">
                <a:tc rowSpan="2">
                  <a:txBody>
                    <a:bodyPr/>
                    <a:lstStyle/>
                    <a:p>
                      <a:pPr algn="ctr"/>
                      <a:r>
                        <a:rPr lang="zh-TW" altLang="en-US" sz="1600" b="1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執行後</a:t>
                      </a: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zh-TW" altLang="en-US" sz="1800" b="1" kern="120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預期成果與效益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01743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量化效益：</a:t>
                      </a: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質化效益：</a:t>
                      </a: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zh-TW" altLang="en-US" sz="1400">
                        <a:solidFill>
                          <a:schemeClr val="bg1">
                            <a:lumMod val="50%"/>
                          </a:schemeClr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圓角矩形圖說文字 6"/>
          <p:cNvSpPr/>
          <p:nvPr/>
        </p:nvSpPr>
        <p:spPr>
          <a:xfrm>
            <a:off x="2483768" y="3176972"/>
            <a:ext cx="4392488" cy="1080120"/>
          </a:xfrm>
          <a:prstGeom prst="wedgeRoundRectCallout">
            <a:avLst>
              <a:gd name="adj1" fmla="val -62780"/>
              <a:gd name="adj2" fmla="val 6382"/>
              <a:gd name="adj3" fmla="val 16667"/>
            </a:avLst>
          </a:prstGeom>
          <a:solidFill>
            <a:srgbClr val="C0C0C0">
              <a:alpha val="49.804%"/>
            </a:srgbClr>
          </a:solidFill>
          <a:ln>
            <a:noFill/>
          </a:ln>
        </p:spPr>
        <p:style>
          <a:lnRef idx="2">
            <a:schemeClr val="accent1">
              <a:shade val="50%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lnSpc>
                <a:spcPts val="1800"/>
              </a:lnSpc>
              <a:buFont typeface="Arial" panose="020B0604020202020204" pitchFamily="34" charset="0"/>
              <a:buChar char="•"/>
            </a:pPr>
            <a:r>
              <a:rPr lang="zh-TW" altLang="en-US" sz="160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應具體說明需政府投入輔導資源理由。</a:t>
            </a:r>
            <a:endParaRPr lang="en-US" altLang="zh-TW" sz="160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171450" indent="-171450">
              <a:lnSpc>
                <a:spcPts val="1800"/>
              </a:lnSpc>
              <a:buFont typeface="Arial" panose="020B0604020202020204" pitchFamily="34" charset="0"/>
              <a:buChar char="•"/>
            </a:pPr>
            <a:r>
              <a:rPr lang="zh-TW" altLang="en-US" sz="160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條列式表達，內容請具體。</a:t>
            </a:r>
            <a:endParaRPr lang="en-US" altLang="zh-TW" sz="160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171450" indent="-171450">
              <a:lnSpc>
                <a:spcPts val="1800"/>
              </a:lnSpc>
              <a:buFont typeface="Arial" panose="020B0604020202020204" pitchFamily="34" charset="0"/>
              <a:buChar char="•"/>
            </a:pPr>
            <a:r>
              <a:rPr lang="zh-TW" altLang="en-US" sz="160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需說明落實節能減碳做法為何。</a:t>
            </a:r>
            <a:endParaRPr lang="en-US" altLang="zh-TW" sz="160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171450" indent="-171450">
              <a:lnSpc>
                <a:spcPts val="1800"/>
              </a:lnSpc>
              <a:buFont typeface="Arial" panose="020B0604020202020204" pitchFamily="34" charset="0"/>
              <a:buChar char="•"/>
            </a:pPr>
            <a:r>
              <a:rPr lang="zh-TW" altLang="en-US" sz="160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務必依「執行前問題」，逐條對應執行作法。</a:t>
            </a:r>
            <a:endParaRPr lang="en-US" altLang="zh-TW" sz="160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8" name="圓角矩形圖說文字 7"/>
          <p:cNvSpPr/>
          <p:nvPr/>
        </p:nvSpPr>
        <p:spPr>
          <a:xfrm>
            <a:off x="2483768" y="1772816"/>
            <a:ext cx="4392488" cy="864096"/>
          </a:xfrm>
          <a:prstGeom prst="wedgeRoundRectCallout">
            <a:avLst>
              <a:gd name="adj1" fmla="val -62780"/>
              <a:gd name="adj2" fmla="val 6382"/>
              <a:gd name="adj3" fmla="val 16667"/>
            </a:avLst>
          </a:prstGeom>
          <a:solidFill>
            <a:srgbClr val="C0C0C0">
              <a:alpha val="49.804%"/>
            </a:srgbClr>
          </a:solidFill>
          <a:ln>
            <a:noFill/>
          </a:ln>
        </p:spPr>
        <p:style>
          <a:lnRef idx="2">
            <a:schemeClr val="accent1">
              <a:shade val="50%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政府政策的規範</a:t>
            </a:r>
            <a:endParaRPr lang="en-US" altLang="zh-TW" sz="160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171450" indent="-1714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國際趨勢</a:t>
            </a:r>
            <a:endParaRPr lang="en-US" altLang="zh-TW" sz="160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171450" indent="-1714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面臨的問題</a:t>
            </a:r>
            <a:endParaRPr lang="en-US" altLang="zh-TW" sz="160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66936" y="837352"/>
            <a:ext cx="3781805" cy="3568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ts val="2200"/>
              </a:lnSpc>
            </a:pPr>
            <a:r>
              <a:rPr lang="zh-TW" altLang="en-US" b="1" kern="1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二、受輔導中小企業</a:t>
            </a:r>
            <a:r>
              <a:rPr lang="en-US" altLang="zh-TW" b="1" kern="1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b="1" kern="1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二</a:t>
            </a:r>
            <a:r>
              <a:rPr lang="en-US" altLang="zh-TW" b="1" kern="1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)OOOOOO</a:t>
            </a:r>
            <a:endParaRPr lang="zh-TW" altLang="en-US" b="1" kern="1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1" name="圓角矩形圖說文字 10"/>
          <p:cNvSpPr/>
          <p:nvPr/>
        </p:nvSpPr>
        <p:spPr>
          <a:xfrm>
            <a:off x="4558680" y="867861"/>
            <a:ext cx="4392488" cy="325546"/>
          </a:xfrm>
          <a:prstGeom prst="wedgeRoundRectCallout">
            <a:avLst>
              <a:gd name="adj1" fmla="val -62780"/>
              <a:gd name="adj2" fmla="val 6382"/>
              <a:gd name="adj3" fmla="val 16667"/>
            </a:avLst>
          </a:prstGeom>
          <a:solidFill>
            <a:srgbClr val="C0C0C0">
              <a:alpha val="49.804%"/>
            </a:srgbClr>
          </a:solidFill>
          <a:ln>
            <a:noFill/>
          </a:ln>
        </p:spPr>
        <p:style>
          <a:lnRef idx="2">
            <a:schemeClr val="accent1">
              <a:shade val="50%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請填寫受輔導中小企業名稱</a:t>
            </a:r>
            <a:endParaRPr lang="en-US" altLang="zh-TW" sz="1600" dirty="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圓角矩形圖說文字 8">
            <a:extLst>
              <a:ext uri="{FF2B5EF4-FFF2-40B4-BE49-F238E27FC236}">
                <a16:creationId xmlns:a16="http://schemas.microsoft.com/office/drawing/2014/main" id="{E8FD3021-BA1B-B6D9-6CB3-D6D1B8B785F7}"/>
              </a:ext>
            </a:extLst>
          </p:cNvPr>
          <p:cNvSpPr/>
          <p:nvPr/>
        </p:nvSpPr>
        <p:spPr>
          <a:xfrm>
            <a:off x="2483768" y="4869160"/>
            <a:ext cx="6173344" cy="1368152"/>
          </a:xfrm>
          <a:prstGeom prst="wedgeRoundRectCallout">
            <a:avLst>
              <a:gd name="adj1" fmla="val -67486"/>
              <a:gd name="adj2" fmla="val -3148"/>
              <a:gd name="adj3" fmla="val 16667"/>
            </a:avLst>
          </a:prstGeom>
          <a:solidFill>
            <a:srgbClr val="C0C0C0">
              <a:alpha val="49.804%"/>
            </a:srgbClr>
          </a:solidFill>
          <a:ln>
            <a:noFill/>
          </a:ln>
        </p:spPr>
        <p:style>
          <a:lnRef idx="2">
            <a:schemeClr val="accent1">
              <a:shade val="50%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8900" indent="-8890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每家必填量化效益</a:t>
            </a:r>
            <a:r>
              <a:rPr lang="en-US" altLang="zh-TW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獲得訂單、實質減碳量</a:t>
            </a:r>
            <a:r>
              <a:rPr lang="en-US" altLang="zh-TW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en-US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r>
              <a:rPr lang="zh-TW" altLang="zh-TW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每案中小企業皆需自主宣告減量轉型承諾、完備碳排放清冊、估算內部碳定價至少</a:t>
            </a:r>
            <a:r>
              <a:rPr lang="en-US" altLang="zh-TW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4</a:t>
            </a:r>
            <a:r>
              <a:rPr lang="zh-TW" altLang="zh-TW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家</a:t>
            </a:r>
            <a:r>
              <a:rPr lang="zh-TW" altLang="en-US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、其他自訂量化指標</a:t>
            </a:r>
            <a:r>
              <a:rPr lang="en-US" altLang="zh-TW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/</a:t>
            </a:r>
            <a:r>
              <a:rPr lang="zh-TW" altLang="en-US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質化效益</a:t>
            </a:r>
            <a:endParaRPr lang="en-US" altLang="zh-TW" sz="1600" b="1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88900" indent="-8890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整體體系提升效益說明</a:t>
            </a:r>
            <a:endParaRPr lang="en-US" altLang="zh-TW" sz="1600" dirty="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88900" indent="-8890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其他環保面、社會面、經濟面示範績效</a:t>
            </a:r>
            <a:endParaRPr lang="en-US" altLang="zh-TW" sz="1600" dirty="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81006021"/>
      </p:ext>
    </p:extLst>
  </p:cSld>
  <p:clrMapOvr>
    <a:masterClrMapping/>
  </p:clrMapOvr>
</p:sld>
</file>

<file path=ppt/slides/slide7.xml><?xml version="1.0" encoding="utf-8"?>
<p:sld xmlns:a="http://purl.oclc.org/ooxml/drawingml/main" xmlns:r="http://purl.oclc.org/ooxml/officeDocument/relationships" xmlns:p="http://purl.oclc.org/ooxml/presentationml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%"/>
          </a:bodyPr>
          <a:lstStyle/>
          <a:p>
            <a:r>
              <a:rPr lang="zh-TW" altLang="en-US"/>
              <a:t>二、計畫目標與執行內容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23D1E-4C2A-4DC2-9A2B-E1865257190C}" type="slidenum">
              <a:rPr lang="zh-TW" altLang="en-US" smtClean="0"/>
              <a:pPr/>
              <a:t>7</a:t>
            </a:fld>
            <a:endParaRPr lang="zh-TW" altLang="en-US"/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251520" y="1211173"/>
          <a:ext cx="8640960" cy="5043905"/>
        </p:xfrm>
        <a:graphic>
          <a:graphicData uri="http://purl.oclc.org/ooxml/drawingml/table">
            <a:tbl>
              <a:tblPr firstRow="1" bandRow="1">
                <a:tableStyleId>{5940675A-B579-460E-94D1-54222C63F5DA}</a:tableStyleId>
              </a:tblPr>
              <a:tblGrid>
                <a:gridCol w="4320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089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8420">
                <a:tc rowSpan="2">
                  <a:txBody>
                    <a:bodyPr/>
                    <a:lstStyle/>
                    <a:p>
                      <a:pPr algn="ctr"/>
                      <a:r>
                        <a:rPr lang="zh-TW" altLang="en-US" sz="1600" b="1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執行前</a:t>
                      </a:r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800" b="1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面臨的問題與挑戰</a:t>
                      </a:r>
                    </a:p>
                  </a:txBody>
                  <a:tcP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08708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問題一：</a:t>
                      </a: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問題二：</a:t>
                      </a: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問題三：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8420">
                <a:tc rowSpan="2">
                  <a:txBody>
                    <a:bodyPr/>
                    <a:lstStyle/>
                    <a:p>
                      <a:pPr algn="ctr"/>
                      <a:r>
                        <a:rPr lang="zh-TW" altLang="en-US" sz="1600" b="1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執行中</a:t>
                      </a:r>
                    </a:p>
                  </a:txBody>
                  <a:tcPr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zh-TW" altLang="en-US" sz="1800" b="1" kern="120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節能減碳執行做法與內容</a:t>
                      </a:r>
                    </a:p>
                  </a:txBody>
                  <a:tcP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98194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做法一：</a:t>
                      </a: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做法二：</a:t>
                      </a: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做法三：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8420">
                <a:tc rowSpan="2">
                  <a:txBody>
                    <a:bodyPr/>
                    <a:lstStyle/>
                    <a:p>
                      <a:pPr algn="ctr"/>
                      <a:r>
                        <a:rPr lang="zh-TW" altLang="en-US" sz="1600" b="1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執行後</a:t>
                      </a: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zh-TW" altLang="en-US" sz="1800" b="1" kern="120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預期成果與效益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01743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量化效益：</a:t>
                      </a: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質化效益：</a:t>
                      </a: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zh-TW" altLang="en-US" sz="1400">
                        <a:solidFill>
                          <a:schemeClr val="bg1">
                            <a:lumMod val="50%"/>
                          </a:schemeClr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圓角矩形圖說文字 6"/>
          <p:cNvSpPr/>
          <p:nvPr/>
        </p:nvSpPr>
        <p:spPr>
          <a:xfrm>
            <a:off x="2483768" y="3176972"/>
            <a:ext cx="4392488" cy="1080120"/>
          </a:xfrm>
          <a:prstGeom prst="wedgeRoundRectCallout">
            <a:avLst>
              <a:gd name="adj1" fmla="val -62780"/>
              <a:gd name="adj2" fmla="val 6382"/>
              <a:gd name="adj3" fmla="val 16667"/>
            </a:avLst>
          </a:prstGeom>
          <a:solidFill>
            <a:srgbClr val="C0C0C0">
              <a:alpha val="49.804%"/>
            </a:srgbClr>
          </a:solidFill>
          <a:ln>
            <a:noFill/>
          </a:ln>
        </p:spPr>
        <p:style>
          <a:lnRef idx="2">
            <a:schemeClr val="accent1">
              <a:shade val="50%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lnSpc>
                <a:spcPts val="1800"/>
              </a:lnSpc>
              <a:buFont typeface="Arial" panose="020B0604020202020204" pitchFamily="34" charset="0"/>
              <a:buChar char="•"/>
            </a:pPr>
            <a:r>
              <a:rPr lang="zh-TW" altLang="en-US" sz="160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應具體說明需政府投入輔導資源理由。</a:t>
            </a:r>
            <a:endParaRPr lang="en-US" altLang="zh-TW" sz="160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171450" indent="-171450">
              <a:lnSpc>
                <a:spcPts val="1800"/>
              </a:lnSpc>
              <a:buFont typeface="Arial" panose="020B0604020202020204" pitchFamily="34" charset="0"/>
              <a:buChar char="•"/>
            </a:pPr>
            <a:r>
              <a:rPr lang="zh-TW" altLang="en-US" sz="160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條列式表達，內容請具體。</a:t>
            </a:r>
            <a:endParaRPr lang="en-US" altLang="zh-TW" sz="160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171450" indent="-171450">
              <a:lnSpc>
                <a:spcPts val="1800"/>
              </a:lnSpc>
              <a:buFont typeface="Arial" panose="020B0604020202020204" pitchFamily="34" charset="0"/>
              <a:buChar char="•"/>
            </a:pPr>
            <a:r>
              <a:rPr lang="zh-TW" altLang="en-US" sz="160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需說明落實節能減碳做法為何。</a:t>
            </a:r>
            <a:endParaRPr lang="en-US" altLang="zh-TW" sz="160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171450" indent="-171450">
              <a:lnSpc>
                <a:spcPts val="1800"/>
              </a:lnSpc>
              <a:buFont typeface="Arial" panose="020B0604020202020204" pitchFamily="34" charset="0"/>
              <a:buChar char="•"/>
            </a:pPr>
            <a:r>
              <a:rPr lang="zh-TW" altLang="en-US" sz="160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務必依「執行前問題」，逐條對應執行作法。</a:t>
            </a:r>
            <a:endParaRPr lang="en-US" altLang="zh-TW" sz="160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8" name="圓角矩形圖說文字 7"/>
          <p:cNvSpPr/>
          <p:nvPr/>
        </p:nvSpPr>
        <p:spPr>
          <a:xfrm>
            <a:off x="2483768" y="1772816"/>
            <a:ext cx="4392488" cy="864096"/>
          </a:xfrm>
          <a:prstGeom prst="wedgeRoundRectCallout">
            <a:avLst>
              <a:gd name="adj1" fmla="val -62780"/>
              <a:gd name="adj2" fmla="val 6382"/>
              <a:gd name="adj3" fmla="val 16667"/>
            </a:avLst>
          </a:prstGeom>
          <a:solidFill>
            <a:srgbClr val="C0C0C0">
              <a:alpha val="49.804%"/>
            </a:srgbClr>
          </a:solidFill>
          <a:ln>
            <a:noFill/>
          </a:ln>
        </p:spPr>
        <p:style>
          <a:lnRef idx="2">
            <a:schemeClr val="accent1">
              <a:shade val="50%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政府政策的規範</a:t>
            </a:r>
            <a:endParaRPr lang="en-US" altLang="zh-TW" sz="160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171450" indent="-1714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國際趨勢</a:t>
            </a:r>
            <a:endParaRPr lang="en-US" altLang="zh-TW" sz="160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171450" indent="-1714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面臨的問題</a:t>
            </a:r>
            <a:endParaRPr lang="en-US" altLang="zh-TW" sz="160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66936" y="859660"/>
            <a:ext cx="3781805" cy="3568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ts val="2200"/>
              </a:lnSpc>
            </a:pPr>
            <a:r>
              <a:rPr lang="zh-TW" altLang="en-US" b="1" kern="1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三、受輔導中小企業</a:t>
            </a:r>
            <a:r>
              <a:rPr lang="en-US" altLang="zh-TW" b="1" kern="1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b="1" kern="1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三</a:t>
            </a:r>
            <a:r>
              <a:rPr lang="en-US" altLang="zh-TW" b="1" kern="1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)OOOOOO</a:t>
            </a:r>
            <a:endParaRPr lang="zh-TW" altLang="en-US" b="1" kern="1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1" name="圓角矩形圖說文字 10"/>
          <p:cNvSpPr/>
          <p:nvPr/>
        </p:nvSpPr>
        <p:spPr>
          <a:xfrm>
            <a:off x="4751512" y="859660"/>
            <a:ext cx="4392488" cy="325546"/>
          </a:xfrm>
          <a:prstGeom prst="wedgeRoundRectCallout">
            <a:avLst>
              <a:gd name="adj1" fmla="val -62780"/>
              <a:gd name="adj2" fmla="val 6382"/>
              <a:gd name="adj3" fmla="val 16667"/>
            </a:avLst>
          </a:prstGeom>
          <a:solidFill>
            <a:srgbClr val="C0C0C0">
              <a:alpha val="49.804%"/>
            </a:srgbClr>
          </a:solidFill>
          <a:ln>
            <a:noFill/>
          </a:ln>
        </p:spPr>
        <p:style>
          <a:lnRef idx="2">
            <a:schemeClr val="accent1">
              <a:shade val="50%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請填寫受輔導中小企業名稱</a:t>
            </a:r>
            <a:endParaRPr lang="en-US" altLang="zh-TW" sz="1600" dirty="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圓角矩形圖說文字 8">
            <a:extLst>
              <a:ext uri="{FF2B5EF4-FFF2-40B4-BE49-F238E27FC236}">
                <a16:creationId xmlns:a16="http://schemas.microsoft.com/office/drawing/2014/main" id="{D8C068D5-B7FE-82C1-05D6-2C1477B969E6}"/>
              </a:ext>
            </a:extLst>
          </p:cNvPr>
          <p:cNvSpPr/>
          <p:nvPr/>
        </p:nvSpPr>
        <p:spPr>
          <a:xfrm>
            <a:off x="2483768" y="4869160"/>
            <a:ext cx="6173344" cy="1368152"/>
          </a:xfrm>
          <a:prstGeom prst="wedgeRoundRectCallout">
            <a:avLst>
              <a:gd name="adj1" fmla="val -67486"/>
              <a:gd name="adj2" fmla="val -3148"/>
              <a:gd name="adj3" fmla="val 16667"/>
            </a:avLst>
          </a:prstGeom>
          <a:solidFill>
            <a:srgbClr val="C0C0C0">
              <a:alpha val="49.804%"/>
            </a:srgbClr>
          </a:solidFill>
          <a:ln>
            <a:noFill/>
          </a:ln>
        </p:spPr>
        <p:style>
          <a:lnRef idx="2">
            <a:schemeClr val="accent1">
              <a:shade val="50%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8900" indent="-8890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每家必填量化效益</a:t>
            </a:r>
            <a:r>
              <a:rPr lang="en-US" altLang="zh-TW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獲得訂單、實質減碳量</a:t>
            </a:r>
            <a:r>
              <a:rPr lang="en-US" altLang="zh-TW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en-US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r>
              <a:rPr lang="zh-TW" altLang="zh-TW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每案中小企業皆需自主宣告減量轉型承諾、完備碳排放清冊、估算內部碳定價至少</a:t>
            </a:r>
            <a:r>
              <a:rPr lang="en-US" altLang="zh-TW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4</a:t>
            </a:r>
            <a:r>
              <a:rPr lang="zh-TW" altLang="zh-TW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家</a:t>
            </a:r>
            <a:r>
              <a:rPr lang="zh-TW" altLang="en-US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、其他自訂量化指標</a:t>
            </a:r>
            <a:r>
              <a:rPr lang="en-US" altLang="zh-TW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/</a:t>
            </a:r>
            <a:r>
              <a:rPr lang="zh-TW" altLang="en-US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質化效益</a:t>
            </a:r>
            <a:endParaRPr lang="en-US" altLang="zh-TW" sz="1600" b="1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88900" indent="-8890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整體體系提升效益說明</a:t>
            </a:r>
            <a:endParaRPr lang="en-US" altLang="zh-TW" sz="1600" dirty="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88900" indent="-8890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其他環保面、社會面、經濟面示範績效</a:t>
            </a:r>
            <a:endParaRPr lang="en-US" altLang="zh-TW" sz="1600" dirty="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596231425"/>
      </p:ext>
    </p:extLst>
  </p:cSld>
  <p:clrMapOvr>
    <a:masterClrMapping/>
  </p:clrMapOvr>
</p:sld>
</file>

<file path=ppt/slides/slide8.xml><?xml version="1.0" encoding="utf-8"?>
<p:sld xmlns:a="http://purl.oclc.org/ooxml/drawingml/main" xmlns:r="http://purl.oclc.org/ooxml/officeDocument/relationships" xmlns:p="http://purl.oclc.org/ooxml/presentationml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%"/>
          </a:bodyPr>
          <a:lstStyle/>
          <a:p>
            <a:r>
              <a:rPr lang="zh-TW" altLang="en-US"/>
              <a:t>二、計畫目標與執行內容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23D1E-4C2A-4DC2-9A2B-E1865257190C}" type="slidenum">
              <a:rPr lang="zh-TW" altLang="en-US" smtClean="0"/>
              <a:pPr/>
              <a:t>8</a:t>
            </a:fld>
            <a:endParaRPr lang="zh-TW" altLang="en-US"/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251520" y="1211173"/>
          <a:ext cx="8640960" cy="5043905"/>
        </p:xfrm>
        <a:graphic>
          <a:graphicData uri="http://purl.oclc.org/ooxml/drawingml/table">
            <a:tbl>
              <a:tblPr firstRow="1" bandRow="1">
                <a:tableStyleId>{5940675A-B579-460E-94D1-54222C63F5DA}</a:tableStyleId>
              </a:tblPr>
              <a:tblGrid>
                <a:gridCol w="4320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089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8420">
                <a:tc rowSpan="2">
                  <a:txBody>
                    <a:bodyPr/>
                    <a:lstStyle/>
                    <a:p>
                      <a:pPr algn="ctr"/>
                      <a:r>
                        <a:rPr lang="zh-TW" altLang="en-US" sz="1600" b="1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執行前</a:t>
                      </a:r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800" b="1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面臨的問題與挑戰</a:t>
                      </a:r>
                    </a:p>
                  </a:txBody>
                  <a:tcP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08708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問題一：</a:t>
                      </a: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問題二：</a:t>
                      </a: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問題三：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8420">
                <a:tc rowSpan="2">
                  <a:txBody>
                    <a:bodyPr/>
                    <a:lstStyle/>
                    <a:p>
                      <a:pPr algn="ctr"/>
                      <a:r>
                        <a:rPr lang="zh-TW" altLang="en-US" sz="1600" b="1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執行中</a:t>
                      </a:r>
                    </a:p>
                  </a:txBody>
                  <a:tcPr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zh-TW" altLang="en-US" sz="1800" b="1" kern="120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節能減碳執行做法與內容</a:t>
                      </a:r>
                    </a:p>
                  </a:txBody>
                  <a:tcP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98194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做法一：</a:t>
                      </a: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做法二：</a:t>
                      </a: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做法三：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8420">
                <a:tc rowSpan="2">
                  <a:txBody>
                    <a:bodyPr/>
                    <a:lstStyle/>
                    <a:p>
                      <a:pPr algn="ctr"/>
                      <a:r>
                        <a:rPr lang="zh-TW" altLang="en-US" sz="1600" b="1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執行後</a:t>
                      </a: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zh-TW" altLang="en-US" sz="1800" b="1" kern="120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預期成果與效益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01743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量化效益：</a:t>
                      </a: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質化效益：</a:t>
                      </a: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zh-TW" altLang="en-US" sz="1400">
                        <a:solidFill>
                          <a:schemeClr val="bg1">
                            <a:lumMod val="50%"/>
                          </a:schemeClr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圓角矩形圖說文字 6"/>
          <p:cNvSpPr/>
          <p:nvPr/>
        </p:nvSpPr>
        <p:spPr>
          <a:xfrm>
            <a:off x="2483768" y="3176972"/>
            <a:ext cx="4392488" cy="1080120"/>
          </a:xfrm>
          <a:prstGeom prst="wedgeRoundRectCallout">
            <a:avLst>
              <a:gd name="adj1" fmla="val -62780"/>
              <a:gd name="adj2" fmla="val 6382"/>
              <a:gd name="adj3" fmla="val 16667"/>
            </a:avLst>
          </a:prstGeom>
          <a:solidFill>
            <a:srgbClr val="C0C0C0">
              <a:alpha val="49.804%"/>
            </a:srgbClr>
          </a:solidFill>
          <a:ln>
            <a:noFill/>
          </a:ln>
        </p:spPr>
        <p:style>
          <a:lnRef idx="2">
            <a:schemeClr val="accent1">
              <a:shade val="50%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lnSpc>
                <a:spcPts val="1800"/>
              </a:lnSpc>
              <a:buFont typeface="Arial" panose="020B0604020202020204" pitchFamily="34" charset="0"/>
              <a:buChar char="•"/>
            </a:pPr>
            <a:r>
              <a:rPr lang="zh-TW" altLang="en-US" sz="160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應具體說明需政府投入輔導資源理由。</a:t>
            </a:r>
            <a:endParaRPr lang="en-US" altLang="zh-TW" sz="160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171450" indent="-171450">
              <a:lnSpc>
                <a:spcPts val="1800"/>
              </a:lnSpc>
              <a:buFont typeface="Arial" panose="020B0604020202020204" pitchFamily="34" charset="0"/>
              <a:buChar char="•"/>
            </a:pPr>
            <a:r>
              <a:rPr lang="zh-TW" altLang="en-US" sz="160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條列式表達，內容請具體。</a:t>
            </a:r>
            <a:endParaRPr lang="en-US" altLang="zh-TW" sz="160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171450" indent="-171450">
              <a:lnSpc>
                <a:spcPts val="1800"/>
              </a:lnSpc>
              <a:buFont typeface="Arial" panose="020B0604020202020204" pitchFamily="34" charset="0"/>
              <a:buChar char="•"/>
            </a:pPr>
            <a:r>
              <a:rPr lang="zh-TW" altLang="en-US" sz="160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需說明落實節能減碳做法為何。</a:t>
            </a:r>
            <a:endParaRPr lang="en-US" altLang="zh-TW" sz="160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171450" indent="-171450">
              <a:lnSpc>
                <a:spcPts val="1800"/>
              </a:lnSpc>
              <a:buFont typeface="Arial" panose="020B0604020202020204" pitchFamily="34" charset="0"/>
              <a:buChar char="•"/>
            </a:pPr>
            <a:r>
              <a:rPr lang="zh-TW" altLang="en-US" sz="160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務必依「執行前問題」，逐條對應執行作法。</a:t>
            </a:r>
            <a:endParaRPr lang="en-US" altLang="zh-TW" sz="160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8" name="圓角矩形圖說文字 7"/>
          <p:cNvSpPr/>
          <p:nvPr/>
        </p:nvSpPr>
        <p:spPr>
          <a:xfrm>
            <a:off x="2483768" y="1772816"/>
            <a:ext cx="4392488" cy="864096"/>
          </a:xfrm>
          <a:prstGeom prst="wedgeRoundRectCallout">
            <a:avLst>
              <a:gd name="adj1" fmla="val -62780"/>
              <a:gd name="adj2" fmla="val 6382"/>
              <a:gd name="adj3" fmla="val 16667"/>
            </a:avLst>
          </a:prstGeom>
          <a:solidFill>
            <a:srgbClr val="C0C0C0">
              <a:alpha val="49.804%"/>
            </a:srgbClr>
          </a:solidFill>
          <a:ln>
            <a:noFill/>
          </a:ln>
        </p:spPr>
        <p:style>
          <a:lnRef idx="2">
            <a:schemeClr val="accent1">
              <a:shade val="50%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政府政策的規範</a:t>
            </a:r>
            <a:endParaRPr lang="en-US" altLang="zh-TW" sz="160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171450" indent="-1714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國際趨勢</a:t>
            </a:r>
            <a:endParaRPr lang="en-US" altLang="zh-TW" sz="160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171450" indent="-1714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面臨的問題</a:t>
            </a:r>
            <a:endParaRPr lang="en-US" altLang="zh-TW" sz="160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08248" y="836514"/>
            <a:ext cx="3781805" cy="3568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ts val="2200"/>
              </a:lnSpc>
            </a:pPr>
            <a:r>
              <a:rPr lang="zh-TW" altLang="en-US" b="1" kern="1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四、受輔導中小企業</a:t>
            </a:r>
            <a:r>
              <a:rPr lang="en-US" altLang="zh-TW" b="1" kern="1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b="1" kern="1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四</a:t>
            </a:r>
            <a:r>
              <a:rPr lang="en-US" altLang="zh-TW" b="1" kern="1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)OOOOOO</a:t>
            </a:r>
            <a:endParaRPr lang="zh-TW" altLang="en-US" b="1" kern="1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1" name="圓角矩形圖說文字 10"/>
          <p:cNvSpPr/>
          <p:nvPr/>
        </p:nvSpPr>
        <p:spPr>
          <a:xfrm>
            <a:off x="4558680" y="859660"/>
            <a:ext cx="4392488" cy="325546"/>
          </a:xfrm>
          <a:prstGeom prst="wedgeRoundRectCallout">
            <a:avLst>
              <a:gd name="adj1" fmla="val -62780"/>
              <a:gd name="adj2" fmla="val 6382"/>
              <a:gd name="adj3" fmla="val 16667"/>
            </a:avLst>
          </a:prstGeom>
          <a:solidFill>
            <a:srgbClr val="C0C0C0">
              <a:alpha val="49.804%"/>
            </a:srgbClr>
          </a:solidFill>
          <a:ln>
            <a:noFill/>
          </a:ln>
        </p:spPr>
        <p:style>
          <a:lnRef idx="2">
            <a:schemeClr val="accent1">
              <a:shade val="50%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請填寫受輔導中小企業名稱</a:t>
            </a:r>
            <a:endParaRPr lang="en-US" altLang="zh-TW" sz="1600" dirty="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圓角矩形圖說文字 8">
            <a:extLst>
              <a:ext uri="{FF2B5EF4-FFF2-40B4-BE49-F238E27FC236}">
                <a16:creationId xmlns:a16="http://schemas.microsoft.com/office/drawing/2014/main" id="{878F3334-EBB7-9B57-A51A-A3D8DCF5DDD2}"/>
              </a:ext>
            </a:extLst>
          </p:cNvPr>
          <p:cNvSpPr/>
          <p:nvPr/>
        </p:nvSpPr>
        <p:spPr>
          <a:xfrm>
            <a:off x="2483768" y="4869160"/>
            <a:ext cx="6173344" cy="1368152"/>
          </a:xfrm>
          <a:prstGeom prst="wedgeRoundRectCallout">
            <a:avLst>
              <a:gd name="adj1" fmla="val -67486"/>
              <a:gd name="adj2" fmla="val -3148"/>
              <a:gd name="adj3" fmla="val 16667"/>
            </a:avLst>
          </a:prstGeom>
          <a:solidFill>
            <a:srgbClr val="C0C0C0">
              <a:alpha val="49.804%"/>
            </a:srgbClr>
          </a:solidFill>
          <a:ln>
            <a:noFill/>
          </a:ln>
        </p:spPr>
        <p:style>
          <a:lnRef idx="2">
            <a:schemeClr val="accent1">
              <a:shade val="50%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8900" indent="-8890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每家必填量化效益</a:t>
            </a:r>
            <a:r>
              <a:rPr lang="en-US" altLang="zh-TW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獲得訂單、實質減碳量</a:t>
            </a:r>
            <a:r>
              <a:rPr lang="en-US" altLang="zh-TW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en-US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r>
              <a:rPr lang="zh-TW" altLang="zh-TW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每案中小企業皆需自主宣告減量轉型承諾、完備碳排放清冊、估算內部碳定價至少</a:t>
            </a:r>
            <a:r>
              <a:rPr lang="en-US" altLang="zh-TW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4</a:t>
            </a:r>
            <a:r>
              <a:rPr lang="zh-TW" altLang="zh-TW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家</a:t>
            </a:r>
            <a:r>
              <a:rPr lang="zh-TW" altLang="en-US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、其他自訂量化指標</a:t>
            </a:r>
            <a:r>
              <a:rPr lang="en-US" altLang="zh-TW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/</a:t>
            </a:r>
            <a:r>
              <a:rPr lang="zh-TW" altLang="en-US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質化效益</a:t>
            </a:r>
            <a:endParaRPr lang="en-US" altLang="zh-TW" sz="1600" b="1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88900" indent="-8890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整體體系提升效益說明</a:t>
            </a:r>
            <a:endParaRPr lang="en-US" altLang="zh-TW" sz="1600" dirty="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88900" indent="-8890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其他環保面、社會面、經濟面示範績效</a:t>
            </a:r>
            <a:endParaRPr lang="en-US" altLang="zh-TW" sz="1600" dirty="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260296841"/>
      </p:ext>
    </p:extLst>
  </p:cSld>
  <p:clrMapOvr>
    <a:masterClrMapping/>
  </p:clrMapOvr>
</p:sld>
</file>

<file path=ppt/slides/slide9.xml><?xml version="1.0" encoding="utf-8"?>
<p:sld xmlns:a="http://purl.oclc.org/ooxml/drawingml/main" xmlns:r="http://purl.oclc.org/ooxml/officeDocument/relationships" xmlns:p="http://purl.oclc.org/ooxml/presentationml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%"/>
          </a:bodyPr>
          <a:lstStyle/>
          <a:p>
            <a:r>
              <a:rPr lang="zh-TW" altLang="en-US"/>
              <a:t>二、計畫目標與執行內容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23D1E-4C2A-4DC2-9A2B-E1865257190C}" type="slidenum">
              <a:rPr lang="zh-TW" altLang="en-US" smtClean="0"/>
              <a:pPr/>
              <a:t>9</a:t>
            </a:fld>
            <a:endParaRPr lang="zh-TW" altLang="en-US"/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251520" y="1211173"/>
          <a:ext cx="8640960" cy="5043905"/>
        </p:xfrm>
        <a:graphic>
          <a:graphicData uri="http://purl.oclc.org/ooxml/drawingml/table">
            <a:tbl>
              <a:tblPr firstRow="1" bandRow="1">
                <a:tableStyleId>{5940675A-B579-460E-94D1-54222C63F5DA}</a:tableStyleId>
              </a:tblPr>
              <a:tblGrid>
                <a:gridCol w="4320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089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8420">
                <a:tc rowSpan="2">
                  <a:txBody>
                    <a:bodyPr/>
                    <a:lstStyle/>
                    <a:p>
                      <a:pPr algn="ctr"/>
                      <a:r>
                        <a:rPr lang="zh-TW" altLang="en-US" sz="1600" b="1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執行前</a:t>
                      </a:r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800" b="1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面臨的問題與挑戰</a:t>
                      </a:r>
                    </a:p>
                  </a:txBody>
                  <a:tcP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08708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問題一：</a:t>
                      </a: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問題二：</a:t>
                      </a: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問題三：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8420">
                <a:tc rowSpan="2">
                  <a:txBody>
                    <a:bodyPr/>
                    <a:lstStyle/>
                    <a:p>
                      <a:pPr algn="ctr"/>
                      <a:r>
                        <a:rPr lang="zh-TW" altLang="en-US" sz="1600" b="1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執行中</a:t>
                      </a:r>
                    </a:p>
                  </a:txBody>
                  <a:tcPr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zh-TW" altLang="en-US" sz="1800" b="1" kern="120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節能減碳執行做法與內容</a:t>
                      </a:r>
                    </a:p>
                  </a:txBody>
                  <a:tcP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98194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做法一：</a:t>
                      </a: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做法二：</a:t>
                      </a: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做法三：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8420">
                <a:tc rowSpan="2">
                  <a:txBody>
                    <a:bodyPr/>
                    <a:lstStyle/>
                    <a:p>
                      <a:pPr algn="ctr"/>
                      <a:r>
                        <a:rPr lang="zh-TW" altLang="en-US" sz="1600" b="1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執行後</a:t>
                      </a: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zh-TW" altLang="en-US" sz="1800" b="1" kern="120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預期成果與效益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01743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量化效益：</a:t>
                      </a: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質化效益：</a:t>
                      </a: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zh-TW" altLang="en-US" sz="1400">
                        <a:solidFill>
                          <a:schemeClr val="bg1">
                            <a:lumMod val="50%"/>
                          </a:schemeClr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圓角矩形圖說文字 6"/>
          <p:cNvSpPr/>
          <p:nvPr/>
        </p:nvSpPr>
        <p:spPr>
          <a:xfrm>
            <a:off x="2483768" y="3176972"/>
            <a:ext cx="4392488" cy="1080120"/>
          </a:xfrm>
          <a:prstGeom prst="wedgeRoundRectCallout">
            <a:avLst>
              <a:gd name="adj1" fmla="val -62780"/>
              <a:gd name="adj2" fmla="val 6382"/>
              <a:gd name="adj3" fmla="val 16667"/>
            </a:avLst>
          </a:prstGeom>
          <a:solidFill>
            <a:srgbClr val="C0C0C0">
              <a:alpha val="49.804%"/>
            </a:srgbClr>
          </a:solidFill>
          <a:ln>
            <a:noFill/>
          </a:ln>
        </p:spPr>
        <p:style>
          <a:lnRef idx="2">
            <a:schemeClr val="accent1">
              <a:shade val="50%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lnSpc>
                <a:spcPts val="1800"/>
              </a:lnSpc>
              <a:buFont typeface="Arial" panose="020B0604020202020204" pitchFamily="34" charset="0"/>
              <a:buChar char="•"/>
            </a:pPr>
            <a:r>
              <a:rPr lang="zh-TW" altLang="en-US" sz="160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應具體說明需政府投入輔導資源理由。</a:t>
            </a:r>
            <a:endParaRPr lang="en-US" altLang="zh-TW" sz="160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171450" indent="-171450">
              <a:lnSpc>
                <a:spcPts val="1800"/>
              </a:lnSpc>
              <a:buFont typeface="Arial" panose="020B0604020202020204" pitchFamily="34" charset="0"/>
              <a:buChar char="•"/>
            </a:pPr>
            <a:r>
              <a:rPr lang="zh-TW" altLang="en-US" sz="160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條列式表達，內容請具體。</a:t>
            </a:r>
            <a:endParaRPr lang="en-US" altLang="zh-TW" sz="160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171450" indent="-171450">
              <a:lnSpc>
                <a:spcPts val="1800"/>
              </a:lnSpc>
              <a:buFont typeface="Arial" panose="020B0604020202020204" pitchFamily="34" charset="0"/>
              <a:buChar char="•"/>
            </a:pPr>
            <a:r>
              <a:rPr lang="zh-TW" altLang="en-US" sz="160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需說明落實節能減碳做法為何。</a:t>
            </a:r>
            <a:endParaRPr lang="en-US" altLang="zh-TW" sz="160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171450" indent="-171450">
              <a:lnSpc>
                <a:spcPts val="1800"/>
              </a:lnSpc>
              <a:buFont typeface="Arial" panose="020B0604020202020204" pitchFamily="34" charset="0"/>
              <a:buChar char="•"/>
            </a:pPr>
            <a:r>
              <a:rPr lang="zh-TW" altLang="en-US" sz="160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務必依「執行前問題」，逐條對應執行作法。</a:t>
            </a:r>
            <a:endParaRPr lang="en-US" altLang="zh-TW" sz="160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8" name="圓角矩形圖說文字 7"/>
          <p:cNvSpPr/>
          <p:nvPr/>
        </p:nvSpPr>
        <p:spPr>
          <a:xfrm>
            <a:off x="2483768" y="1772816"/>
            <a:ext cx="4392488" cy="864096"/>
          </a:xfrm>
          <a:prstGeom prst="wedgeRoundRectCallout">
            <a:avLst>
              <a:gd name="adj1" fmla="val -62780"/>
              <a:gd name="adj2" fmla="val 6382"/>
              <a:gd name="adj3" fmla="val 16667"/>
            </a:avLst>
          </a:prstGeom>
          <a:solidFill>
            <a:srgbClr val="C0C0C0">
              <a:alpha val="49.804%"/>
            </a:srgbClr>
          </a:solidFill>
          <a:ln>
            <a:noFill/>
          </a:ln>
        </p:spPr>
        <p:style>
          <a:lnRef idx="2">
            <a:schemeClr val="accent1">
              <a:shade val="50%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政府政策的規範</a:t>
            </a:r>
            <a:endParaRPr lang="en-US" altLang="zh-TW" sz="160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171450" indent="-1714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國際趨勢</a:t>
            </a:r>
            <a:endParaRPr lang="en-US" altLang="zh-TW" sz="160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171450" indent="-1714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面臨的問題</a:t>
            </a:r>
            <a:endParaRPr lang="en-US" altLang="zh-TW" sz="160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08247" y="836514"/>
            <a:ext cx="3781806" cy="3568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ts val="2200"/>
              </a:lnSpc>
            </a:pPr>
            <a:r>
              <a:rPr lang="zh-TW" altLang="en-US" b="1" kern="1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五、受輔導中小企業</a:t>
            </a:r>
            <a:r>
              <a:rPr lang="en-US" altLang="zh-TW" b="1" kern="1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b="1" kern="1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五</a:t>
            </a:r>
            <a:r>
              <a:rPr lang="en-US" altLang="zh-TW" b="1" kern="1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)OOOOOO</a:t>
            </a:r>
            <a:endParaRPr lang="zh-TW" altLang="en-US" b="1" kern="1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1" name="圓角矩形圖說文字 10"/>
          <p:cNvSpPr/>
          <p:nvPr/>
        </p:nvSpPr>
        <p:spPr>
          <a:xfrm>
            <a:off x="4558680" y="859660"/>
            <a:ext cx="4392488" cy="325546"/>
          </a:xfrm>
          <a:prstGeom prst="wedgeRoundRectCallout">
            <a:avLst>
              <a:gd name="adj1" fmla="val -62780"/>
              <a:gd name="adj2" fmla="val 6382"/>
              <a:gd name="adj3" fmla="val 16667"/>
            </a:avLst>
          </a:prstGeom>
          <a:solidFill>
            <a:srgbClr val="C0C0C0">
              <a:alpha val="49.804%"/>
            </a:srgbClr>
          </a:solidFill>
          <a:ln>
            <a:noFill/>
          </a:ln>
        </p:spPr>
        <p:style>
          <a:lnRef idx="2">
            <a:schemeClr val="accent1">
              <a:shade val="50%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請填寫受輔導中小企業名稱</a:t>
            </a:r>
            <a:endParaRPr lang="en-US" altLang="zh-TW" sz="1600" dirty="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圓角矩形圖說文字 8">
            <a:extLst>
              <a:ext uri="{FF2B5EF4-FFF2-40B4-BE49-F238E27FC236}">
                <a16:creationId xmlns:a16="http://schemas.microsoft.com/office/drawing/2014/main" id="{4FC65BA8-EC79-8275-C797-17238E166AAD}"/>
              </a:ext>
            </a:extLst>
          </p:cNvPr>
          <p:cNvSpPr/>
          <p:nvPr/>
        </p:nvSpPr>
        <p:spPr>
          <a:xfrm>
            <a:off x="2483768" y="4869160"/>
            <a:ext cx="6173344" cy="1368152"/>
          </a:xfrm>
          <a:prstGeom prst="wedgeRoundRectCallout">
            <a:avLst>
              <a:gd name="adj1" fmla="val -67486"/>
              <a:gd name="adj2" fmla="val -3148"/>
              <a:gd name="adj3" fmla="val 16667"/>
            </a:avLst>
          </a:prstGeom>
          <a:solidFill>
            <a:srgbClr val="C0C0C0">
              <a:alpha val="49.804%"/>
            </a:srgbClr>
          </a:solidFill>
          <a:ln>
            <a:noFill/>
          </a:ln>
        </p:spPr>
        <p:style>
          <a:lnRef idx="2">
            <a:schemeClr val="accent1">
              <a:shade val="50%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8900" indent="-8890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每家必填量化效益</a:t>
            </a:r>
            <a:r>
              <a:rPr lang="en-US" altLang="zh-TW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獲得訂單、實質減碳量</a:t>
            </a:r>
            <a:r>
              <a:rPr lang="en-US" altLang="zh-TW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en-US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r>
              <a:rPr lang="zh-TW" altLang="zh-TW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每案中小企業皆需自主宣告減量轉型承諾、完備碳排放清冊、估算內部碳定價至少</a:t>
            </a:r>
            <a:r>
              <a:rPr lang="en-US" altLang="zh-TW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4</a:t>
            </a:r>
            <a:r>
              <a:rPr lang="zh-TW" altLang="zh-TW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家</a:t>
            </a:r>
            <a:r>
              <a:rPr lang="zh-TW" altLang="en-US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、其他自訂量化指標</a:t>
            </a:r>
            <a:r>
              <a:rPr lang="en-US" altLang="zh-TW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/</a:t>
            </a:r>
            <a:r>
              <a:rPr lang="zh-TW" altLang="en-US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質化效益</a:t>
            </a:r>
            <a:endParaRPr lang="en-US" altLang="zh-TW" sz="1600" b="1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88900" indent="-8890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整體體系提升效益說明</a:t>
            </a:r>
            <a:endParaRPr lang="en-US" altLang="zh-TW" sz="1600" dirty="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88900" indent="-8890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其他環保面、社會面、經濟面示範績效</a:t>
            </a:r>
            <a:endParaRPr lang="en-US" altLang="zh-TW" sz="1600" dirty="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955526447"/>
      </p:ext>
    </p:extLst>
  </p:cSld>
  <p:clrMapOvr>
    <a:masterClrMapping/>
  </p:clrMapOvr>
</p:sld>
</file>

<file path=ppt/theme/theme1.xml><?xml version="1.0" encoding="utf-8"?>
<a:theme xmlns:a="http://purl.oclc.org/ooxml/drawingml/main" name="Office 佈景主題">
  <a:themeElements>
    <a:clrScheme name="波形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l="50%" t="-80%" r="50%" b="1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l="50%" t="50%" r="50%" b="50%"/>
          </a:path>
        </a:gradFill>
      </a:bgFillStyleLst>
    </a:fmtScheme>
  </a:themeElements>
  <a:objectDefaults/>
  <a:extraClrSchemeLst/>
</a:theme>
</file>

<file path=ppt/theme/theme2.xml><?xml version="1.0" encoding="utf-8"?>
<a:theme xmlns:a="http://purl.oclc.org/ooxml/drawingml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l="50%" t="-80%" r="50%" b="1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l="50%" t="50%" r="50%" b="50%"/>
          </a:path>
        </a:gradFill>
      </a:bgFillStyleLst>
    </a:fmtScheme>
  </a:themeElements>
  <a:objectDefaults/>
  <a:extraClrSchemeLst/>
</a:theme>
</file>

<file path=ppt/theme/theme3.xml><?xml version="1.0" encoding="utf-8"?>
<a:theme xmlns:a="http://purl.oclc.org/ooxml/drawingml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l="50%" t="-80%" r="50%" b="1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l="50%" t="50%" r="50%" b="50%"/>
          </a:path>
        </a:gradFill>
      </a:bgFillStyleLst>
    </a:fmtScheme>
  </a:themeElements>
  <a:objectDefaults/>
  <a:extraClrSchemeLst/>
</a:theme>
</file>

<file path=docProps/app.xml><?xml version="1.0" encoding="utf-8"?>
<Properties xmlns="http://purl.oclc.org/ooxml/officeDocument/extendedProperties" xmlns:vt="http://purl.oclc.org/ooxml/officeDocument/docPropsVTypes">
  <TotalTime>904</TotalTime>
  <Words>3547</Words>
  <Application>Microsoft Office PowerPoint</Application>
  <PresentationFormat>如螢幕大小 (4:3)</PresentationFormat>
  <Paragraphs>614</Paragraphs>
  <Slides>25</Slides>
  <Notes>1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25</vt:i4>
      </vt:variant>
    </vt:vector>
  </HeadingPairs>
  <TitlesOfParts>
    <vt:vector size="30" baseType="lpstr">
      <vt:lpstr>微軟正黑體</vt:lpstr>
      <vt:lpstr>Arial</vt:lpstr>
      <vt:lpstr>Calibri</vt:lpstr>
      <vt:lpstr>Times New Roman</vt:lpstr>
      <vt:lpstr>Office 佈景主題</vt:lpstr>
      <vt:lpstr>PowerPoint 簡報</vt:lpstr>
      <vt:lpstr>簡報目錄</vt:lpstr>
      <vt:lpstr>一、基本資料與簡介</vt:lpstr>
      <vt:lpstr>二、計畫目標與執行內容</vt:lpstr>
      <vt:lpstr>二、計畫目標與執行內容</vt:lpstr>
      <vt:lpstr>二、計畫目標與執行內容</vt:lpstr>
      <vt:lpstr>二、計畫目標與執行內容</vt:lpstr>
      <vt:lpstr>二、計畫目標與執行內容</vt:lpstr>
      <vt:lpstr>二、計畫目標與執行內容</vt:lpstr>
      <vt:lpstr>二、計畫目標與執行內容</vt:lpstr>
      <vt:lpstr>二、計畫目標與執行內容</vt:lpstr>
      <vt:lpstr>二、計畫目標與執行內容</vt:lpstr>
      <vt:lpstr>二、計畫目標與執行內容</vt:lpstr>
      <vt:lpstr>二、計畫目標與執行內容</vt:lpstr>
      <vt:lpstr>三、預期成效及計畫亮點</vt:lpstr>
      <vt:lpstr>三、預期成效及計畫亮點</vt:lpstr>
      <vt:lpstr>三、預期成效及計畫亮點</vt:lpstr>
      <vt:lpstr>PowerPoint 簡報</vt:lpstr>
      <vt:lpstr>四、工作進度規劃</vt:lpstr>
      <vt:lpstr>四、工作進度規劃</vt:lpstr>
      <vt:lpstr>五、經費規劃</vt:lpstr>
      <vt:lpstr>六、人力規劃</vt:lpstr>
      <vt:lpstr>七、其他附件</vt:lpstr>
      <vt:lpstr>PowerPoint 簡報</vt:lpstr>
      <vt:lpstr>附件-廠商基本資料與簡介</vt:lpstr>
    </vt:vector>
  </TitlesOfParts>
  <Company>財團法人塑膠工業技術發展中心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Megan1016[王瑱嬪]</dc:creator>
  <cp:lastModifiedBy>sufam[戴淑芬]</cp:lastModifiedBy>
  <cp:revision>131</cp:revision>
  <cp:lastPrinted>2020-02-27T11:14:41Z</cp:lastPrinted>
  <dcterms:created xsi:type="dcterms:W3CDTF">2020-02-07T02:52:20Z</dcterms:created>
  <dcterms:modified xsi:type="dcterms:W3CDTF">2023-04-03T06:05:45Z</dcterms:modified>
</cp:coreProperties>
</file>