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36"/>
  </p:notesMasterIdLst>
  <p:sldIdLst>
    <p:sldId id="322" r:id="rId5"/>
    <p:sldId id="323" r:id="rId6"/>
    <p:sldId id="328" r:id="rId7"/>
    <p:sldId id="324" r:id="rId8"/>
    <p:sldId id="330" r:id="rId9"/>
    <p:sldId id="364" r:id="rId10"/>
    <p:sldId id="331" r:id="rId11"/>
    <p:sldId id="346" r:id="rId12"/>
    <p:sldId id="347" r:id="rId13"/>
    <p:sldId id="332" r:id="rId14"/>
    <p:sldId id="325" r:id="rId15"/>
    <p:sldId id="334" r:id="rId16"/>
    <p:sldId id="344" r:id="rId17"/>
    <p:sldId id="335" r:id="rId18"/>
    <p:sldId id="326" r:id="rId19"/>
    <p:sldId id="336" r:id="rId20"/>
    <p:sldId id="337" r:id="rId21"/>
    <p:sldId id="338" r:id="rId22"/>
    <p:sldId id="342" r:id="rId23"/>
    <p:sldId id="349" r:id="rId24"/>
    <p:sldId id="351" r:id="rId25"/>
    <p:sldId id="358" r:id="rId26"/>
    <p:sldId id="348" r:id="rId27"/>
    <p:sldId id="343" r:id="rId28"/>
    <p:sldId id="360" r:id="rId29"/>
    <p:sldId id="363" r:id="rId30"/>
    <p:sldId id="362" r:id="rId31"/>
    <p:sldId id="340" r:id="rId32"/>
    <p:sldId id="327" r:id="rId33"/>
    <p:sldId id="361" r:id="rId34"/>
    <p:sldId id="339" r:id="rId35"/>
  </p:sldIdLst>
  <p:sldSz cx="12192000" cy="6858000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AEFF7"/>
          </a:solidFill>
        </a:fill>
      </a:tcStyle>
    </a:wholeTbl>
    <a:band1H>
      <a:tcStyle>
        <a:tcBdr/>
        <a:fill>
          <a:solidFill>
            <a:srgbClr val="D2DEEF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2DEEF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5B9BD5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5B9BD5"/>
          </a:solidFill>
        </a:fill>
      </a:tcStyle>
    </a:firstRow>
  </a:tblStyle>
  <a:tblStyle styleId="{FABFCF23-3B69-468F-B69F-88F6DE6A72F2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FFFFF"/>
          </a:solidFill>
        </a:fill>
      </a:tcStyle>
    </a:wholeTbl>
    <a:band1H>
      <a:tcStyle>
        <a:tcBdr/>
        <a:fill>
          <a:solidFill>
            <a:srgbClr val="E9F1F5"/>
          </a:solidFill>
        </a:fill>
      </a:tcStyle>
    </a:band1H>
    <a:band1V>
      <a:tcStyle>
        <a:tcBdr/>
        <a:fill>
          <a:solidFill>
            <a:srgbClr val="E9F1F5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dbl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FFFFFF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BACC6"/>
          </a:solidFill>
        </a:fill>
      </a:tcStyle>
    </a:firstRow>
  </a:tblStyle>
  <a:tblStyle styleId="{7DF18680-E054-41AD-8BC1-D1AEF772440D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F1F5"/>
          </a:solidFill>
        </a:fill>
      </a:tcStyle>
    </a:wholeTbl>
    <a:band1H>
      <a:tcStyle>
        <a:tcBdr/>
        <a:fill>
          <a:solidFill>
            <a:srgbClr val="D0E3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0E3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BACC6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BACC6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BACC6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BACC6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36" autoAdjust="0"/>
    <p:restoredTop sz="84630" autoAdjust="0"/>
  </p:normalViewPr>
  <p:slideViewPr>
    <p:cSldViewPr snapToGrid="0" showGuides="1">
      <p:cViewPr>
        <p:scale>
          <a:sx n="60" d="100"/>
          <a:sy n="60" d="100"/>
        </p:scale>
        <p:origin x="-2268" y="-8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 txBox="1">
            <a:spLocks noGrp="1"/>
          </p:cNvSpPr>
          <p:nvPr>
            <p:ph type="hdr" sz="quarter"/>
          </p:nvPr>
        </p:nvSpPr>
        <p:spPr>
          <a:xfrm>
            <a:off x="0" y="1"/>
            <a:ext cx="2949787" cy="49869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idx="1"/>
          </p:nvPr>
        </p:nvSpPr>
        <p:spPr>
          <a:xfrm>
            <a:off x="3855833" y="1"/>
            <a:ext cx="2949787" cy="49869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fld id="{EBA3D981-3074-4865-BDFA-679F3A059838}" type="datetime1">
              <a:rPr lang="en-US"/>
              <a:pPr lvl="0"/>
              <a:t>1/30/2024</a:t>
            </a:fld>
            <a:endParaRPr 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備忘稿版面配置區 4"/>
          <p:cNvSpPr txBox="1">
            <a:spLocks noGrp="1"/>
          </p:cNvSpPr>
          <p:nvPr>
            <p:ph type="body" sz="quarter" idx="3"/>
          </p:nvPr>
        </p:nvSpPr>
        <p:spPr>
          <a:xfrm>
            <a:off x="680720" y="4783305"/>
            <a:ext cx="5445760" cy="39136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4"/>
          </p:nvPr>
        </p:nvSpPr>
        <p:spPr>
          <a:xfrm>
            <a:off x="0" y="9440641"/>
            <a:ext cx="2949787" cy="49869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xfrm>
            <a:off x="3855833" y="9440641"/>
            <a:ext cx="2949787" cy="49869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fld id="{53EC3F8F-0828-4DD9-911E-05EE94125ED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909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53EC3F8F-0828-4DD9-911E-05EE94125ED6}" type="slidenum">
              <a:rPr lang="en-US" altLang="zh-TW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781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1">
            <a:extLst>
              <a:ext uri="{FF2B5EF4-FFF2-40B4-BE49-F238E27FC236}">
                <a16:creationId xmlns="" xmlns:a16="http://schemas.microsoft.com/office/drawing/2014/main" id="{7B095A9D-EA43-8949-1850-FBB1DBEA5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3200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11" name="投影片編號版面配置區 5">
            <a:extLst>
              <a:ext uri="{FF2B5EF4-FFF2-40B4-BE49-F238E27FC236}">
                <a16:creationId xmlns="" xmlns:a16="http://schemas.microsoft.com/office/drawing/2014/main" id="{A23B261A-6F61-7309-A989-B01BCEDDD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2558"/>
            <a:ext cx="2743200" cy="216000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407B21C2-949F-497F-800F-16CFB5EA9C4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10286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標題 1"/>
          <p:cNvSpPr txBox="1">
            <a:spLocks noGrp="1"/>
          </p:cNvSpPr>
          <p:nvPr>
            <p:ph type="title"/>
          </p:nvPr>
        </p:nvSpPr>
        <p:spPr>
          <a:xfrm>
            <a:off x="609600" y="343008"/>
            <a:ext cx="10972800" cy="665397"/>
          </a:xfrm>
        </p:spPr>
        <p:txBody>
          <a:bodyPr>
            <a:normAutofit/>
          </a:bodyPr>
          <a:lstStyle>
            <a:lvl1pPr>
              <a:defRPr lang="en-US" sz="44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lvl="0"/>
            <a:r>
              <a:rPr lang="zh-TW" dirty="0"/>
              <a:t>按一下以編輯母片標題樣式</a:t>
            </a:r>
            <a:endParaRPr lang="en-US" dirty="0"/>
          </a:p>
        </p:txBody>
      </p:sp>
      <p:sp>
        <p:nvSpPr>
          <p:cNvPr id="12" name="投影片編號版面配置區 5">
            <a:extLst>
              <a:ext uri="{FF2B5EF4-FFF2-40B4-BE49-F238E27FC236}">
                <a16:creationId xmlns="" xmlns:a16="http://schemas.microsoft.com/office/drawing/2014/main" id="{417B97E3-7F0D-3B7C-D788-48EAD9536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407B21C2-949F-497F-800F-16CFB5EA9C4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844261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CDC6E-D11B-4182-BD28-9D6DF6D4F88B}" type="datetime1">
              <a:rPr lang="zh-TW" altLang="en-US" smtClean="0"/>
              <a:t>2024/1/30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B21C2-949F-497F-800F-16CFB5EA9C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4819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7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="" xmlns:a16="http://schemas.microsoft.com/office/drawing/2014/main" id="{17ED327C-C201-0441-A23F-54908DE97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7B21C2-949F-497F-800F-16CFB5EA9C4C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標題 1"/>
          <p:cNvSpPr/>
          <p:nvPr/>
        </p:nvSpPr>
        <p:spPr>
          <a:xfrm>
            <a:off x="2024063" y="642942"/>
            <a:ext cx="8143875" cy="214312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3200" b="1" i="0" u="none" strike="noStrike" kern="1200" cap="none" spc="0" baseline="0" dirty="0" smtClean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經濟部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中小及新創企業署</a:t>
            </a:r>
            <a:r>
              <a:rPr lang="en-US" sz="3200" b="1" i="0" strike="noStrike" kern="1200" cap="none" spc="0" baseline="0" dirty="0" smtClean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/>
            </a:r>
            <a:br>
              <a:rPr lang="en-US" sz="3200" b="1" i="0" strike="noStrike" kern="1200" cap="none" spc="0" baseline="0" dirty="0" smtClean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</a:b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推動跨域研發引領中小企業升級轉型計畫</a:t>
            </a:r>
            <a:endParaRPr lang="en-US" sz="3200" b="1" i="0" strike="noStrike" kern="1200" cap="none" spc="0" baseline="0" dirty="0" smtClean="0"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/>
            </a:endParaRP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企業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跨域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研發補助</a:t>
            </a:r>
            <a:r>
              <a:rPr lang="en-US" sz="32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/>
            </a:r>
            <a:br>
              <a:rPr lang="en-US" sz="32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</a:br>
            <a:endParaRPr lang="en-US" sz="1800" b="1" i="0" u="none" strike="noStrike" kern="1200" cap="none" spc="0" baseline="0" dirty="0">
              <a:solidFill>
                <a:srgbClr val="595959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/>
            </a:endParaRPr>
          </a:p>
        </p:txBody>
      </p:sp>
      <p:sp>
        <p:nvSpPr>
          <p:cNvPr id="5" name="副標題 2"/>
          <p:cNvSpPr/>
          <p:nvPr/>
        </p:nvSpPr>
        <p:spPr>
          <a:xfrm>
            <a:off x="1809750" y="2714615"/>
            <a:ext cx="8572500" cy="297408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3200" b="1" i="0" u="none" strike="noStrike" kern="1200" cap="none" spc="0" baseline="0" dirty="0">
                <a:solidFill>
                  <a:srgbClr val="0D0D0D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○○○○○○○○</a:t>
            </a:r>
            <a:r>
              <a:rPr lang="zh-TW" sz="3000" b="1" i="0" u="none" strike="noStrike" kern="1200" cap="none" spc="0" baseline="0" dirty="0">
                <a:solidFill>
                  <a:srgbClr val="0D0D0D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計畫</a:t>
            </a:r>
            <a:r>
              <a:rPr lang="en-US" sz="3000" b="1" i="0" u="none" strike="noStrike" kern="1200" cap="none" spc="0" baseline="0" dirty="0">
                <a:solidFill>
                  <a:srgbClr val="A6A6A6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(</a:t>
            </a:r>
            <a:r>
              <a:rPr lang="zh-TW" sz="3000" b="1" i="0" u="none" strike="noStrike" kern="1200" cap="none" spc="0" baseline="0" dirty="0">
                <a:solidFill>
                  <a:srgbClr val="A6A6A6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計畫名稱</a:t>
            </a:r>
            <a:r>
              <a:rPr lang="en-US" sz="3000" b="1" i="0" u="none" strike="noStrike" kern="1200" cap="none" spc="0" baseline="0" dirty="0">
                <a:solidFill>
                  <a:srgbClr val="A6A6A6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)</a:t>
            </a:r>
          </a:p>
          <a:p>
            <a:pPr lvl="0" algn="ctr">
              <a:lnSpc>
                <a:spcPct val="90000"/>
              </a:lnSpc>
              <a:spcBef>
                <a:spcPts val="6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主軸類型：□</a:t>
            </a:r>
            <a:r>
              <a:rPr lang="zh-TW" altLang="en-US" sz="1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虛實商務科技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　□智造科技　□淨零科技　□健康科技</a:t>
            </a:r>
            <a:endParaRPr lang="en-US" altLang="zh-TW" sz="1600" b="1" i="0" u="none" strike="noStrike" kern="1200" cap="none" spc="0" baseline="0" dirty="0" smtClean="0">
              <a:solidFill>
                <a:srgbClr val="FF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/>
            </a:endParaRPr>
          </a:p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400" b="1" i="0" u="none" strike="noStrike" kern="1200" cap="none" spc="0" baseline="0" smtClean="0">
                <a:solidFill>
                  <a:srgbClr val="FF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自公告</a:t>
            </a:r>
            <a:r>
              <a:rPr lang="zh-TW" altLang="en-US" sz="2400" b="1" i="0" u="none" strike="noStrike" kern="1200" cap="none" spc="0" baseline="0" dirty="0" smtClean="0">
                <a:solidFill>
                  <a:srgbClr val="FF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核定日之當月第一日起</a:t>
            </a:r>
            <a:r>
              <a:rPr lang="zh-TW" sz="2400" b="1" i="0" u="none" strike="noStrike" kern="1200" cap="none" spc="0" baseline="0" dirty="0" smtClean="0">
                <a:solidFill>
                  <a:srgbClr val="FF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至</a:t>
            </a:r>
            <a:r>
              <a:rPr lang="en-US" altLang="zh-TW" sz="2400" b="1" i="0" u="none" strike="noStrike" kern="1200" cap="none" spc="0" baseline="0" dirty="0" smtClean="0">
                <a:solidFill>
                  <a:srgbClr val="FF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113</a:t>
            </a:r>
            <a:r>
              <a:rPr lang="zh-TW" sz="2400" b="1" i="0" u="none" strike="noStrike" kern="1200" cap="none" spc="0" baseline="0" dirty="0" smtClean="0">
                <a:solidFill>
                  <a:srgbClr val="FF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年</a:t>
            </a:r>
            <a:r>
              <a:rPr lang="en-US" altLang="zh-TW" sz="2400" b="1" i="0" u="none" strike="noStrike" kern="1200" cap="none" spc="0" baseline="0" dirty="0" smtClean="0">
                <a:solidFill>
                  <a:srgbClr val="FF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10</a:t>
            </a:r>
            <a:r>
              <a:rPr lang="zh-TW" sz="2400" b="1" i="0" u="none" strike="noStrike" kern="1200" cap="none" spc="0" baseline="0" dirty="0" smtClean="0">
                <a:solidFill>
                  <a:srgbClr val="FF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月</a:t>
            </a:r>
            <a:r>
              <a:rPr lang="en-US" altLang="zh-TW" sz="2400" b="1" i="0" u="none" strike="noStrike" kern="1200" cap="none" spc="0" baseline="0" dirty="0" smtClean="0">
                <a:solidFill>
                  <a:srgbClr val="FF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31</a:t>
            </a:r>
            <a:r>
              <a:rPr lang="zh-TW" sz="2400" b="1" i="0" u="none" strike="noStrike" kern="1200" cap="none" spc="0" baseline="0" dirty="0" smtClean="0">
                <a:solidFill>
                  <a:srgbClr val="FF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日</a:t>
            </a:r>
            <a:r>
              <a:rPr lang="zh-TW" sz="2400" b="1" i="0" u="none" strike="noStrike" kern="1200" cap="none" spc="0" baseline="0" dirty="0">
                <a:solidFill>
                  <a:srgbClr val="FF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（</a:t>
            </a:r>
            <a:r>
              <a:rPr lang="zh-TW" sz="2400" b="1" i="0" u="none" strike="noStrike" kern="1200" cap="none" spc="0" baseline="0" dirty="0" smtClean="0">
                <a:solidFill>
                  <a:srgbClr val="FF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計</a:t>
            </a:r>
            <a:r>
              <a:rPr lang="en-US" altLang="zh-TW" sz="2400" b="1" i="0" u="none" strike="noStrike" kern="1200" cap="none" spc="0" baseline="0" dirty="0" smtClean="0">
                <a:solidFill>
                  <a:srgbClr val="FF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8</a:t>
            </a:r>
            <a:r>
              <a:rPr lang="zh-TW" sz="2400" b="1" i="0" u="none" strike="noStrike" kern="1200" cap="none" spc="0" baseline="0" dirty="0" smtClean="0">
                <a:solidFill>
                  <a:srgbClr val="FF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個</a:t>
            </a:r>
            <a:r>
              <a:rPr lang="zh-TW" sz="2400" b="1" i="0" u="none" strike="noStrike" kern="1200" cap="none" spc="0" baseline="0" dirty="0">
                <a:solidFill>
                  <a:srgbClr val="FF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月）</a:t>
            </a:r>
            <a:endParaRPr lang="en-US" sz="2400" b="1" i="0" u="none" strike="noStrike" kern="1200" cap="none" spc="0" baseline="0" dirty="0">
              <a:solidFill>
                <a:srgbClr val="FF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/>
            </a:endParaRPr>
          </a:p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zh-TW" sz="3000" b="1" i="0" u="none" strike="noStrike" kern="1200" cap="none" spc="0" baseline="0" dirty="0" smtClean="0">
                <a:solidFill>
                  <a:srgbClr val="0D0D0D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(</a:t>
            </a:r>
            <a:r>
              <a:rPr lang="zh-TW" sz="3000" b="1" i="0" u="none" strike="noStrike" kern="1200" cap="none" spc="0" baseline="0" dirty="0" smtClean="0">
                <a:solidFill>
                  <a:srgbClr val="0D0D0D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申請</a:t>
            </a:r>
            <a:r>
              <a:rPr lang="zh-TW" sz="3000" b="1" i="0" u="none" strike="noStrike" kern="1200" cap="none" spc="0" baseline="0" dirty="0">
                <a:solidFill>
                  <a:srgbClr val="0D0D0D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企業</a:t>
            </a:r>
            <a:r>
              <a:rPr lang="zh-TW" sz="3000" b="1" i="0" u="none" strike="noStrike" kern="1200" cap="none" spc="0" baseline="0" dirty="0" smtClean="0">
                <a:solidFill>
                  <a:srgbClr val="0D0D0D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名稱</a:t>
            </a:r>
            <a:r>
              <a:rPr lang="en-US" altLang="zh-TW" sz="3000" b="1" i="0" u="none" strike="noStrike" kern="1200" cap="none" spc="0" baseline="0" dirty="0" smtClean="0">
                <a:solidFill>
                  <a:srgbClr val="0D0D0D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)</a:t>
            </a:r>
          </a:p>
          <a:p>
            <a:pPr lvl="0" algn="ctr">
              <a:lnSpc>
                <a:spcPct val="90000"/>
              </a:lnSpc>
              <a:spcBef>
                <a:spcPts val="7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 smtClean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計畫總經費</a:t>
            </a:r>
            <a:r>
              <a:rPr lang="en-US" altLang="zh-TW" b="1" dirty="0" smtClean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(</a:t>
            </a:r>
            <a:r>
              <a:rPr lang="zh-TW" altLang="en-US" b="1" dirty="0" smtClean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千元</a:t>
            </a:r>
            <a:r>
              <a:rPr lang="en-US" altLang="zh-TW" b="1" dirty="0" smtClean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)</a:t>
            </a:r>
            <a:r>
              <a:rPr lang="zh-TW" altLang="en-US" b="1" kern="0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：</a:t>
            </a:r>
            <a:r>
              <a:rPr lang="zh-TW" altLang="zh-TW" b="1" kern="0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○○○○</a:t>
            </a:r>
            <a:r>
              <a:rPr lang="zh-TW" altLang="en-US" b="1" kern="0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元</a:t>
            </a:r>
            <a:endParaRPr lang="en-US" b="1" kern="0" dirty="0">
              <a:solidFill>
                <a:srgbClr val="0D0D0D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/>
            </a:endParaRPr>
          </a:p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1" i="0" u="none" strike="noStrike" kern="1200" cap="none" spc="0" baseline="0" dirty="0">
              <a:solidFill>
                <a:srgbClr val="0D0D0D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/>
            </a:endParaRPr>
          </a:p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400" b="1" i="0" u="none" strike="noStrike" kern="1200" cap="none" spc="0" baseline="0" dirty="0">
                <a:solidFill>
                  <a:srgbClr val="0D0D0D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報告人：○○○</a:t>
            </a:r>
            <a:endParaRPr lang="en-US" sz="2400" b="1" i="0" u="none" strike="noStrike" kern="1200" cap="none" spc="0" baseline="0" dirty="0">
              <a:solidFill>
                <a:srgbClr val="0D0D0D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/>
            </a:endParaRPr>
          </a:p>
        </p:txBody>
      </p:sp>
      <p:sp>
        <p:nvSpPr>
          <p:cNvPr id="6" name="Text Box 34"/>
          <p:cNvSpPr txBox="1"/>
          <p:nvPr/>
        </p:nvSpPr>
        <p:spPr>
          <a:xfrm>
            <a:off x="76351" y="64052"/>
            <a:ext cx="899795" cy="360045"/>
          </a:xfrm>
          <a:prstGeom prst="rect">
            <a:avLst/>
          </a:prstGeom>
          <a:solidFill>
            <a:srgbClr val="FFFFFF"/>
          </a:solidFill>
          <a:ln w="9528">
            <a:solidFill>
              <a:srgbClr val="333300"/>
            </a:solidFill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algn="ctr" fontAlgn="ctr">
              <a:spcBef>
                <a:spcPts val="500"/>
              </a:spcBef>
              <a:spcAft>
                <a:spcPts val="0"/>
              </a:spcAft>
            </a:pPr>
            <a:r>
              <a:rPr lang="zh-TW" sz="18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附件</a:t>
            </a:r>
            <a:r>
              <a:rPr lang="en-US" sz="18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B</a:t>
            </a:r>
            <a:endParaRPr lang="zh-TW" sz="1200" kern="15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60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4800" b="1" spc="0" dirty="0"/>
              <a:t>貳、計畫內容與實施</a:t>
            </a:r>
            <a:r>
              <a:rPr lang="zh-TW" altLang="en-US" sz="4800" b="1" spc="0" dirty="0" smtClean="0"/>
              <a:t>方式</a:t>
            </a:r>
            <a:endParaRPr lang="en-US" altLang="zh-TW" sz="4800" b="1" spc="0" dirty="0"/>
          </a:p>
        </p:txBody>
      </p:sp>
      <p:sp>
        <p:nvSpPr>
          <p:cNvPr id="7" name="矩形 6"/>
          <p:cNvSpPr/>
          <p:nvPr/>
        </p:nvSpPr>
        <p:spPr>
          <a:xfrm>
            <a:off x="6464954" y="4934541"/>
            <a:ext cx="4874474" cy="1089525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競爭力</a:t>
            </a: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分析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市場</a:t>
            </a: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分析以計畫標的相關為主。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可以圖表呈現創新前後差異。</a:t>
            </a:r>
          </a:p>
        </p:txBody>
      </p:sp>
      <p:sp>
        <p:nvSpPr>
          <p:cNvPr id="5" name="投影片編號版面配置區 1"/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/>
          <a:p>
            <a:fld id="{407B21C2-949F-497F-800F-16CFB5EA9C4C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004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一、研發動機及競爭力分析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11</a:t>
            </a:fld>
            <a:endParaRPr lang="zh-TW" altLang="en-US"/>
          </a:p>
        </p:txBody>
      </p:sp>
      <p:sp>
        <p:nvSpPr>
          <p:cNvPr id="4" name="文字版面配置區 2"/>
          <p:cNvSpPr txBox="1">
            <a:spLocks/>
          </p:cNvSpPr>
          <p:nvPr/>
        </p:nvSpPr>
        <p:spPr>
          <a:xfrm>
            <a:off x="609600" y="1031725"/>
            <a:ext cx="10972800" cy="48626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研發</a:t>
            </a:r>
            <a:r>
              <a:rPr lang="zh-TW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動機</a:t>
            </a:r>
            <a:endParaRPr lang="zh-TW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zh-TW" sz="2000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國內外</a:t>
            </a:r>
            <a:r>
              <a:rPr lang="zh-TW" altLang="zh-TW" sz="20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產業環境之現況需求</a:t>
            </a:r>
            <a:r>
              <a:rPr lang="zh-TW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、產業環境分析與發展及描述企業現今與未來所將面臨的問題或瓶頸</a:t>
            </a:r>
            <a:r>
              <a:rPr lang="zh-TW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競爭力分析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技術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產品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服務競爭優勢比較</a:t>
            </a:r>
          </a:p>
          <a:p>
            <a:pPr marL="0" indent="0">
              <a:buNone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比較同業公司在價格、市場占有率，以及市場區隔等方面的情況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。應與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同類型產品或服務進行對比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，如新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型態的膠囊咖啡，應該與同類型的產品進行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比較，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而不是與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罐裝或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即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溶咖啡比較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zh-TW" altLang="zh-TW" sz="2400" dirty="0"/>
          </a:p>
          <a:p>
            <a:pPr marL="0" lvl="1" indent="0" algn="just">
              <a:buNone/>
            </a:pPr>
            <a:endParaRPr lang="en-US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355264"/>
              </p:ext>
            </p:extLst>
          </p:nvPr>
        </p:nvGraphicFramePr>
        <p:xfrm>
          <a:off x="817944" y="3599215"/>
          <a:ext cx="10556111" cy="2583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403">
                  <a:extLst>
                    <a:ext uri="{9D8B030D-6E8A-4147-A177-3AD203B41FA5}">
                      <a16:colId xmlns="" xmlns:a16="http://schemas.microsoft.com/office/drawing/2014/main" val="2509650684"/>
                    </a:ext>
                  </a:extLst>
                </a:gridCol>
                <a:gridCol w="1846927">
                  <a:extLst>
                    <a:ext uri="{9D8B030D-6E8A-4147-A177-3AD203B41FA5}">
                      <a16:colId xmlns="" xmlns:a16="http://schemas.microsoft.com/office/drawing/2014/main" val="620519361"/>
                    </a:ext>
                  </a:extLst>
                </a:gridCol>
                <a:gridCol w="1846927">
                  <a:extLst>
                    <a:ext uri="{9D8B030D-6E8A-4147-A177-3AD203B41FA5}">
                      <a16:colId xmlns="" xmlns:a16="http://schemas.microsoft.com/office/drawing/2014/main" val="2615065482"/>
                    </a:ext>
                  </a:extLst>
                </a:gridCol>
                <a:gridCol w="1846927">
                  <a:extLst>
                    <a:ext uri="{9D8B030D-6E8A-4147-A177-3AD203B41FA5}">
                      <a16:colId xmlns="" xmlns:a16="http://schemas.microsoft.com/office/drawing/2014/main" val="3331495544"/>
                    </a:ext>
                  </a:extLst>
                </a:gridCol>
                <a:gridCol w="1846927">
                  <a:extLst>
                    <a:ext uri="{9D8B030D-6E8A-4147-A177-3AD203B41FA5}">
                      <a16:colId xmlns="" xmlns:a16="http://schemas.microsoft.com/office/drawing/2014/main" val="1920425392"/>
                    </a:ext>
                  </a:extLst>
                </a:gridCol>
              </a:tblGrid>
              <a:tr h="642555">
                <a:tc>
                  <a:txBody>
                    <a:bodyPr/>
                    <a:lstStyle/>
                    <a:p>
                      <a:pPr algn="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  <a:r>
                        <a:rPr 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</a:p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 公 司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○○○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○○○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○○○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97052089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價格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單位：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)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91421667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服務上市時間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8925118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國內市場占有率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(%)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55422446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市場區隔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52969050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行銷通路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69639350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6.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技術或服務優勢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72273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358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二、</a:t>
            </a:r>
            <a:r>
              <a:rPr lang="zh-TW" altLang="en-US" dirty="0"/>
              <a:t>可行性與創新</a:t>
            </a:r>
            <a:r>
              <a:rPr lang="zh-TW" altLang="en-US" dirty="0" smtClean="0"/>
              <a:t>性說明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12</a:t>
            </a:fld>
            <a:endParaRPr lang="zh-TW" altLang="en-US"/>
          </a:p>
        </p:txBody>
      </p:sp>
      <p:sp>
        <p:nvSpPr>
          <p:cNvPr id="4" name="文字版面配置區 2"/>
          <p:cNvSpPr txBox="1">
            <a:spLocks/>
          </p:cNvSpPr>
          <p:nvPr/>
        </p:nvSpPr>
        <p:spPr>
          <a:xfrm>
            <a:off x="609603" y="1197034"/>
            <a:ext cx="10972800" cy="492912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為求本計畫所提商業模式</a:t>
            </a:r>
            <a:r>
              <a:rPr lang="zh-TW" altLang="en-US">
                <a:latin typeface="微軟正黑體" panose="020B0604030504040204" pitchFamily="34" charset="-120"/>
                <a:ea typeface="微軟正黑體" panose="020B0604030504040204" pitchFamily="34" charset="-120"/>
              </a:rPr>
              <a:t>可以</a:t>
            </a:r>
            <a:r>
              <a:rPr lang="zh-TW" alt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商轉落地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與營運，提案廠商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應提供相關</a:t>
            </a:r>
            <a:r>
              <a:rPr lang="zh-TW" altLang="en-US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具體數據、先期研究成果或使用驗證結果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與現有</a:t>
            </a:r>
            <a:r>
              <a:rPr lang="en-US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雷同</a:t>
            </a:r>
            <a:r>
              <a:rPr lang="en-US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之技術</a:t>
            </a:r>
            <a:r>
              <a:rPr lang="en-US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服務模式之差異性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、突破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點等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展現技術成熟度、創新性、可行性及商業</a:t>
            </a:r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潛力性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，顯示聯盟企業對於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該市場及未來營運策略已有萬全準備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7773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三、</a:t>
            </a:r>
            <a:r>
              <a:rPr lang="zh-TW" altLang="en-US" dirty="0"/>
              <a:t>計畫目標</a:t>
            </a:r>
            <a:r>
              <a:rPr lang="zh-TW" altLang="en-US" dirty="0" smtClean="0"/>
              <a:t>與研發項目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13</a:t>
            </a:fld>
            <a:endParaRPr lang="zh-TW" altLang="en-US"/>
          </a:p>
        </p:txBody>
      </p:sp>
      <p:sp>
        <p:nvSpPr>
          <p:cNvPr id="4" name="文字版面配置區 2"/>
          <p:cNvSpPr txBox="1">
            <a:spLocks/>
          </p:cNvSpPr>
          <p:nvPr/>
        </p:nvSpPr>
        <p:spPr>
          <a:xfrm>
            <a:off x="609603" y="1197034"/>
            <a:ext cx="10972800" cy="492912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 hangingPunct="0">
              <a:lnSpc>
                <a:spcPts val="3000"/>
              </a:lnSpc>
              <a:spcBef>
                <a:spcPts val="0"/>
              </a:spcBef>
              <a:buNone/>
            </a:pP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計畫目標</a:t>
            </a:r>
          </a:p>
          <a:p>
            <a:pPr marL="174625" lvl="1" indent="0" algn="just" hangingPunct="0">
              <a:lnSpc>
                <a:spcPts val="3000"/>
              </a:lnSpc>
              <a:spcBef>
                <a:spcPts val="0"/>
              </a:spcBef>
              <a:buNone/>
            </a:pP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如：既有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技術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服務缺口提出明確解決方案或開發新興市場，計畫產出可提高公司獲利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益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模式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 hangingPunct="0">
              <a:lnSpc>
                <a:spcPts val="3000"/>
              </a:lnSpc>
              <a:spcBef>
                <a:spcPts val="0"/>
              </a:spcBef>
              <a:buNone/>
            </a:pP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研發規格（技術指標）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服務模式（服務指標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9388" lvl="1" indent="0" algn="just" hangingPunct="0">
              <a:lnSpc>
                <a:spcPts val="3000"/>
              </a:lnSpc>
              <a:spcBef>
                <a:spcPts val="0"/>
              </a:spcBef>
              <a:buNone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預期開發的產品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服務設計規格，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3000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件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/min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、載重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800KG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600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次等明確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項目</a:t>
            </a:r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 hangingPunct="0">
              <a:lnSpc>
                <a:spcPts val="3000"/>
              </a:lnSpc>
              <a:spcBef>
                <a:spcPts val="0"/>
              </a:spcBef>
              <a:buNone/>
            </a:pP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關鍵技術或服務、零組件及其來源</a:t>
            </a:r>
          </a:p>
          <a:p>
            <a:pPr marL="174625" lvl="1" indent="0" algn="just" hangingPunct="0">
              <a:lnSpc>
                <a:spcPts val="3000"/>
              </a:lnSpc>
              <a:spcBef>
                <a:spcPts val="0"/>
              </a:spcBef>
              <a:buNone/>
            </a:pP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開發核心能力掌握程度，如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主要研發人員、原料來源、平台維運、金流收益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 hangingPunct="0">
              <a:lnSpc>
                <a:spcPts val="3000"/>
              </a:lnSpc>
              <a:spcBef>
                <a:spcPts val="0"/>
              </a:spcBef>
              <a:buNone/>
            </a:pP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技術或服務應用範圍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請儘量附圖表配合說明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174625" lvl="1" indent="0" algn="just" hangingPunct="0">
              <a:lnSpc>
                <a:spcPts val="3000"/>
              </a:lnSpc>
              <a:spcBef>
                <a:spcPts val="0"/>
              </a:spcBef>
              <a:buNone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如：計畫產出後商品化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市場化效益、目標市場及潛在客戶接受度，</a:t>
            </a:r>
            <a:r>
              <a:rPr lang="zh-TW" altLang="en-US" sz="1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最終須進入到市場驗證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 hangingPunct="0">
              <a:lnSpc>
                <a:spcPts val="3000"/>
              </a:lnSpc>
              <a:spcBef>
                <a:spcPts val="0"/>
              </a:spcBef>
              <a:buNone/>
            </a:pP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目標商業模式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4625" lvl="1" indent="0" algn="just" hangingPunct="0">
              <a:lnSpc>
                <a:spcPts val="3000"/>
              </a:lnSpc>
              <a:spcBef>
                <a:spcPts val="0"/>
              </a:spcBef>
              <a:buNone/>
            </a:pP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需敘明</a:t>
            </a:r>
            <a:r>
              <a:rPr lang="zh-TW" altLang="en-US" sz="16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計畫成果如何轉化為商業價值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，並在未來進行國內外市場拓展，包括</a:t>
            </a:r>
            <a:r>
              <a:rPr lang="zh-TW" altLang="en-US" sz="16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市場驗證</a:t>
            </a:r>
            <a:r>
              <a:rPr lang="zh-TW" altLang="en-US" sz="1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或</a:t>
            </a:r>
            <a:r>
              <a:rPr lang="zh-TW" altLang="en-US" sz="16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收益模式等欲</a:t>
            </a:r>
            <a:r>
              <a:rPr lang="zh-TW" altLang="en-US" sz="1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達成之目標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結果，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以確保</a:t>
            </a:r>
            <a:r>
              <a:rPr lang="zh-TW" altLang="en-US" sz="1600" b="1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計畫和聯盟成員之間</a:t>
            </a:r>
            <a:r>
              <a:rPr lang="zh-TW" altLang="en-US" sz="16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未來</a:t>
            </a:r>
            <a:r>
              <a:rPr lang="zh-TW" altLang="en-US" sz="1600" b="1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的穩定合作關係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 hangingPunct="0">
              <a:lnSpc>
                <a:spcPts val="3000"/>
              </a:lnSpc>
              <a:spcBef>
                <a:spcPts val="0"/>
              </a:spcBef>
              <a:buNone/>
            </a:pP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</a:t>
            </a: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市場商業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潛力性</a:t>
            </a:r>
          </a:p>
          <a:p>
            <a:pPr marL="174625" lvl="1" indent="0" algn="just" hangingPunct="0">
              <a:lnSpc>
                <a:spcPts val="3000"/>
              </a:lnSpc>
              <a:spcBef>
                <a:spcPts val="0"/>
              </a:spcBef>
              <a:buNone/>
            </a:pP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評估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成果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</a:t>
            </a:r>
            <a:r>
              <a:rPr lang="zh-TW" altLang="en-US" sz="1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國內外市場的商業潛力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，包含國內外市場規模、趨勢、競爭狀況等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5955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4800" b="1" spc="0" dirty="0"/>
              <a:t>參、實施方式</a:t>
            </a:r>
            <a:r>
              <a:rPr lang="en-US" altLang="zh-TW" sz="2000" b="1" spc="0" dirty="0"/>
              <a:t>(</a:t>
            </a:r>
            <a:r>
              <a:rPr lang="zh-TW" altLang="en-US" sz="2000" b="1" spc="0" dirty="0" smtClean="0"/>
              <a:t>包含聯盟成員</a:t>
            </a:r>
            <a:r>
              <a:rPr lang="zh-TW" altLang="en-US" sz="2000" b="1" spc="0" dirty="0"/>
              <a:t>合作關係及國內外市場拓展規劃</a:t>
            </a:r>
            <a:r>
              <a:rPr lang="en-US" altLang="zh-TW" sz="2000" b="1" spc="0" dirty="0"/>
              <a:t>)</a:t>
            </a:r>
            <a:endParaRPr lang="en-US" altLang="zh-TW" sz="4800" b="1" spc="0" dirty="0"/>
          </a:p>
        </p:txBody>
      </p:sp>
      <p:sp>
        <p:nvSpPr>
          <p:cNvPr id="5" name="投影片編號版面配置區 1"/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/>
          <a:p>
            <a:fld id="{407B21C2-949F-497F-800F-16CFB5EA9C4C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38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2"/>
          <p:cNvSpPr txBox="1">
            <a:spLocks/>
          </p:cNvSpPr>
          <p:nvPr/>
        </p:nvSpPr>
        <p:spPr>
          <a:xfrm>
            <a:off x="609603" y="1246908"/>
            <a:ext cx="10972800" cy="487925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對照計畫目標進行工作項目拆解，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合理規劃工作細項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如技術或服務機制流程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設計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或</a:t>
            </a:r>
            <a:r>
              <a:rPr lang="zh-TW" altLang="zh-TW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</a:t>
            </a:r>
            <a:r>
              <a:rPr lang="en-US" altLang="zh-TW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zh-TW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服務驗證規劃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一、執行步驟及方法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599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2"/>
          <p:cNvSpPr txBox="1">
            <a:spLocks/>
          </p:cNvSpPr>
          <p:nvPr/>
        </p:nvSpPr>
        <p:spPr>
          <a:xfrm>
            <a:off x="609603" y="1213658"/>
            <a:ext cx="10972800" cy="491250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包含技術及智慧財產權來源對象背景、技術及智慧財產權能力及成員合作方式，如合作單位</a:t>
            </a:r>
            <a:r>
              <a:rPr lang="zh-TW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研發實績</a:t>
            </a:r>
            <a:r>
              <a:rPr lang="en-US" altLang="zh-TW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背景、工作項目分工說明、資源分配及提案公司承接規劃與</a:t>
            </a:r>
            <a:r>
              <a:rPr lang="zh-TW" altLang="zh-TW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聯盟成員權利義務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二</a:t>
            </a:r>
            <a:r>
              <a:rPr lang="zh-TW" altLang="en-US" dirty="0" smtClean="0"/>
              <a:t>、技術、智慧財產權</a:t>
            </a:r>
            <a:r>
              <a:rPr lang="zh-TW" altLang="en-US" dirty="0"/>
              <a:t>管理</a:t>
            </a:r>
            <a:r>
              <a:rPr lang="zh-TW" altLang="en-US" dirty="0" smtClean="0"/>
              <a:t>及聯盟合作分工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74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2"/>
          <p:cNvSpPr txBox="1">
            <a:spLocks/>
          </p:cNvSpPr>
          <p:nvPr/>
        </p:nvSpPr>
        <p:spPr>
          <a:xfrm>
            <a:off x="609603" y="1197032"/>
            <a:ext cx="10972800" cy="492912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商業模式規劃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請對應計畫目標之商業模式說明進行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0" lvl="1" indent="0" algn="just"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國內市場拓展規劃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如市場驗證策略、銷售通路及未來參加之活動規劃等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0" lvl="1" indent="0" algn="just">
              <a:buNone/>
            </a:pP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國外市場拓展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規劃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如目標市場、進軍策略、定價設定或推廣等做法，無則免填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三、市場拓展規劃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17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9265920" y="130642"/>
            <a:ext cx="2743200" cy="424732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可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用</a:t>
            </a: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圖表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方式</a:t>
            </a: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呈現</a:t>
            </a:r>
            <a:endParaRPr 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515500"/>
              </p:ext>
            </p:extLst>
          </p:nvPr>
        </p:nvGraphicFramePr>
        <p:xfrm>
          <a:off x="1170975" y="1650063"/>
          <a:ext cx="9409430" cy="1686560"/>
        </p:xfrm>
        <a:graphic>
          <a:graphicData uri="http://schemas.openxmlformats.org/drawingml/2006/table">
            <a:tbl>
              <a:tblPr firstCol="1" bandRow="1">
                <a:tableStyleId>{00A15C55-8517-42AA-B614-E9B94910E393}</a:tableStyleId>
              </a:tblPr>
              <a:tblGrid>
                <a:gridCol w="1751835">
                  <a:extLst>
                    <a:ext uri="{9D8B030D-6E8A-4147-A177-3AD203B41FA5}">
                      <a16:colId xmlns="" xmlns:a16="http://schemas.microsoft.com/office/drawing/2014/main" val="998834187"/>
                    </a:ext>
                  </a:extLst>
                </a:gridCol>
                <a:gridCol w="3096442">
                  <a:extLst>
                    <a:ext uri="{9D8B030D-6E8A-4147-A177-3AD203B41FA5}">
                      <a16:colId xmlns="" xmlns:a16="http://schemas.microsoft.com/office/drawing/2014/main" val="454792463"/>
                    </a:ext>
                  </a:extLst>
                </a:gridCol>
                <a:gridCol w="4561153">
                  <a:extLst>
                    <a:ext uri="{9D8B030D-6E8A-4147-A177-3AD203B41FA5}">
                      <a16:colId xmlns="" xmlns:a16="http://schemas.microsoft.com/office/drawing/2014/main" val="2597033408"/>
                    </a:ext>
                  </a:extLst>
                </a:gridCol>
              </a:tblGrid>
              <a:tr h="288290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銷售方式</a:t>
                      </a: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</a:t>
                      </a:r>
                      <a:r>
                        <a:rPr 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自行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占比：　　　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%)  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透由合作夥伴銷售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占比：　　　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%)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88101247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商業模式類型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B2B(Business-to-Business)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C2C(Customer-to-Customer)   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B2C(Business-to-Customer)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C2B(Customer-to-Business)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="" xmlns:a16="http://schemas.microsoft.com/office/drawing/2014/main" val="4266698910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銷售形式</a:t>
                      </a: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零售　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訂閱制　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授權／加盟　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租賃　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交易平台　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專案</a:t>
                      </a:r>
                      <a:r>
                        <a:rPr 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制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r>
                        <a:rPr 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共享經濟　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　　　　　　　　　　　　　　</a:t>
                      </a: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9968581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未來做法說明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58378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915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4800" b="1" spc="0" dirty="0"/>
              <a:t>肆</a:t>
            </a:r>
            <a:r>
              <a:rPr lang="zh-TW" altLang="en-US" sz="4800" b="1" spc="0" dirty="0" smtClean="0"/>
              <a:t>、預定進度查核點與</a:t>
            </a:r>
            <a:r>
              <a:rPr lang="zh-TW" altLang="en-US" sz="4800" b="1" spc="0" dirty="0"/>
              <a:t>經費需求</a:t>
            </a:r>
          </a:p>
        </p:txBody>
      </p:sp>
      <p:sp>
        <p:nvSpPr>
          <p:cNvPr id="5" name="投影片編號版面配置區 1"/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/>
          <a:p>
            <a:fld id="{407B21C2-949F-497F-800F-16CFB5EA9C4C}" type="slidenum">
              <a:rPr lang="zh-TW" altLang="en-US" smtClean="0"/>
              <a:pPr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353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一、預定進度查核點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19</a:t>
            </a:fld>
            <a:endParaRPr lang="zh-TW" altLang="en-US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203751"/>
              </p:ext>
            </p:extLst>
          </p:nvPr>
        </p:nvGraphicFramePr>
        <p:xfrm>
          <a:off x="252686" y="1005133"/>
          <a:ext cx="11686628" cy="492989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5682">
                  <a:extLst>
                    <a:ext uri="{9D8B030D-6E8A-4147-A177-3AD203B41FA5}">
                      <a16:colId xmlns="" xmlns:a16="http://schemas.microsoft.com/office/drawing/2014/main" val="1516145067"/>
                    </a:ext>
                  </a:extLst>
                </a:gridCol>
                <a:gridCol w="702077">
                  <a:extLst>
                    <a:ext uri="{9D8B030D-6E8A-4147-A177-3AD203B41FA5}">
                      <a16:colId xmlns="" xmlns:a16="http://schemas.microsoft.com/office/drawing/2014/main" val="3988702822"/>
                    </a:ext>
                  </a:extLst>
                </a:gridCol>
                <a:gridCol w="1637759">
                  <a:extLst>
                    <a:ext uri="{9D8B030D-6E8A-4147-A177-3AD203B41FA5}">
                      <a16:colId xmlns="" xmlns:a16="http://schemas.microsoft.com/office/drawing/2014/main" val="3383857227"/>
                    </a:ext>
                  </a:extLst>
                </a:gridCol>
                <a:gridCol w="660261">
                  <a:extLst>
                    <a:ext uri="{9D8B030D-6E8A-4147-A177-3AD203B41FA5}">
                      <a16:colId xmlns="" xmlns:a16="http://schemas.microsoft.com/office/drawing/2014/main" val="3809688206"/>
                    </a:ext>
                  </a:extLst>
                </a:gridCol>
                <a:gridCol w="660261">
                  <a:extLst>
                    <a:ext uri="{9D8B030D-6E8A-4147-A177-3AD203B41FA5}">
                      <a16:colId xmlns="" xmlns:a16="http://schemas.microsoft.com/office/drawing/2014/main" val="2129425415"/>
                    </a:ext>
                  </a:extLst>
                </a:gridCol>
                <a:gridCol w="660261">
                  <a:extLst>
                    <a:ext uri="{9D8B030D-6E8A-4147-A177-3AD203B41FA5}">
                      <a16:colId xmlns="" xmlns:a16="http://schemas.microsoft.com/office/drawing/2014/main" val="3698146471"/>
                    </a:ext>
                  </a:extLst>
                </a:gridCol>
                <a:gridCol w="660261">
                  <a:extLst>
                    <a:ext uri="{9D8B030D-6E8A-4147-A177-3AD203B41FA5}">
                      <a16:colId xmlns="" xmlns:a16="http://schemas.microsoft.com/office/drawing/2014/main" val="765124576"/>
                    </a:ext>
                  </a:extLst>
                </a:gridCol>
                <a:gridCol w="660261">
                  <a:extLst>
                    <a:ext uri="{9D8B030D-6E8A-4147-A177-3AD203B41FA5}">
                      <a16:colId xmlns="" xmlns:a16="http://schemas.microsoft.com/office/drawing/2014/main" val="97140582"/>
                    </a:ext>
                  </a:extLst>
                </a:gridCol>
                <a:gridCol w="660261">
                  <a:extLst>
                    <a:ext uri="{9D8B030D-6E8A-4147-A177-3AD203B41FA5}">
                      <a16:colId xmlns="" xmlns:a16="http://schemas.microsoft.com/office/drawing/2014/main" val="4167634408"/>
                    </a:ext>
                  </a:extLst>
                </a:gridCol>
                <a:gridCol w="660262">
                  <a:extLst>
                    <a:ext uri="{9D8B030D-6E8A-4147-A177-3AD203B41FA5}">
                      <a16:colId xmlns="" xmlns:a16="http://schemas.microsoft.com/office/drawing/2014/main" val="2890670820"/>
                    </a:ext>
                  </a:extLst>
                </a:gridCol>
                <a:gridCol w="660261">
                  <a:extLst>
                    <a:ext uri="{9D8B030D-6E8A-4147-A177-3AD203B41FA5}">
                      <a16:colId xmlns="" xmlns:a16="http://schemas.microsoft.com/office/drawing/2014/main" val="615202175"/>
                    </a:ext>
                  </a:extLst>
                </a:gridCol>
                <a:gridCol w="749030">
                  <a:extLst>
                    <a:ext uri="{9D8B030D-6E8A-4147-A177-3AD203B41FA5}">
                      <a16:colId xmlns="" xmlns:a16="http://schemas.microsoft.com/office/drawing/2014/main" val="931454946"/>
                    </a:ext>
                  </a:extLst>
                </a:gridCol>
                <a:gridCol w="671207">
                  <a:extLst>
                    <a:ext uri="{9D8B030D-6E8A-4147-A177-3AD203B41FA5}">
                      <a16:colId xmlns="" xmlns:a16="http://schemas.microsoft.com/office/drawing/2014/main" val="773520261"/>
                    </a:ext>
                  </a:extLst>
                </a:gridCol>
                <a:gridCol w="854392">
                  <a:extLst>
                    <a:ext uri="{9D8B030D-6E8A-4147-A177-3AD203B41FA5}">
                      <a16:colId xmlns="" xmlns:a16="http://schemas.microsoft.com/office/drawing/2014/main" val="2054346183"/>
                    </a:ext>
                  </a:extLst>
                </a:gridCol>
                <a:gridCol w="854392">
                  <a:extLst>
                    <a:ext uri="{9D8B030D-6E8A-4147-A177-3AD203B41FA5}">
                      <a16:colId xmlns="" xmlns:a16="http://schemas.microsoft.com/office/drawing/2014/main" val="515320558"/>
                    </a:ext>
                  </a:extLst>
                </a:gridCol>
              </a:tblGrid>
              <a:tr h="208098">
                <a:tc rowSpan="2" gridSpan="3">
                  <a:txBody>
                    <a:bodyPr/>
                    <a:lstStyle/>
                    <a:p>
                      <a:pPr marL="71755" marR="71755" algn="di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工作項目預定進度</a:t>
                      </a:r>
                      <a:endParaRPr lang="zh-TW" sz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marL="71755" marR="71755" algn="di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altLang="en-US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1200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zh-TW" altLang="en-US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1200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altLang="en-US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1200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zh-TW" altLang="en-US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1200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  <a:r>
                        <a:rPr lang="zh-TW" altLang="en-US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1200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r>
                        <a:rPr lang="zh-TW" altLang="en-US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1200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</a:t>
                      </a:r>
                      <a:r>
                        <a:rPr lang="zh-TW" altLang="en-US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1200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altLang="en-US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1200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權重</a:t>
                      </a:r>
                      <a:r>
                        <a:rPr lang="en-US" altLang="zh-TW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(%)</a:t>
                      </a:r>
                      <a:endParaRPr lang="zh-TW" sz="1200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投入</a:t>
                      </a:r>
                      <a:endParaRPr lang="en-US" altLang="zh-TW" sz="12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人月</a:t>
                      </a:r>
                      <a:endParaRPr lang="zh-TW" sz="1200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經費規劃</a:t>
                      </a:r>
                      <a:r>
                        <a:rPr lang="en-US" altLang="zh-TW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r>
                        <a:rPr lang="en-US" altLang="zh-TW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200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95359511"/>
                  </a:ext>
                </a:extLst>
              </a:tr>
              <a:tr h="206272">
                <a:tc gridSpan="3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補助款</a:t>
                      </a:r>
                      <a:endParaRPr lang="zh-TW" sz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自籌款</a:t>
                      </a:r>
                      <a:endParaRPr lang="zh-TW" sz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22292953"/>
                  </a:ext>
                </a:extLst>
              </a:tr>
              <a:tr h="259360">
                <a:tc rowSpan="2">
                  <a:txBody>
                    <a:bodyPr/>
                    <a:lstStyle/>
                    <a:p>
                      <a:pPr marL="71437" marR="71755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altLang="zh-TW" sz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A.</a:t>
                      </a:r>
                      <a:r>
                        <a:rPr lang="zh-TW" altLang="en-US" sz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分項計畫</a:t>
                      </a:r>
                      <a:endParaRPr lang="zh-TW" sz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755" marR="71755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A1.</a:t>
                      </a:r>
                      <a:r>
                        <a:rPr lang="zh-TW" altLang="en-US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工作項目</a:t>
                      </a:r>
                      <a:endParaRPr lang="zh-TW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</a:t>
                      </a:r>
                      <a:r>
                        <a:rPr lang="en-US" altLang="zh-TW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endParaRPr lang="zh-TW" altLang="zh-TW" sz="11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1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</a:t>
                      </a:r>
                      <a:r>
                        <a:rPr lang="en-US" altLang="zh-TW" sz="11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36283707"/>
                  </a:ext>
                </a:extLst>
              </a:tr>
              <a:tr h="259360">
                <a:tc vMerge="1">
                  <a:txBody>
                    <a:bodyPr/>
                    <a:lstStyle/>
                    <a:p>
                      <a:pPr marL="71755" marR="71755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71755" marR="7175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A2.</a:t>
                      </a:r>
                      <a:r>
                        <a:rPr lang="zh-TW" altLang="en-US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工作項目</a:t>
                      </a:r>
                      <a:endParaRPr lang="zh-TW" altLang="zh-TW" sz="12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1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</a:t>
                      </a:r>
                      <a:r>
                        <a:rPr lang="en-US" altLang="zh-TW" sz="11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79624143"/>
                  </a:ext>
                </a:extLst>
              </a:tr>
              <a:tr h="259360">
                <a:tc rowSpan="2">
                  <a:txBody>
                    <a:bodyPr/>
                    <a:lstStyle/>
                    <a:p>
                      <a:pPr marL="71437" marR="7175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altLang="zh-TW" sz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B.</a:t>
                      </a:r>
                      <a:r>
                        <a:rPr lang="zh-TW" altLang="en-US" sz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分項計畫</a:t>
                      </a:r>
                      <a:endParaRPr lang="zh-TW" altLang="zh-TW" sz="1200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755" marR="7175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B1.</a:t>
                      </a:r>
                      <a:r>
                        <a:rPr lang="zh-TW" altLang="en-US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工作項目</a:t>
                      </a:r>
                      <a:endParaRPr lang="zh-TW" altLang="zh-TW" sz="12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</a:t>
                      </a:r>
                      <a:r>
                        <a:rPr lang="en-US" altLang="zh-TW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86401484"/>
                  </a:ext>
                </a:extLst>
              </a:tr>
              <a:tr h="259360">
                <a:tc vMerge="1">
                  <a:txBody>
                    <a:bodyPr/>
                    <a:lstStyle/>
                    <a:p>
                      <a:pPr marL="71755" marR="7175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4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71755" marR="7175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B2.</a:t>
                      </a:r>
                      <a:r>
                        <a:rPr lang="zh-TW" altLang="en-US" sz="120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工作項目</a:t>
                      </a:r>
                      <a:endParaRPr lang="zh-TW" altLang="zh-TW" sz="1200" kern="1200" dirty="0" smtClean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98241630"/>
                  </a:ext>
                </a:extLst>
              </a:tr>
              <a:tr h="321564">
                <a:tc>
                  <a:txBody>
                    <a:bodyPr/>
                    <a:lstStyle/>
                    <a:p>
                      <a:pPr marL="71755" marR="7175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C.</a:t>
                      </a:r>
                      <a:r>
                        <a:rPr lang="zh-TW" altLang="en-US" sz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分項計畫</a:t>
                      </a:r>
                      <a:endParaRPr lang="zh-TW" altLang="zh-TW" sz="1200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755" marR="7175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C1.</a:t>
                      </a:r>
                      <a:r>
                        <a:rPr lang="zh-TW" altLang="en-US" sz="120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工作項目</a:t>
                      </a:r>
                      <a:endParaRPr lang="zh-TW" altLang="zh-TW" sz="1200" kern="1200" dirty="0" smtClean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</a:t>
                      </a:r>
                      <a:r>
                        <a:rPr lang="en-US" altLang="zh-TW" sz="11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zh-TW" sz="1100" b="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89067849"/>
                  </a:ext>
                </a:extLst>
              </a:tr>
              <a:tr h="259360">
                <a:tc gridSpan="3">
                  <a:txBody>
                    <a:bodyPr/>
                    <a:lstStyle/>
                    <a:p>
                      <a:pPr marL="71755" marR="71755" lvl="0" indent="0" algn="di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累計工作進度百分比</a:t>
                      </a:r>
                      <a:endParaRPr lang="zh-TW" altLang="zh-TW" sz="1200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71755" marR="7175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1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</a:t>
                      </a: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3">
                  <a:txBody>
                    <a:bodyPr/>
                    <a:lstStyle/>
                    <a:p>
                      <a:pPr marL="71755" marR="71755" lvl="0" indent="0" algn="di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總投入人月：</a:t>
                      </a:r>
                      <a:r>
                        <a:rPr lang="en-US" altLang="zh-TW" sz="11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zh-TW" altLang="en-US" sz="11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人月</a:t>
                      </a:r>
                      <a:endParaRPr lang="en-US" altLang="zh-TW" sz="1100" b="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71755" marR="71755" lvl="0" indent="0" algn="di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總補助款：</a:t>
                      </a:r>
                      <a:r>
                        <a:rPr lang="en-US" altLang="zh-TW" sz="11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zh-TW" altLang="en-US" sz="11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endParaRPr lang="en-US" altLang="zh-TW" sz="1100" b="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71755" marR="71755" lvl="0" indent="0" algn="di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總自籌款：</a:t>
                      </a:r>
                      <a:r>
                        <a:rPr lang="en-US" altLang="zh-TW" sz="11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zh-TW" altLang="en-US" sz="11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endParaRPr lang="zh-TW" altLang="zh-TW" sz="1100" b="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61550378"/>
                  </a:ext>
                </a:extLst>
              </a:tr>
              <a:tr h="259360">
                <a:tc gridSpan="3">
                  <a:txBody>
                    <a:bodyPr/>
                    <a:lstStyle/>
                    <a:p>
                      <a:pPr marL="71755" marR="71755" lvl="0" indent="0" algn="di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累計經費進度百分比</a:t>
                      </a:r>
                      <a:endParaRPr lang="zh-TW" altLang="zh-TW" sz="1200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</a:t>
                      </a:r>
                      <a:endParaRPr lang="zh-TW" altLang="zh-TW" sz="1100" b="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400" b="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62110336"/>
                  </a:ext>
                </a:extLst>
              </a:tr>
              <a:tr h="259360">
                <a:tc gridSpan="2">
                  <a:txBody>
                    <a:bodyPr/>
                    <a:lstStyle/>
                    <a:p>
                      <a:pPr marL="71755" marR="71755" lvl="0" indent="0" algn="di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查核點編號</a:t>
                      </a:r>
                      <a:endParaRPr lang="zh-TW" altLang="zh-TW" sz="120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lvl="0" indent="0" algn="di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預定完成時間</a:t>
                      </a:r>
                      <a:endParaRPr lang="zh-TW" altLang="zh-TW" sz="120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查核點內容</a:t>
                      </a:r>
                      <a:endParaRPr lang="zh-TW" sz="1200" b="1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b="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71755" marR="7175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400" b="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200" b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負責之聯盟成員</a:t>
                      </a:r>
                      <a:endParaRPr lang="zh-TW" altLang="en-US" sz="1200" b="1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34520231"/>
                  </a:ext>
                </a:extLst>
              </a:tr>
              <a:tr h="259360">
                <a:tc rowSpan="2" gridSpan="2"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</a:t>
                      </a:r>
                      <a:r>
                        <a:rPr lang="en-US" altLang="zh-TW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1(</a:t>
                      </a:r>
                      <a:r>
                        <a:rPr lang="zh-TW" altLang="en-US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範例</a:t>
                      </a:r>
                      <a:r>
                        <a:rPr lang="en-US" altLang="zh-TW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zh-TW" sz="12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</a:t>
                      </a:r>
                      <a:r>
                        <a:rPr lang="zh-TW" altLang="en-US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</a:t>
                      </a:r>
                      <a:endParaRPr lang="zh-TW" altLang="zh-TW" sz="12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marL="71755" marR="71755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altLang="zh-TW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B1.</a:t>
                      </a:r>
                      <a:r>
                        <a:rPr lang="zh-TW" altLang="en-US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完成○○產品測試與○○產品上架作業。</a:t>
                      </a:r>
                      <a:endParaRPr lang="zh-TW" sz="12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○○○</a:t>
                      </a:r>
                      <a:r>
                        <a:rPr lang="zh-TW" altLang="en-US" sz="12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公司</a:t>
                      </a:r>
                      <a:endParaRPr lang="zh-TW" altLang="en-US" sz="12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40727926"/>
                  </a:ext>
                </a:extLst>
              </a:tr>
              <a:tr h="259360">
                <a:tc gridSpan="2" vMerge="1"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4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marL="71755" marR="71755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altLang="zh-TW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C1.</a:t>
                      </a:r>
                      <a:r>
                        <a:rPr lang="zh-TW" altLang="en-US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完成服務平台壓力測試，開放對外營運。</a:t>
                      </a:r>
                      <a:endParaRPr lang="zh-TW" sz="12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○○○公司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94860165"/>
                  </a:ext>
                </a:extLst>
              </a:tr>
              <a:tr h="259360">
                <a:tc gridSpan="2"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*2(</a:t>
                      </a:r>
                      <a:r>
                        <a:rPr lang="zh-TW" altLang="en-US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範例</a:t>
                      </a:r>
                      <a:r>
                        <a:rPr lang="en-US" altLang="zh-TW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zh-TW" sz="12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5</a:t>
                      </a:r>
                      <a:r>
                        <a:rPr lang="zh-TW" altLang="en-US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</a:t>
                      </a:r>
                      <a:endParaRPr lang="zh-TW" altLang="zh-TW" sz="12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marL="71755" marR="71755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altLang="zh-TW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A2.</a:t>
                      </a:r>
                      <a:r>
                        <a:rPr lang="zh-TW" altLang="en-US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完成服務滿意度分析。</a:t>
                      </a:r>
                      <a:endParaRPr lang="en-US" altLang="zh-TW" sz="12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○○○公司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7649324"/>
                  </a:ext>
                </a:extLst>
              </a:tr>
              <a:tr h="259360">
                <a:tc rowSpan="2" gridSpan="2"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</a:t>
                      </a:r>
                      <a:r>
                        <a:rPr lang="en-US" altLang="zh-TW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3(</a:t>
                      </a:r>
                      <a:r>
                        <a:rPr lang="zh-TW" altLang="en-US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範例</a:t>
                      </a:r>
                      <a:r>
                        <a:rPr lang="en-US" altLang="zh-TW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zh-TW" sz="12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7</a:t>
                      </a:r>
                      <a:r>
                        <a:rPr lang="zh-TW" altLang="en-US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</a:t>
                      </a:r>
                      <a:endParaRPr lang="zh-TW" altLang="zh-TW" sz="12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marL="71755" marR="7175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zh-TW" altLang="en-US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完成期中審查作業</a:t>
                      </a:r>
                      <a:endParaRPr lang="en-US" altLang="zh-TW" sz="12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共同完成</a:t>
                      </a:r>
                      <a:endParaRPr lang="zh-TW" altLang="en-US" sz="12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41839723"/>
                  </a:ext>
                </a:extLst>
              </a:tr>
              <a:tr h="259360">
                <a:tc gridSpan="2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marL="71755" marR="71755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altLang="zh-TW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A1.</a:t>
                      </a:r>
                      <a:r>
                        <a:rPr lang="zh-TW" altLang="en-US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完成海外合作意向書簽約</a:t>
                      </a:r>
                      <a:r>
                        <a:rPr lang="en-US" altLang="zh-TW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</a:t>
                      </a:r>
                      <a:r>
                        <a:rPr lang="zh-TW" altLang="en-US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式</a:t>
                      </a:r>
                      <a:endParaRPr lang="en-US" altLang="zh-TW" sz="12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○○○公司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84803656"/>
                  </a:ext>
                </a:extLst>
              </a:tr>
              <a:tr h="259360">
                <a:tc gridSpan="2"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*</a:t>
                      </a:r>
                      <a:r>
                        <a:rPr kumimoji="0" lang="en-US" altLang="zh-TW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4(</a:t>
                      </a:r>
                      <a:r>
                        <a:rPr kumimoji="0" lang="zh-TW" alt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範例</a:t>
                      </a:r>
                      <a:r>
                        <a:rPr kumimoji="0" lang="en-US" altLang="zh-TW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kumimoji="0" lang="zh-TW" altLang="zh-TW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10</a:t>
                      </a:r>
                      <a:r>
                        <a:rPr lang="zh-TW" altLang="en-US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</a:t>
                      </a:r>
                      <a:endParaRPr lang="zh-TW" altLang="zh-TW" sz="12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marL="71755" marR="7175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完成期末審查作業</a:t>
                      </a:r>
                      <a:endParaRPr lang="zh-TW" sz="12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共同完成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83461249"/>
                  </a:ext>
                </a:extLst>
              </a:tr>
              <a:tr h="259360">
                <a:tc gridSpan="2"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marL="71755" marR="7175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2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12439241"/>
                  </a:ext>
                </a:extLst>
              </a:tr>
              <a:tr h="259360">
                <a:tc gridSpan="2"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marL="71755" marR="7175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2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41385479"/>
                  </a:ext>
                </a:extLst>
              </a:tr>
              <a:tr h="259360">
                <a:tc gridSpan="2"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marL="71755" marR="71755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zh-TW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22849915"/>
                  </a:ext>
                </a:extLst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252686" y="5941121"/>
            <a:ext cx="6096000" cy="25391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altLang="en-US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註：</a:t>
            </a:r>
            <a:r>
              <a:rPr lang="zh-TW" altLang="en-US" sz="105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各分項</a:t>
            </a:r>
            <a:r>
              <a:rPr lang="zh-TW" altLang="en-US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計畫每季至少應有一項查核點，查核點內容並應具體明確。</a:t>
            </a:r>
          </a:p>
        </p:txBody>
      </p:sp>
    </p:spTree>
    <p:extLst>
      <p:ext uri="{BB962C8B-B14F-4D97-AF65-F5344CB8AC3E}">
        <p14:creationId xmlns:p14="http://schemas.microsoft.com/office/powerpoint/2010/main" val="355449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簡報大綱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</a:t>
            </a:fld>
            <a:endParaRPr lang="zh-TW" altLang="en-US"/>
          </a:p>
        </p:txBody>
      </p:sp>
      <p:sp>
        <p:nvSpPr>
          <p:cNvPr id="4" name="文字版面配置區 2"/>
          <p:cNvSpPr txBox="1"/>
          <p:nvPr/>
        </p:nvSpPr>
        <p:spPr>
          <a:xfrm>
            <a:off x="516411" y="1455080"/>
            <a:ext cx="6423885" cy="456284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0" marR="0" lvl="1" algn="l" defTabSz="914400" rtl="0" fontAlgn="auto" hangingPunct="1">
              <a:lnSpc>
                <a:spcPts val="2200"/>
              </a:lnSpc>
              <a:spcBef>
                <a:spcPts val="600"/>
              </a:spcBef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壹、各別</a:t>
            </a:r>
            <a:r>
              <a:rPr 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公司概況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一、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公司簡述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二、公司近三年營運及財務狀況</a:t>
            </a: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三、研發成果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目前研發項目、已獲獎項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專利或與本計畫相關之專利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lvl="1" algn="l" defTabSz="914400" rtl="0" fontAlgn="auto" hangingPunct="1">
              <a:lnSpc>
                <a:spcPts val="2200"/>
              </a:lnSpc>
              <a:spcBef>
                <a:spcPts val="600"/>
              </a:spcBef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貳、</a:t>
            </a:r>
            <a:r>
              <a:rPr 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內容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與目標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3413" marR="0" lvl="1" algn="l" defTabSz="914400" rtl="0" fontAlgn="auto" hangingPunct="1">
              <a:lnSpc>
                <a:spcPts val="2200"/>
              </a:lnSpc>
              <a:spcBef>
                <a:spcPts val="600"/>
              </a:spcBef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研發動機及</a:t>
            </a:r>
            <a:r>
              <a:rPr lang="zh-TW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競爭力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分析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二、可行性與創新性說明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三、計畫目標與研發項目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參、</a:t>
            </a:r>
            <a:r>
              <a:rPr 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實施方式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包含聯盟成員合作關係及國內外市場拓展規劃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一、執行步驟及方法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二、技術、智慧財產權管理及聯盟合作分工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三、市場拓展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規劃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矩形 5"/>
          <p:cNvSpPr/>
          <p:nvPr/>
        </p:nvSpPr>
        <p:spPr>
          <a:xfrm>
            <a:off x="8279601" y="243573"/>
            <a:ext cx="3672404" cy="1421928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簡報時間</a:t>
            </a: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為</a:t>
            </a:r>
            <a:r>
              <a:rPr lang="en-US" altLang="zh-TW" sz="1800" b="1" i="0" u="none" strike="noStrike" kern="1200" cap="none" spc="0" baseline="0" dirty="0" smtClean="0">
                <a:solidFill>
                  <a:srgbClr val="FF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15</a:t>
            </a: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報告者原則上以計畫主持人為主。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不可刪減大綱及頁碼。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454133" y="2559865"/>
            <a:ext cx="3957579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ts val="20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kern="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肆</a:t>
            </a:r>
            <a:r>
              <a:rPr lang="zh-TW" altLang="en-US" b="1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、預定進度查核點與經費需求</a:t>
            </a:r>
            <a:endParaRPr lang="en-US" altLang="zh-TW" b="1" kern="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0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一、預定進度查核點</a:t>
            </a:r>
            <a:endParaRPr lang="en-US" altLang="zh-TW" kern="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0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二、經費需求表</a:t>
            </a:r>
            <a:endParaRPr lang="en-US" altLang="zh-TW" kern="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0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三、細項費用編列說明</a:t>
            </a:r>
            <a:endParaRPr lang="en-US" altLang="zh-TW" kern="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>
              <a:lnSpc>
                <a:spcPts val="20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伍、人力需求與預期效益</a:t>
            </a:r>
            <a:endParaRPr lang="en-US" altLang="zh-TW" b="1" kern="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25475" lvl="1">
              <a:lnSpc>
                <a:spcPts val="20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zh-TW" altLang="en-US" kern="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、合作人力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規劃</a:t>
            </a:r>
            <a:endParaRPr lang="en-US" altLang="zh-TW" kern="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25475" lvl="1">
              <a:lnSpc>
                <a:spcPts val="20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二、參與計畫研發人員簡歷表</a:t>
            </a:r>
            <a:endParaRPr lang="en-US" altLang="zh-TW" kern="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25475" lvl="1">
              <a:lnSpc>
                <a:spcPts val="20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三、預期效益</a:t>
            </a:r>
            <a:endParaRPr lang="en-US" altLang="zh-TW" kern="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>
              <a:lnSpc>
                <a:spcPts val="20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陸、附件</a:t>
            </a:r>
            <a:endParaRPr lang="en-US" altLang="zh-TW" b="1" kern="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5538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二</a:t>
            </a:r>
            <a:r>
              <a:rPr lang="zh-TW" altLang="en-US" dirty="0" smtClean="0"/>
              <a:t>、</a:t>
            </a:r>
            <a:r>
              <a:rPr lang="zh-TW" altLang="en-US" dirty="0"/>
              <a:t>經費</a:t>
            </a:r>
            <a:r>
              <a:rPr lang="zh-TW" altLang="en-US" dirty="0" smtClean="0"/>
              <a:t>需求表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20</a:t>
            </a:fld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6951743"/>
              </p:ext>
            </p:extLst>
          </p:nvPr>
        </p:nvGraphicFramePr>
        <p:xfrm>
          <a:off x="579272" y="1593393"/>
          <a:ext cx="5315736" cy="4583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8864">
                  <a:extLst>
                    <a:ext uri="{9D8B030D-6E8A-4147-A177-3AD203B41FA5}">
                      <a16:colId xmlns="" xmlns:a16="http://schemas.microsoft.com/office/drawing/2014/main" val="2392034254"/>
                    </a:ext>
                  </a:extLst>
                </a:gridCol>
                <a:gridCol w="1716060">
                  <a:extLst>
                    <a:ext uri="{9D8B030D-6E8A-4147-A177-3AD203B41FA5}">
                      <a16:colId xmlns="" xmlns:a16="http://schemas.microsoft.com/office/drawing/2014/main" val="363307771"/>
                    </a:ext>
                  </a:extLst>
                </a:gridCol>
                <a:gridCol w="1013604">
                  <a:extLst>
                    <a:ext uri="{9D8B030D-6E8A-4147-A177-3AD203B41FA5}">
                      <a16:colId xmlns="" xmlns:a16="http://schemas.microsoft.com/office/drawing/2014/main" val="1141689654"/>
                    </a:ext>
                  </a:extLst>
                </a:gridCol>
                <a:gridCol w="1013604">
                  <a:extLst>
                    <a:ext uri="{9D8B030D-6E8A-4147-A177-3AD203B41FA5}">
                      <a16:colId xmlns="" xmlns:a16="http://schemas.microsoft.com/office/drawing/2014/main" val="1047809062"/>
                    </a:ext>
                  </a:extLst>
                </a:gridCol>
                <a:gridCol w="1013604">
                  <a:extLst>
                    <a:ext uri="{9D8B030D-6E8A-4147-A177-3AD203B41FA5}">
                      <a16:colId xmlns="" xmlns:a16="http://schemas.microsoft.com/office/drawing/2014/main" val="3873939163"/>
                    </a:ext>
                  </a:extLst>
                </a:gridCol>
              </a:tblGrid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會計科目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政府款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自籌款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83001470"/>
                  </a:ext>
                </a:extLst>
              </a:tr>
              <a:tr h="305665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endParaRPr lang="en-US" altLang="zh-TW" sz="14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事</a:t>
                      </a:r>
                      <a:endParaRPr lang="en-US" altLang="zh-TW" sz="14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1.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研發</a:t>
                      </a:r>
                      <a:r>
                        <a:rPr lang="zh-TW" sz="1100" kern="1200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人員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09710468"/>
                  </a:ext>
                </a:extLst>
              </a:tr>
              <a:tr h="305665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2.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國際</a:t>
                      </a:r>
                      <a:r>
                        <a:rPr lang="zh-TW" sz="1100" kern="1200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研發人員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51847145"/>
                  </a:ext>
                </a:extLst>
              </a:tr>
              <a:tr h="336231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3.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顧問</a:t>
                      </a:r>
                      <a:endParaRPr lang="zh-TW" sz="11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465791990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消耗性器材及原材料費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1896496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研發設備使用費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9074471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研發設備維護費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45677195"/>
                  </a:ext>
                </a:extLst>
              </a:tr>
              <a:tr h="299291">
                <a:tc rowSpan="5">
                  <a:txBody>
                    <a:bodyPr/>
                    <a:lstStyle/>
                    <a:p>
                      <a:pPr algn="ctr"/>
                      <a:r>
                        <a:rPr kumimoji="0" lang="en-US" altLang="zh-TW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kumimoji="0" lang="zh-TW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五</a:t>
                      </a:r>
                      <a:r>
                        <a:rPr kumimoji="0" lang="en-US" altLang="zh-TW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</a:p>
                    <a:p>
                      <a:pPr algn="ctr"/>
                      <a:r>
                        <a:rPr kumimoji="0" lang="zh-TW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技</a:t>
                      </a:r>
                      <a:endParaRPr kumimoji="0" lang="en-US" altLang="zh-TW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ctr"/>
                      <a:r>
                        <a:rPr kumimoji="0" lang="zh-TW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術</a:t>
                      </a:r>
                      <a:endParaRPr kumimoji="0" lang="en-US" altLang="zh-TW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ctr"/>
                      <a:r>
                        <a:rPr kumimoji="0" lang="zh-TW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移</a:t>
                      </a:r>
                      <a:endParaRPr kumimoji="0" lang="en-US" altLang="zh-TW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ctr"/>
                      <a:r>
                        <a:rPr kumimoji="0" lang="zh-TW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轉</a:t>
                      </a:r>
                      <a:endParaRPr kumimoji="0" lang="en-US" altLang="zh-TW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ctr"/>
                      <a:r>
                        <a:rPr kumimoji="0" lang="zh-TW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費</a:t>
                      </a:r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1.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技術</a:t>
                      </a:r>
                      <a:r>
                        <a:rPr lang="zh-TW" sz="1100" kern="1200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或智慧財產權購買費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1013325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2.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委託</a:t>
                      </a:r>
                      <a:r>
                        <a:rPr lang="zh-TW" sz="1100" kern="1200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研究費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614022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3.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委託</a:t>
                      </a:r>
                      <a:r>
                        <a:rPr lang="zh-TW" sz="1100" kern="1200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勞務費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9187364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4.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委託</a:t>
                      </a:r>
                      <a:r>
                        <a:rPr lang="zh-TW" sz="1100" kern="1200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設計費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44277374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5.</a:t>
                      </a:r>
                      <a:r>
                        <a:rPr lang="zh-TW" sz="110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委託</a:t>
                      </a:r>
                      <a:r>
                        <a:rPr lang="zh-TW" sz="1100" kern="1200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諮詢費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20698435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六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國內差旅費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63409268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576212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百分比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(%)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98732338"/>
                  </a:ext>
                </a:extLst>
              </a:tr>
            </a:tbl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579272" y="1102516"/>
            <a:ext cx="1950721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</a:t>
            </a:r>
            <a:r>
              <a:rPr lang="zh-TW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總經費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表</a:t>
            </a:r>
          </a:p>
        </p:txBody>
      </p:sp>
      <p:sp>
        <p:nvSpPr>
          <p:cNvPr id="11" name="文字方塊 10"/>
          <p:cNvSpPr txBox="1"/>
          <p:nvPr/>
        </p:nvSpPr>
        <p:spPr>
          <a:xfrm>
            <a:off x="6266663" y="1102516"/>
            <a:ext cx="3884333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 smtClean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b="1" dirty="0" smtClean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 smtClean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○○○</a:t>
            </a:r>
            <a:r>
              <a:rPr lang="zh-TW" altLang="en-US" b="1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公司經費預算分配表</a:t>
            </a: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220917"/>
              </p:ext>
            </p:extLst>
          </p:nvPr>
        </p:nvGraphicFramePr>
        <p:xfrm>
          <a:off x="6266664" y="1593393"/>
          <a:ext cx="5315736" cy="458367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58864">
                  <a:extLst>
                    <a:ext uri="{9D8B030D-6E8A-4147-A177-3AD203B41FA5}">
                      <a16:colId xmlns="" xmlns:a16="http://schemas.microsoft.com/office/drawing/2014/main" val="2392034254"/>
                    </a:ext>
                  </a:extLst>
                </a:gridCol>
                <a:gridCol w="1716060">
                  <a:extLst>
                    <a:ext uri="{9D8B030D-6E8A-4147-A177-3AD203B41FA5}">
                      <a16:colId xmlns="" xmlns:a16="http://schemas.microsoft.com/office/drawing/2014/main" val="363307771"/>
                    </a:ext>
                  </a:extLst>
                </a:gridCol>
                <a:gridCol w="1013604">
                  <a:extLst>
                    <a:ext uri="{9D8B030D-6E8A-4147-A177-3AD203B41FA5}">
                      <a16:colId xmlns="" xmlns:a16="http://schemas.microsoft.com/office/drawing/2014/main" val="1141689654"/>
                    </a:ext>
                  </a:extLst>
                </a:gridCol>
                <a:gridCol w="1013604">
                  <a:extLst>
                    <a:ext uri="{9D8B030D-6E8A-4147-A177-3AD203B41FA5}">
                      <a16:colId xmlns="" xmlns:a16="http://schemas.microsoft.com/office/drawing/2014/main" val="1047809062"/>
                    </a:ext>
                  </a:extLst>
                </a:gridCol>
                <a:gridCol w="1013604">
                  <a:extLst>
                    <a:ext uri="{9D8B030D-6E8A-4147-A177-3AD203B41FA5}">
                      <a16:colId xmlns="" xmlns:a16="http://schemas.microsoft.com/office/drawing/2014/main" val="3873939163"/>
                    </a:ext>
                  </a:extLst>
                </a:gridCol>
              </a:tblGrid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會計科目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政府款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自籌款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683001470"/>
                  </a:ext>
                </a:extLst>
              </a:tr>
              <a:tr h="305665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endParaRPr lang="en-US" altLang="zh-TW" sz="14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事</a:t>
                      </a:r>
                      <a:endParaRPr lang="en-US" altLang="zh-TW" sz="14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</a:t>
                      </a:r>
                      <a:r>
                        <a:rPr lang="zh-TW" sz="1100" b="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人員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509710468"/>
                  </a:ext>
                </a:extLst>
              </a:tr>
              <a:tr h="305665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r>
                        <a:rPr lang="zh-TW" sz="1100" b="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研發人員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351847145"/>
                  </a:ext>
                </a:extLst>
              </a:tr>
              <a:tr h="336231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顧問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465791990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消耗性器材及原材料費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1896496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研發設備使用費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59074471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研發設備維護費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45677195"/>
                  </a:ext>
                </a:extLst>
              </a:tr>
              <a:tr h="299291">
                <a:tc rowSpan="5">
                  <a:txBody>
                    <a:bodyPr/>
                    <a:lstStyle/>
                    <a:p>
                      <a:pPr algn="ctr"/>
                      <a:r>
                        <a:rPr kumimoji="0" lang="en-US" altLang="zh-TW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0" lang="zh-TW" altLang="en-US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</a:t>
                      </a:r>
                      <a:r>
                        <a:rPr kumimoji="0" lang="en-US" altLang="zh-TW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/>
                      <a:r>
                        <a:rPr kumimoji="0" lang="zh-TW" altLang="en-US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</a:t>
                      </a:r>
                      <a:endParaRPr kumimoji="0" lang="en-US" altLang="zh-TW" sz="1400" b="1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kumimoji="0" lang="zh-TW" altLang="en-US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術</a:t>
                      </a:r>
                      <a:endParaRPr kumimoji="0" lang="en-US" altLang="zh-TW" sz="1400" b="1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kumimoji="0" lang="zh-TW" altLang="en-US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移</a:t>
                      </a:r>
                      <a:endParaRPr kumimoji="0" lang="en-US" altLang="zh-TW" sz="1400" b="1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kumimoji="0" lang="zh-TW" altLang="en-US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轉</a:t>
                      </a:r>
                      <a:endParaRPr kumimoji="0" lang="en-US" altLang="zh-TW" sz="1400" b="1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kumimoji="0" lang="zh-TW" altLang="en-US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費</a:t>
                      </a:r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</a:t>
                      </a:r>
                      <a:r>
                        <a:rPr lang="zh-TW" sz="1100" b="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或智慧財產權購買費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1013325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b="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研究費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7614022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b="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勞務費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39187364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b="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設計費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44277374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b="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諮詢費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20698435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六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國內差旅費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663409268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5576212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百分比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(%)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198732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799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二、經費需求表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21</a:t>
            </a:fld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579272" y="1102516"/>
            <a:ext cx="3657062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 smtClean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b="1" dirty="0" smtClean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 smtClean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○○○</a:t>
            </a:r>
            <a:r>
              <a:rPr lang="zh-TW" altLang="en-US" b="1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公司經費預算分配表</a:t>
            </a:r>
          </a:p>
        </p:txBody>
      </p:sp>
      <p:sp>
        <p:nvSpPr>
          <p:cNvPr id="11" name="文字方塊 10"/>
          <p:cNvSpPr txBox="1"/>
          <p:nvPr/>
        </p:nvSpPr>
        <p:spPr>
          <a:xfrm>
            <a:off x="6266664" y="1102516"/>
            <a:ext cx="3652840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 smtClean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en-US" altLang="zh-TW" b="1" dirty="0" smtClean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 smtClean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○○○</a:t>
            </a:r>
            <a:r>
              <a:rPr lang="zh-TW" altLang="en-US" b="1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公司經費預算分配表</a:t>
            </a: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741035"/>
              </p:ext>
            </p:extLst>
          </p:nvPr>
        </p:nvGraphicFramePr>
        <p:xfrm>
          <a:off x="6266664" y="1593393"/>
          <a:ext cx="5315736" cy="458367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58864">
                  <a:extLst>
                    <a:ext uri="{9D8B030D-6E8A-4147-A177-3AD203B41FA5}">
                      <a16:colId xmlns="" xmlns:a16="http://schemas.microsoft.com/office/drawing/2014/main" val="2392034254"/>
                    </a:ext>
                  </a:extLst>
                </a:gridCol>
                <a:gridCol w="1716060">
                  <a:extLst>
                    <a:ext uri="{9D8B030D-6E8A-4147-A177-3AD203B41FA5}">
                      <a16:colId xmlns="" xmlns:a16="http://schemas.microsoft.com/office/drawing/2014/main" val="363307771"/>
                    </a:ext>
                  </a:extLst>
                </a:gridCol>
                <a:gridCol w="1013604">
                  <a:extLst>
                    <a:ext uri="{9D8B030D-6E8A-4147-A177-3AD203B41FA5}">
                      <a16:colId xmlns="" xmlns:a16="http://schemas.microsoft.com/office/drawing/2014/main" val="1141689654"/>
                    </a:ext>
                  </a:extLst>
                </a:gridCol>
                <a:gridCol w="1013604">
                  <a:extLst>
                    <a:ext uri="{9D8B030D-6E8A-4147-A177-3AD203B41FA5}">
                      <a16:colId xmlns="" xmlns:a16="http://schemas.microsoft.com/office/drawing/2014/main" val="1047809062"/>
                    </a:ext>
                  </a:extLst>
                </a:gridCol>
                <a:gridCol w="1013604">
                  <a:extLst>
                    <a:ext uri="{9D8B030D-6E8A-4147-A177-3AD203B41FA5}">
                      <a16:colId xmlns="" xmlns:a16="http://schemas.microsoft.com/office/drawing/2014/main" val="3873939163"/>
                    </a:ext>
                  </a:extLst>
                </a:gridCol>
              </a:tblGrid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會計科目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政府款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自籌款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683001470"/>
                  </a:ext>
                </a:extLst>
              </a:tr>
              <a:tr h="305665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endParaRPr lang="en-US" altLang="zh-TW" sz="14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事</a:t>
                      </a:r>
                      <a:endParaRPr lang="en-US" altLang="zh-TW" sz="14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</a:t>
                      </a:r>
                      <a:r>
                        <a:rPr lang="zh-TW" sz="1100" b="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人員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509710468"/>
                  </a:ext>
                </a:extLst>
              </a:tr>
              <a:tr h="305665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r>
                        <a:rPr lang="zh-TW" sz="1100" b="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研發人員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351847145"/>
                  </a:ext>
                </a:extLst>
              </a:tr>
              <a:tr h="336231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顧問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465791990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消耗性器材及原材料費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1896496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研發設備使用費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59074471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研發設備維護費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45677195"/>
                  </a:ext>
                </a:extLst>
              </a:tr>
              <a:tr h="299291">
                <a:tc rowSpan="5">
                  <a:txBody>
                    <a:bodyPr/>
                    <a:lstStyle/>
                    <a:p>
                      <a:pPr algn="ctr"/>
                      <a:r>
                        <a:rPr kumimoji="0" lang="en-US" altLang="zh-TW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0" lang="zh-TW" altLang="en-US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</a:t>
                      </a:r>
                      <a:r>
                        <a:rPr kumimoji="0" lang="en-US" altLang="zh-TW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/>
                      <a:r>
                        <a:rPr kumimoji="0" lang="zh-TW" altLang="en-US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</a:t>
                      </a:r>
                      <a:endParaRPr kumimoji="0" lang="en-US" altLang="zh-TW" sz="1400" b="1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kumimoji="0" lang="zh-TW" altLang="en-US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術</a:t>
                      </a:r>
                      <a:endParaRPr kumimoji="0" lang="en-US" altLang="zh-TW" sz="1400" b="1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kumimoji="0" lang="zh-TW" altLang="en-US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移</a:t>
                      </a:r>
                      <a:endParaRPr kumimoji="0" lang="en-US" altLang="zh-TW" sz="1400" b="1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kumimoji="0" lang="zh-TW" altLang="en-US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轉</a:t>
                      </a:r>
                      <a:endParaRPr kumimoji="0" lang="en-US" altLang="zh-TW" sz="1400" b="1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kumimoji="0" lang="zh-TW" altLang="en-US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費</a:t>
                      </a:r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</a:t>
                      </a:r>
                      <a:r>
                        <a:rPr lang="zh-TW" sz="1100" b="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或智慧財產權購買費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1013325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b="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研究費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7614022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b="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勞務費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39187364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b="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設計費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44277374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b="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諮詢費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20698435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六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國內差旅費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663409268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5576212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百分比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(%)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198732338"/>
                  </a:ext>
                </a:extLst>
              </a:tr>
            </a:tbl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676003"/>
              </p:ext>
            </p:extLst>
          </p:nvPr>
        </p:nvGraphicFramePr>
        <p:xfrm>
          <a:off x="579272" y="1593393"/>
          <a:ext cx="5315736" cy="458367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58864">
                  <a:extLst>
                    <a:ext uri="{9D8B030D-6E8A-4147-A177-3AD203B41FA5}">
                      <a16:colId xmlns="" xmlns:a16="http://schemas.microsoft.com/office/drawing/2014/main" val="2392034254"/>
                    </a:ext>
                  </a:extLst>
                </a:gridCol>
                <a:gridCol w="1716060">
                  <a:extLst>
                    <a:ext uri="{9D8B030D-6E8A-4147-A177-3AD203B41FA5}">
                      <a16:colId xmlns="" xmlns:a16="http://schemas.microsoft.com/office/drawing/2014/main" val="363307771"/>
                    </a:ext>
                  </a:extLst>
                </a:gridCol>
                <a:gridCol w="1013604">
                  <a:extLst>
                    <a:ext uri="{9D8B030D-6E8A-4147-A177-3AD203B41FA5}">
                      <a16:colId xmlns="" xmlns:a16="http://schemas.microsoft.com/office/drawing/2014/main" val="1141689654"/>
                    </a:ext>
                  </a:extLst>
                </a:gridCol>
                <a:gridCol w="1013604">
                  <a:extLst>
                    <a:ext uri="{9D8B030D-6E8A-4147-A177-3AD203B41FA5}">
                      <a16:colId xmlns="" xmlns:a16="http://schemas.microsoft.com/office/drawing/2014/main" val="1047809062"/>
                    </a:ext>
                  </a:extLst>
                </a:gridCol>
                <a:gridCol w="1013604">
                  <a:extLst>
                    <a:ext uri="{9D8B030D-6E8A-4147-A177-3AD203B41FA5}">
                      <a16:colId xmlns="" xmlns:a16="http://schemas.microsoft.com/office/drawing/2014/main" val="3873939163"/>
                    </a:ext>
                  </a:extLst>
                </a:gridCol>
              </a:tblGrid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會計科目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政府款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自籌款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683001470"/>
                  </a:ext>
                </a:extLst>
              </a:tr>
              <a:tr h="305665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endParaRPr lang="en-US" altLang="zh-TW" sz="14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事</a:t>
                      </a:r>
                      <a:endParaRPr lang="en-US" altLang="zh-TW" sz="14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</a:t>
                      </a:r>
                      <a:r>
                        <a:rPr lang="zh-TW" sz="1100" b="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人員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509710468"/>
                  </a:ext>
                </a:extLst>
              </a:tr>
              <a:tr h="305665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r>
                        <a:rPr lang="zh-TW" sz="1100" b="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研發人員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351847145"/>
                  </a:ext>
                </a:extLst>
              </a:tr>
              <a:tr h="336231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顧問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465791990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消耗性器材及原材料費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1896496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研發設備使用費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59074471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研發設備維護費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45677195"/>
                  </a:ext>
                </a:extLst>
              </a:tr>
              <a:tr h="299291">
                <a:tc rowSpan="5">
                  <a:txBody>
                    <a:bodyPr/>
                    <a:lstStyle/>
                    <a:p>
                      <a:pPr algn="ctr"/>
                      <a:r>
                        <a:rPr kumimoji="0" lang="en-US" altLang="zh-TW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0" lang="zh-TW" altLang="en-US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</a:t>
                      </a:r>
                      <a:r>
                        <a:rPr kumimoji="0" lang="en-US" altLang="zh-TW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/>
                      <a:r>
                        <a:rPr kumimoji="0" lang="zh-TW" altLang="en-US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</a:t>
                      </a:r>
                      <a:endParaRPr kumimoji="0" lang="en-US" altLang="zh-TW" sz="1400" b="1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kumimoji="0" lang="zh-TW" altLang="en-US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術</a:t>
                      </a:r>
                      <a:endParaRPr kumimoji="0" lang="en-US" altLang="zh-TW" sz="1400" b="1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kumimoji="0" lang="zh-TW" altLang="en-US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移</a:t>
                      </a:r>
                      <a:endParaRPr kumimoji="0" lang="en-US" altLang="zh-TW" sz="1400" b="1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kumimoji="0" lang="zh-TW" altLang="en-US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轉</a:t>
                      </a:r>
                      <a:endParaRPr kumimoji="0" lang="en-US" altLang="zh-TW" sz="1400" b="1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kumimoji="0" lang="zh-TW" altLang="en-US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費</a:t>
                      </a:r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</a:t>
                      </a:r>
                      <a:r>
                        <a:rPr lang="zh-TW" sz="1100" b="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或智慧財產權購買費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1013325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b="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研究費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7614022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b="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勞務費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39187364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b="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設計費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44277374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</a:t>
                      </a:r>
                      <a:r>
                        <a:rPr lang="zh-TW" sz="1100" b="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b="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諮詢費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20698435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六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國內差旅費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663409268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5576212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百分比</a:t>
                      </a:r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(%)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198732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95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三、細項費用編列說明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22</a:t>
            </a:fld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502382" y="1118243"/>
            <a:ext cx="3363561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移轉費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288364"/>
              </p:ext>
            </p:extLst>
          </p:nvPr>
        </p:nvGraphicFramePr>
        <p:xfrm>
          <a:off x="502379" y="1610158"/>
          <a:ext cx="11187234" cy="23469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441316">
                  <a:extLst>
                    <a:ext uri="{9D8B030D-6E8A-4147-A177-3AD203B41FA5}">
                      <a16:colId xmlns="" xmlns:a16="http://schemas.microsoft.com/office/drawing/2014/main" val="1437796356"/>
                    </a:ext>
                  </a:extLst>
                </a:gridCol>
                <a:gridCol w="3246929">
                  <a:extLst>
                    <a:ext uri="{9D8B030D-6E8A-4147-A177-3AD203B41FA5}">
                      <a16:colId xmlns="" xmlns:a16="http://schemas.microsoft.com/office/drawing/2014/main" val="3779583228"/>
                    </a:ext>
                  </a:extLst>
                </a:gridCol>
                <a:gridCol w="2594291">
                  <a:extLst>
                    <a:ext uri="{9D8B030D-6E8A-4147-A177-3AD203B41FA5}">
                      <a16:colId xmlns="" xmlns:a16="http://schemas.microsoft.com/office/drawing/2014/main" val="3252032366"/>
                    </a:ext>
                  </a:extLst>
                </a:gridCol>
                <a:gridCol w="1904698">
                  <a:extLst>
                    <a:ext uri="{9D8B030D-6E8A-4147-A177-3AD203B41FA5}">
                      <a16:colId xmlns="" xmlns:a16="http://schemas.microsoft.com/office/drawing/2014/main" val="1672580517"/>
                    </a:ext>
                  </a:extLst>
                </a:gridCol>
              </a:tblGrid>
              <a:tr h="3692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技術移轉項目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合作單位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請填寫全名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受移轉對象與移轉內容說明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合作金額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不含稅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2356993"/>
                  </a:ext>
                </a:extLst>
              </a:tr>
              <a:tr h="256918">
                <a:tc>
                  <a:txBody>
                    <a:bodyPr/>
                    <a:lstStyle/>
                    <a:p>
                      <a:pPr marL="140335" indent="-14033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技術或智慧財產權購買費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0549090"/>
                  </a:ext>
                </a:extLst>
              </a:tr>
              <a:tr h="25691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委託研究費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31890002"/>
                  </a:ext>
                </a:extLst>
              </a:tr>
              <a:tr h="25691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委託勞務費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59825316"/>
                  </a:ext>
                </a:extLst>
              </a:tr>
              <a:tr h="25691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委託設計費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55206490"/>
                  </a:ext>
                </a:extLst>
              </a:tr>
              <a:tr h="25691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委託諮詢費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82244583"/>
                  </a:ext>
                </a:extLst>
              </a:tr>
              <a:tr h="256918">
                <a:tc gridSpan="2">
                  <a:txBody>
                    <a:bodyPr/>
                    <a:lstStyle/>
                    <a:p>
                      <a:pPr marL="571500" indent="-30162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17408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9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4800" b="1" spc="0" dirty="0"/>
              <a:t>伍</a:t>
            </a:r>
            <a:r>
              <a:rPr lang="zh-TW" altLang="en-US" sz="4800" b="1" spc="0" dirty="0" smtClean="0"/>
              <a:t>、人力需求與預期效益</a:t>
            </a:r>
            <a:endParaRPr lang="en-US" altLang="zh-TW" sz="4800" b="1" spc="0" dirty="0"/>
          </a:p>
        </p:txBody>
      </p:sp>
      <p:sp>
        <p:nvSpPr>
          <p:cNvPr id="5" name="矩形 4"/>
          <p:cNvSpPr/>
          <p:nvPr/>
        </p:nvSpPr>
        <p:spPr>
          <a:xfrm>
            <a:off x="5892212" y="4979470"/>
            <a:ext cx="5461588" cy="75713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1800" b="1" i="0" u="none" strike="noStrike" kern="1200" cap="none" spc="0" baseline="0" dirty="0" smtClean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展現聯盟成員的合作關係與計畫人力規劃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投影片編號版面配置區 1"/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/>
          <a:p>
            <a:fld id="{407B21C2-949F-497F-800F-16CFB5EA9C4C}" type="slidenum">
              <a:rPr lang="zh-TW" altLang="en-US" smtClean="0"/>
              <a:pPr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853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一、合作人力規劃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24</a:t>
            </a:fld>
            <a:endParaRPr lang="zh-TW" altLang="en-US"/>
          </a:p>
        </p:txBody>
      </p:sp>
      <p:sp>
        <p:nvSpPr>
          <p:cNvPr id="45" name="íśḻiďê"/>
          <p:cNvSpPr/>
          <p:nvPr/>
        </p:nvSpPr>
        <p:spPr>
          <a:xfrm>
            <a:off x="4591125" y="1385865"/>
            <a:ext cx="2952636" cy="552387"/>
          </a:xfrm>
          <a:prstGeom prst="rect">
            <a:avLst/>
          </a:prstGeom>
          <a:solidFill>
            <a:srgbClr val="F0F0F0">
              <a:lumMod val="9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anchor="ctr" anchorCtr="1">
            <a:norm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标题文本预设</a:t>
            </a:r>
          </a:p>
        </p:txBody>
      </p:sp>
      <p:grpSp>
        <p:nvGrpSpPr>
          <p:cNvPr id="46" name="ïşľiḑê"/>
          <p:cNvGrpSpPr/>
          <p:nvPr/>
        </p:nvGrpSpPr>
        <p:grpSpPr>
          <a:xfrm>
            <a:off x="2422472" y="3920783"/>
            <a:ext cx="7334769" cy="297420"/>
            <a:chOff x="2166938" y="4514850"/>
            <a:chExt cx="7862887" cy="638175"/>
          </a:xfrm>
        </p:grpSpPr>
        <p:cxnSp>
          <p:nvCxnSpPr>
            <p:cNvPr id="76" name="Straight Connector 109"/>
            <p:cNvCxnSpPr/>
            <p:nvPr/>
          </p:nvCxnSpPr>
          <p:spPr>
            <a:xfrm>
              <a:off x="2166938" y="4525604"/>
              <a:ext cx="7862887" cy="0"/>
            </a:xfrm>
            <a:prstGeom prst="line">
              <a:avLst/>
            </a:prstGeom>
            <a:noFill/>
            <a:ln w="12700" cap="flat" cmpd="sng" algn="ctr">
              <a:solidFill>
                <a:srgbClr val="FFFFFF">
                  <a:lumMod val="65000"/>
                </a:srgbClr>
              </a:solidFill>
              <a:prstDash val="sysDash"/>
              <a:miter lim="800000"/>
            </a:ln>
            <a:effectLst/>
          </p:spPr>
        </p:cxnSp>
        <p:cxnSp>
          <p:nvCxnSpPr>
            <p:cNvPr id="77" name="Straight Connector 110"/>
            <p:cNvCxnSpPr/>
            <p:nvPr/>
          </p:nvCxnSpPr>
          <p:spPr>
            <a:xfrm>
              <a:off x="2166938" y="4514850"/>
              <a:ext cx="0" cy="638175"/>
            </a:xfrm>
            <a:prstGeom prst="line">
              <a:avLst/>
            </a:prstGeom>
            <a:noFill/>
            <a:ln w="12700" cap="flat" cmpd="sng" algn="ctr">
              <a:solidFill>
                <a:srgbClr val="FFFFFF">
                  <a:lumMod val="65000"/>
                </a:srgbClr>
              </a:solidFill>
              <a:prstDash val="sysDash"/>
              <a:miter lim="800000"/>
            </a:ln>
            <a:effectLst/>
          </p:spPr>
        </p:cxnSp>
        <p:cxnSp>
          <p:nvCxnSpPr>
            <p:cNvPr id="78" name="Straight Connector 111"/>
            <p:cNvCxnSpPr/>
            <p:nvPr/>
          </p:nvCxnSpPr>
          <p:spPr>
            <a:xfrm>
              <a:off x="4131469" y="4514850"/>
              <a:ext cx="0" cy="638175"/>
            </a:xfrm>
            <a:prstGeom prst="line">
              <a:avLst/>
            </a:prstGeom>
            <a:noFill/>
            <a:ln w="12700" cap="flat" cmpd="sng" algn="ctr">
              <a:solidFill>
                <a:srgbClr val="FFFFFF">
                  <a:lumMod val="65000"/>
                </a:srgbClr>
              </a:solidFill>
              <a:prstDash val="sysDash"/>
              <a:miter lim="800000"/>
            </a:ln>
            <a:effectLst/>
          </p:spPr>
        </p:cxnSp>
        <p:cxnSp>
          <p:nvCxnSpPr>
            <p:cNvPr id="79" name="Straight Connector 112"/>
            <p:cNvCxnSpPr/>
            <p:nvPr/>
          </p:nvCxnSpPr>
          <p:spPr>
            <a:xfrm>
              <a:off x="6096000" y="4514850"/>
              <a:ext cx="0" cy="638175"/>
            </a:xfrm>
            <a:prstGeom prst="line">
              <a:avLst/>
            </a:prstGeom>
            <a:noFill/>
            <a:ln w="12700" cap="flat" cmpd="sng" algn="ctr">
              <a:solidFill>
                <a:srgbClr val="FFFFFF">
                  <a:lumMod val="65000"/>
                </a:srgbClr>
              </a:solidFill>
              <a:prstDash val="sysDash"/>
              <a:miter lim="800000"/>
            </a:ln>
            <a:effectLst/>
          </p:spPr>
        </p:cxnSp>
        <p:cxnSp>
          <p:nvCxnSpPr>
            <p:cNvPr id="80" name="Straight Connector 113"/>
            <p:cNvCxnSpPr/>
            <p:nvPr/>
          </p:nvCxnSpPr>
          <p:spPr>
            <a:xfrm>
              <a:off x="8060531" y="4514850"/>
              <a:ext cx="0" cy="638175"/>
            </a:xfrm>
            <a:prstGeom prst="line">
              <a:avLst/>
            </a:prstGeom>
            <a:noFill/>
            <a:ln w="12700" cap="flat" cmpd="sng" algn="ctr">
              <a:solidFill>
                <a:srgbClr val="FFFFFF">
                  <a:lumMod val="65000"/>
                </a:srgbClr>
              </a:solidFill>
              <a:prstDash val="sysDash"/>
              <a:miter lim="800000"/>
            </a:ln>
            <a:effectLst/>
          </p:spPr>
        </p:cxnSp>
        <p:cxnSp>
          <p:nvCxnSpPr>
            <p:cNvPr id="81" name="Straight Connector 114"/>
            <p:cNvCxnSpPr/>
            <p:nvPr/>
          </p:nvCxnSpPr>
          <p:spPr>
            <a:xfrm>
              <a:off x="10025063" y="4514850"/>
              <a:ext cx="0" cy="638175"/>
            </a:xfrm>
            <a:prstGeom prst="line">
              <a:avLst/>
            </a:prstGeom>
            <a:noFill/>
            <a:ln w="12700" cap="flat" cmpd="sng" algn="ctr">
              <a:solidFill>
                <a:srgbClr val="FFFFFF">
                  <a:lumMod val="65000"/>
                </a:srgbClr>
              </a:solidFill>
              <a:prstDash val="sysDash"/>
              <a:miter lim="800000"/>
            </a:ln>
            <a:effectLst/>
          </p:spPr>
        </p:cxnSp>
      </p:grpSp>
      <p:sp>
        <p:nvSpPr>
          <p:cNvPr id="47" name="iṥḻiḓê"/>
          <p:cNvSpPr/>
          <p:nvPr/>
        </p:nvSpPr>
        <p:spPr>
          <a:xfrm>
            <a:off x="3493505" y="4680150"/>
            <a:ext cx="1562240" cy="448162"/>
          </a:xfrm>
          <a:prstGeom prst="rect">
            <a:avLst/>
          </a:prstGeom>
          <a:solidFill>
            <a:srgbClr val="F0F0F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anchor="ctr" anchorCtr="1">
            <a:norm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ctr" defTabSz="457200">
              <a:buClr>
                <a:prstClr val="white"/>
              </a:buClr>
              <a:defRPr/>
            </a:pPr>
            <a:r>
              <a:rPr lang="zh-TW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rPr>
              <a:t>工作項目</a:t>
            </a:r>
            <a:endParaRPr lang="zh-CN" altLang="en-US" sz="1400" kern="0" dirty="0">
              <a:solidFill>
                <a:srgbClr val="000000">
                  <a:lumMod val="100000"/>
                </a:srgbClr>
              </a:solidFill>
              <a:latin typeface="Arial"/>
              <a:ea typeface="微软雅黑"/>
            </a:endParaRPr>
          </a:p>
        </p:txBody>
      </p:sp>
      <p:sp>
        <p:nvSpPr>
          <p:cNvPr id="48" name="îŝļïḋe"/>
          <p:cNvSpPr/>
          <p:nvPr/>
        </p:nvSpPr>
        <p:spPr>
          <a:xfrm>
            <a:off x="1678274" y="4680150"/>
            <a:ext cx="1562240" cy="448162"/>
          </a:xfrm>
          <a:prstGeom prst="rect">
            <a:avLst/>
          </a:prstGeom>
          <a:solidFill>
            <a:srgbClr val="F0F0F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anchor="ctr" anchorCtr="1">
            <a:norm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ctr" defTabSz="457200">
              <a:buClr>
                <a:prstClr val="white"/>
              </a:buClr>
              <a:defRPr/>
            </a:pPr>
            <a:r>
              <a:rPr lang="zh-TW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rPr>
              <a:t>工作項目</a:t>
            </a:r>
            <a:endParaRPr lang="zh-CN" altLang="en-US" sz="1400" kern="0" dirty="0">
              <a:solidFill>
                <a:srgbClr val="000000">
                  <a:lumMod val="100000"/>
                </a:srgbClr>
              </a:solidFill>
              <a:latin typeface="Arial"/>
              <a:ea typeface="微软雅黑"/>
            </a:endParaRPr>
          </a:p>
        </p:txBody>
      </p:sp>
      <p:sp>
        <p:nvSpPr>
          <p:cNvPr id="49" name="îşlíḓè"/>
          <p:cNvSpPr/>
          <p:nvPr/>
        </p:nvSpPr>
        <p:spPr>
          <a:xfrm>
            <a:off x="1678274" y="5191645"/>
            <a:ext cx="1562240" cy="448162"/>
          </a:xfrm>
          <a:prstGeom prst="rect">
            <a:avLst/>
          </a:prstGeom>
          <a:solidFill>
            <a:srgbClr val="F0F0F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anchor="ctr" anchorCtr="1">
            <a:norm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ctr" defTabSz="457200">
              <a:buClr>
                <a:prstClr val="white"/>
              </a:buClr>
              <a:defRPr/>
            </a:pPr>
            <a:r>
              <a:rPr lang="zh-TW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rPr>
              <a:t>工作項目</a:t>
            </a:r>
            <a:endParaRPr lang="zh-CN" altLang="en-US" sz="1400" kern="0" dirty="0">
              <a:solidFill>
                <a:srgbClr val="000000">
                  <a:lumMod val="100000"/>
                </a:srgbClr>
              </a:solidFill>
              <a:latin typeface="Arial"/>
              <a:ea typeface="微软雅黑"/>
            </a:endParaRPr>
          </a:p>
        </p:txBody>
      </p:sp>
      <p:grpSp>
        <p:nvGrpSpPr>
          <p:cNvPr id="50" name="îṣlidê"/>
          <p:cNvGrpSpPr/>
          <p:nvPr/>
        </p:nvGrpSpPr>
        <p:grpSpPr>
          <a:xfrm>
            <a:off x="5198509" y="1904471"/>
            <a:ext cx="2197240" cy="2016312"/>
            <a:chOff x="4997380" y="2392794"/>
            <a:chExt cx="2197240" cy="1943949"/>
          </a:xfrm>
        </p:grpSpPr>
        <p:cxnSp>
          <p:nvCxnSpPr>
            <p:cNvPr id="72" name="Straight Connector 129"/>
            <p:cNvCxnSpPr/>
            <p:nvPr/>
          </p:nvCxnSpPr>
          <p:spPr>
            <a:xfrm>
              <a:off x="6096000" y="2392794"/>
              <a:ext cx="0" cy="1943949"/>
            </a:xfrm>
            <a:prstGeom prst="line">
              <a:avLst/>
            </a:prstGeom>
            <a:noFill/>
            <a:ln w="12700" cap="flat" cmpd="sng" algn="ctr">
              <a:solidFill>
                <a:srgbClr val="FFFFFF">
                  <a:lumMod val="65000"/>
                </a:srgbClr>
              </a:solidFill>
              <a:prstDash val="sysDash"/>
              <a:miter lim="800000"/>
            </a:ln>
            <a:effectLst/>
          </p:spPr>
        </p:cxnSp>
        <p:cxnSp>
          <p:nvCxnSpPr>
            <p:cNvPr id="73" name="Straight Connector 130"/>
            <p:cNvCxnSpPr/>
            <p:nvPr/>
          </p:nvCxnSpPr>
          <p:spPr>
            <a:xfrm>
              <a:off x="4997380" y="3039937"/>
              <a:ext cx="1098620" cy="0"/>
            </a:xfrm>
            <a:prstGeom prst="line">
              <a:avLst/>
            </a:prstGeom>
            <a:noFill/>
            <a:ln w="12700" cap="flat" cmpd="sng" algn="ctr">
              <a:solidFill>
                <a:srgbClr val="FFFFFF">
                  <a:lumMod val="65000"/>
                </a:srgbClr>
              </a:solidFill>
              <a:prstDash val="sysDash"/>
              <a:miter lim="800000"/>
            </a:ln>
            <a:effectLst/>
          </p:spPr>
        </p:cxnSp>
        <p:cxnSp>
          <p:nvCxnSpPr>
            <p:cNvPr id="74" name="Straight Connector 131"/>
            <p:cNvCxnSpPr/>
            <p:nvPr/>
          </p:nvCxnSpPr>
          <p:spPr>
            <a:xfrm>
              <a:off x="4997380" y="3727955"/>
              <a:ext cx="1098620" cy="0"/>
            </a:xfrm>
            <a:prstGeom prst="line">
              <a:avLst/>
            </a:prstGeom>
            <a:noFill/>
            <a:ln w="12700" cap="flat" cmpd="sng" algn="ctr">
              <a:solidFill>
                <a:srgbClr val="FFFFFF">
                  <a:lumMod val="65000"/>
                </a:srgbClr>
              </a:solidFill>
              <a:prstDash val="sysDash"/>
              <a:miter lim="800000"/>
            </a:ln>
            <a:effectLst/>
          </p:spPr>
        </p:cxnSp>
        <p:cxnSp>
          <p:nvCxnSpPr>
            <p:cNvPr id="75" name="Straight Connector 132"/>
            <p:cNvCxnSpPr/>
            <p:nvPr/>
          </p:nvCxnSpPr>
          <p:spPr>
            <a:xfrm flipH="1">
              <a:off x="6096000" y="3383946"/>
              <a:ext cx="1098620" cy="0"/>
            </a:xfrm>
            <a:prstGeom prst="line">
              <a:avLst/>
            </a:prstGeom>
            <a:noFill/>
            <a:ln w="12700" cap="flat" cmpd="sng" algn="ctr">
              <a:solidFill>
                <a:srgbClr val="FFFFFF">
                  <a:lumMod val="65000"/>
                </a:srgbClr>
              </a:solidFill>
              <a:prstDash val="sysDash"/>
              <a:miter lim="800000"/>
            </a:ln>
            <a:effectLst/>
          </p:spPr>
        </p:cxnSp>
      </p:grpSp>
      <p:sp>
        <p:nvSpPr>
          <p:cNvPr id="51" name="íśḻiďê"/>
          <p:cNvSpPr/>
          <p:nvPr/>
        </p:nvSpPr>
        <p:spPr>
          <a:xfrm>
            <a:off x="4591125" y="1433291"/>
            <a:ext cx="2952636" cy="552387"/>
          </a:xfrm>
          <a:prstGeom prst="rect">
            <a:avLst/>
          </a:prstGeom>
          <a:solidFill>
            <a:srgbClr val="42424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anchor="ctr" anchorCtr="1">
            <a:norm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zh-TW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主持人</a:t>
            </a:r>
            <a:endParaRPr kumimoji="0" lang="zh-CN" altLang="en-US" sz="2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52" name="íṣ1îḓe"/>
          <p:cNvSpPr/>
          <p:nvPr/>
        </p:nvSpPr>
        <p:spPr>
          <a:xfrm>
            <a:off x="3664717" y="2351626"/>
            <a:ext cx="1562240" cy="448160"/>
          </a:xfrm>
          <a:prstGeom prst="rect">
            <a:avLst/>
          </a:prstGeom>
          <a:solidFill>
            <a:srgbClr val="42424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anchor="ctr" anchorCtr="1">
            <a:norm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lang="zh-TW" altLang="en-US" sz="1600" b="1" kern="0" dirty="0" smtClean="0">
                <a:solidFill>
                  <a:srgbClr val="FFFFFF"/>
                </a:solidFill>
                <a:latin typeface="Arial"/>
                <a:ea typeface="微软雅黑"/>
              </a:rPr>
              <a:t>協同主持人</a:t>
            </a:r>
            <a:endParaRPr kumimoji="0" lang="zh-CN" altLang="en-US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53" name="ïṡḷïḑè"/>
          <p:cNvSpPr/>
          <p:nvPr/>
        </p:nvSpPr>
        <p:spPr>
          <a:xfrm>
            <a:off x="3664717" y="2351623"/>
            <a:ext cx="1562240" cy="37341"/>
          </a:xfrm>
          <a:prstGeom prst="rect">
            <a:avLst/>
          </a:prstGeom>
          <a:solidFill>
            <a:srgbClr val="FFFFFF">
              <a:lumMod val="8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>
            <a:scene3d>
              <a:camera prst="orthographicFront"/>
              <a:lightRig rig="threePt" dir="t"/>
            </a:scene3d>
            <a:sp3d contourW="12700"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54" name="iślïďè"/>
          <p:cNvSpPr/>
          <p:nvPr/>
        </p:nvSpPr>
        <p:spPr>
          <a:xfrm>
            <a:off x="5286321" y="4680150"/>
            <a:ext cx="1562240" cy="448162"/>
          </a:xfrm>
          <a:prstGeom prst="rect">
            <a:avLst/>
          </a:prstGeom>
          <a:solidFill>
            <a:srgbClr val="F0F0F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anchor="ctr" anchorCtr="1">
            <a:norm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ctr" defTabSz="457200">
              <a:buClr>
                <a:prstClr val="white"/>
              </a:buClr>
              <a:defRPr/>
            </a:pPr>
            <a:r>
              <a:rPr lang="zh-TW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rPr>
              <a:t>工作項目</a:t>
            </a:r>
            <a:endParaRPr lang="zh-CN" altLang="en-US" sz="1400" kern="0" dirty="0">
              <a:solidFill>
                <a:srgbClr val="000000">
                  <a:lumMod val="100000"/>
                </a:srgbClr>
              </a:solidFill>
              <a:latin typeface="Arial"/>
              <a:ea typeface="微软雅黑"/>
            </a:endParaRPr>
          </a:p>
        </p:txBody>
      </p:sp>
      <p:sp>
        <p:nvSpPr>
          <p:cNvPr id="55" name="îs1idé"/>
          <p:cNvSpPr/>
          <p:nvPr/>
        </p:nvSpPr>
        <p:spPr>
          <a:xfrm>
            <a:off x="7118903" y="4680150"/>
            <a:ext cx="1562240" cy="448162"/>
          </a:xfrm>
          <a:prstGeom prst="rect">
            <a:avLst/>
          </a:prstGeom>
          <a:solidFill>
            <a:srgbClr val="F0F0F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anchor="ctr" anchorCtr="1">
            <a:norm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ctr" defTabSz="457200">
              <a:buClr>
                <a:prstClr val="white"/>
              </a:buClr>
              <a:defRPr/>
            </a:pPr>
            <a:r>
              <a:rPr lang="zh-TW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rPr>
              <a:t>工作項目</a:t>
            </a:r>
            <a:endParaRPr lang="zh-CN" altLang="en-US" sz="1400" kern="0" dirty="0">
              <a:solidFill>
                <a:srgbClr val="000000">
                  <a:lumMod val="100000"/>
                </a:srgbClr>
              </a:solidFill>
              <a:latin typeface="Arial"/>
              <a:ea typeface="微软雅黑"/>
            </a:endParaRPr>
          </a:p>
        </p:txBody>
      </p:sp>
      <p:sp>
        <p:nvSpPr>
          <p:cNvPr id="56" name="îṣľïḓé"/>
          <p:cNvSpPr/>
          <p:nvPr/>
        </p:nvSpPr>
        <p:spPr>
          <a:xfrm>
            <a:off x="8951485" y="4680150"/>
            <a:ext cx="1562240" cy="448162"/>
          </a:xfrm>
          <a:prstGeom prst="rect">
            <a:avLst/>
          </a:prstGeom>
          <a:solidFill>
            <a:srgbClr val="F0F0F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anchor="ctr" anchorCtr="1">
            <a:norm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ctr" defTabSz="457200">
              <a:buClr>
                <a:prstClr val="white"/>
              </a:buClr>
              <a:defRPr/>
            </a:pPr>
            <a:r>
              <a:rPr lang="zh-TW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rPr>
              <a:t>工作項目</a:t>
            </a:r>
            <a:endParaRPr lang="zh-CN" altLang="en-US" sz="1400" kern="0" dirty="0">
              <a:solidFill>
                <a:srgbClr val="000000">
                  <a:lumMod val="100000"/>
                </a:srgbClr>
              </a:solidFill>
              <a:latin typeface="Arial"/>
              <a:ea typeface="微软雅黑"/>
            </a:endParaRPr>
          </a:p>
        </p:txBody>
      </p:sp>
      <p:sp>
        <p:nvSpPr>
          <p:cNvPr id="57" name="ïSļïḓe"/>
          <p:cNvSpPr/>
          <p:nvPr/>
        </p:nvSpPr>
        <p:spPr>
          <a:xfrm>
            <a:off x="7118903" y="5184007"/>
            <a:ext cx="1562240" cy="448162"/>
          </a:xfrm>
          <a:prstGeom prst="rect">
            <a:avLst/>
          </a:prstGeom>
          <a:solidFill>
            <a:srgbClr val="F0F0F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anchor="ctr" anchorCtr="1">
            <a:norm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ctr" defTabSz="457200">
              <a:buClr>
                <a:prstClr val="white"/>
              </a:buClr>
              <a:defRPr/>
            </a:pPr>
            <a:r>
              <a:rPr lang="zh-TW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rPr>
              <a:t>工作項目</a:t>
            </a:r>
            <a:endParaRPr lang="zh-CN" altLang="en-US" sz="1400" kern="0" dirty="0">
              <a:solidFill>
                <a:srgbClr val="000000">
                  <a:lumMod val="100000"/>
                </a:srgbClr>
              </a:solidFill>
              <a:latin typeface="Arial"/>
              <a:ea typeface="微软雅黑"/>
            </a:endParaRPr>
          </a:p>
        </p:txBody>
      </p:sp>
      <p:sp>
        <p:nvSpPr>
          <p:cNvPr id="58" name="îSḻîďê"/>
          <p:cNvSpPr/>
          <p:nvPr/>
        </p:nvSpPr>
        <p:spPr>
          <a:xfrm>
            <a:off x="1678274" y="4158757"/>
            <a:ext cx="1562240" cy="448160"/>
          </a:xfrm>
          <a:prstGeom prst="rect">
            <a:avLst/>
          </a:prstGeom>
          <a:solidFill>
            <a:srgbClr val="F0F0F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anchor="ctr" anchorCtr="1">
            <a:norm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zh-TW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>
                    <a:lumMod val="10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聯盟成員</a:t>
            </a:r>
            <a:endParaRPr kumimoji="0" lang="zh-CN" altLang="en-US" sz="1400" b="0" i="0" u="none" strike="noStrike" kern="0" cap="none" spc="0" normalizeH="0" baseline="0" noProof="0" dirty="0">
              <a:ln>
                <a:noFill/>
              </a:ln>
              <a:solidFill>
                <a:srgbClr val="000000">
                  <a:lumMod val="100000"/>
                </a:srgb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59" name="íŝľïdè"/>
          <p:cNvSpPr/>
          <p:nvPr/>
        </p:nvSpPr>
        <p:spPr>
          <a:xfrm>
            <a:off x="1678274" y="4158755"/>
            <a:ext cx="1562240" cy="37341"/>
          </a:xfrm>
          <a:prstGeom prst="rect">
            <a:avLst/>
          </a:prstGeom>
          <a:solidFill>
            <a:srgbClr val="42424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>
            <a:scene3d>
              <a:camera prst="orthographicFront"/>
              <a:lightRig rig="threePt" dir="t"/>
            </a:scene3d>
            <a:sp3d contourW="12700"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60" name="iṥľîḍê"/>
          <p:cNvSpPr/>
          <p:nvPr/>
        </p:nvSpPr>
        <p:spPr>
          <a:xfrm>
            <a:off x="3664717" y="3081633"/>
            <a:ext cx="1562240" cy="448160"/>
          </a:xfrm>
          <a:prstGeom prst="rect">
            <a:avLst/>
          </a:prstGeom>
          <a:solidFill>
            <a:srgbClr val="42424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anchor="ctr" anchorCtr="1">
            <a:norm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ctr" defTabSz="457200">
              <a:buClr>
                <a:prstClr val="white"/>
              </a:buClr>
              <a:defRPr/>
            </a:pPr>
            <a:r>
              <a:rPr lang="zh-TW" altLang="en-US" sz="1600" b="1" kern="0" dirty="0" smtClean="0">
                <a:solidFill>
                  <a:srgbClr val="FFFFFF"/>
                </a:solidFill>
                <a:latin typeface="Arial"/>
                <a:ea typeface="微软雅黑"/>
              </a:rPr>
              <a:t>市場經理</a:t>
            </a:r>
            <a:endParaRPr lang="zh-CN" altLang="en-US" sz="1600" b="1" kern="0" dirty="0">
              <a:solidFill>
                <a:srgbClr val="FFFFFF"/>
              </a:solidFill>
              <a:latin typeface="Arial"/>
              <a:ea typeface="微软雅黑"/>
            </a:endParaRPr>
          </a:p>
        </p:txBody>
      </p:sp>
      <p:sp>
        <p:nvSpPr>
          <p:cNvPr id="61" name="ïśļíḓe"/>
          <p:cNvSpPr/>
          <p:nvPr/>
        </p:nvSpPr>
        <p:spPr>
          <a:xfrm>
            <a:off x="3664717" y="3081629"/>
            <a:ext cx="1562240" cy="37341"/>
          </a:xfrm>
          <a:prstGeom prst="rect">
            <a:avLst/>
          </a:prstGeom>
          <a:solidFill>
            <a:srgbClr val="FFFFFF">
              <a:lumMod val="8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>
            <a:scene3d>
              <a:camera prst="orthographicFront"/>
              <a:lightRig rig="threePt" dir="t"/>
            </a:scene3d>
            <a:sp3d contourW="12700"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62" name="îSļiďè"/>
          <p:cNvSpPr/>
          <p:nvPr/>
        </p:nvSpPr>
        <p:spPr>
          <a:xfrm>
            <a:off x="6965439" y="2724818"/>
            <a:ext cx="1562240" cy="448160"/>
          </a:xfrm>
          <a:prstGeom prst="rect">
            <a:avLst/>
          </a:prstGeom>
          <a:solidFill>
            <a:srgbClr val="42424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anchor="ctr" anchorCtr="1">
            <a:norm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ctr" defTabSz="457200">
              <a:buClr>
                <a:prstClr val="white"/>
              </a:buClr>
              <a:defRPr/>
            </a:pPr>
            <a:r>
              <a:rPr lang="zh-TW" altLang="en-US" sz="1600" b="1" kern="0" dirty="0" smtClean="0">
                <a:solidFill>
                  <a:srgbClr val="FFFFFF"/>
                </a:solidFill>
                <a:latin typeface="Arial"/>
                <a:ea typeface="微软雅黑"/>
              </a:rPr>
              <a:t>專案經理</a:t>
            </a:r>
            <a:endParaRPr lang="zh-CN" altLang="en-US" sz="1600" b="1" kern="0" dirty="0">
              <a:solidFill>
                <a:srgbClr val="FFFFFF"/>
              </a:solidFill>
              <a:latin typeface="Arial"/>
              <a:ea typeface="微软雅黑"/>
            </a:endParaRPr>
          </a:p>
        </p:txBody>
      </p:sp>
      <p:sp>
        <p:nvSpPr>
          <p:cNvPr id="63" name="ïṡļidê"/>
          <p:cNvSpPr/>
          <p:nvPr/>
        </p:nvSpPr>
        <p:spPr>
          <a:xfrm>
            <a:off x="6965439" y="2724815"/>
            <a:ext cx="1562240" cy="37341"/>
          </a:xfrm>
          <a:prstGeom prst="rect">
            <a:avLst/>
          </a:prstGeom>
          <a:solidFill>
            <a:srgbClr val="FFFFFF">
              <a:lumMod val="8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>
            <a:scene3d>
              <a:camera prst="orthographicFront"/>
              <a:lightRig rig="threePt" dir="t"/>
            </a:scene3d>
            <a:sp3d contourW="12700"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64" name="ís1iďè"/>
          <p:cNvSpPr/>
          <p:nvPr/>
        </p:nvSpPr>
        <p:spPr>
          <a:xfrm>
            <a:off x="3493505" y="4158757"/>
            <a:ext cx="1562240" cy="448160"/>
          </a:xfrm>
          <a:prstGeom prst="rect">
            <a:avLst/>
          </a:prstGeom>
          <a:solidFill>
            <a:srgbClr val="F0F0F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anchor="ctr" anchorCtr="1">
            <a:norm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ctr" defTabSz="457200">
              <a:buClr>
                <a:prstClr val="white"/>
              </a:buClr>
              <a:defRPr/>
            </a:pPr>
            <a:r>
              <a:rPr lang="zh-TW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rPr>
              <a:t>聯盟成員</a:t>
            </a:r>
            <a:endParaRPr lang="zh-CN" altLang="en-US" sz="1400" kern="0" dirty="0">
              <a:solidFill>
                <a:srgbClr val="000000">
                  <a:lumMod val="100000"/>
                </a:srgbClr>
              </a:solidFill>
              <a:latin typeface="Arial"/>
              <a:ea typeface="微软雅黑"/>
            </a:endParaRPr>
          </a:p>
        </p:txBody>
      </p:sp>
      <p:sp>
        <p:nvSpPr>
          <p:cNvPr id="65" name="iṧľïḑe"/>
          <p:cNvSpPr/>
          <p:nvPr/>
        </p:nvSpPr>
        <p:spPr>
          <a:xfrm>
            <a:off x="3493505" y="4158755"/>
            <a:ext cx="1562240" cy="37341"/>
          </a:xfrm>
          <a:prstGeom prst="rect">
            <a:avLst/>
          </a:prstGeom>
          <a:solidFill>
            <a:srgbClr val="42424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>
            <a:scene3d>
              <a:camera prst="orthographicFront"/>
              <a:lightRig rig="threePt" dir="t"/>
            </a:scene3d>
            <a:sp3d contourW="12700"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66" name="iṡļïďè"/>
          <p:cNvSpPr/>
          <p:nvPr/>
        </p:nvSpPr>
        <p:spPr>
          <a:xfrm>
            <a:off x="5308737" y="4158757"/>
            <a:ext cx="1562240" cy="448160"/>
          </a:xfrm>
          <a:prstGeom prst="rect">
            <a:avLst/>
          </a:prstGeom>
          <a:solidFill>
            <a:srgbClr val="F0F0F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anchor="ctr" anchorCtr="1">
            <a:norm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ctr" defTabSz="457200">
              <a:buClr>
                <a:prstClr val="white"/>
              </a:buClr>
              <a:defRPr/>
            </a:pPr>
            <a:r>
              <a:rPr lang="zh-TW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rPr>
              <a:t>聯盟成員</a:t>
            </a:r>
            <a:endParaRPr lang="zh-CN" altLang="en-US" sz="1400" kern="0" dirty="0">
              <a:solidFill>
                <a:srgbClr val="000000">
                  <a:lumMod val="100000"/>
                </a:srgbClr>
              </a:solidFill>
              <a:latin typeface="Arial"/>
              <a:ea typeface="微软雅黑"/>
            </a:endParaRPr>
          </a:p>
        </p:txBody>
      </p:sp>
      <p:sp>
        <p:nvSpPr>
          <p:cNvPr id="67" name="î$lïďê"/>
          <p:cNvSpPr/>
          <p:nvPr/>
        </p:nvSpPr>
        <p:spPr>
          <a:xfrm>
            <a:off x="5308737" y="4158755"/>
            <a:ext cx="1562240" cy="37341"/>
          </a:xfrm>
          <a:prstGeom prst="rect">
            <a:avLst/>
          </a:prstGeom>
          <a:solidFill>
            <a:srgbClr val="42424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>
            <a:scene3d>
              <a:camera prst="orthographicFront"/>
              <a:lightRig rig="threePt" dir="t"/>
            </a:scene3d>
            <a:sp3d contourW="12700"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68" name="isḷïdê"/>
          <p:cNvSpPr/>
          <p:nvPr/>
        </p:nvSpPr>
        <p:spPr>
          <a:xfrm>
            <a:off x="7123967" y="4158757"/>
            <a:ext cx="1562240" cy="448160"/>
          </a:xfrm>
          <a:prstGeom prst="rect">
            <a:avLst/>
          </a:prstGeom>
          <a:solidFill>
            <a:srgbClr val="F0F0F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anchor="ctr" anchorCtr="1">
            <a:norm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ctr" defTabSz="457200">
              <a:buClr>
                <a:prstClr val="white"/>
              </a:buClr>
              <a:defRPr/>
            </a:pPr>
            <a:r>
              <a:rPr lang="zh-TW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rPr>
              <a:t>聯盟成員</a:t>
            </a:r>
            <a:endParaRPr lang="zh-CN" altLang="en-US" sz="1400" kern="0" dirty="0">
              <a:solidFill>
                <a:srgbClr val="000000">
                  <a:lumMod val="100000"/>
                </a:srgbClr>
              </a:solidFill>
              <a:latin typeface="Arial"/>
              <a:ea typeface="微软雅黑"/>
            </a:endParaRPr>
          </a:p>
        </p:txBody>
      </p:sp>
      <p:sp>
        <p:nvSpPr>
          <p:cNvPr id="69" name="ïSľîdè"/>
          <p:cNvSpPr/>
          <p:nvPr/>
        </p:nvSpPr>
        <p:spPr>
          <a:xfrm>
            <a:off x="7123967" y="4158755"/>
            <a:ext cx="1562240" cy="37341"/>
          </a:xfrm>
          <a:prstGeom prst="rect">
            <a:avLst/>
          </a:prstGeom>
          <a:solidFill>
            <a:srgbClr val="42424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>
            <a:scene3d>
              <a:camera prst="orthographicFront"/>
              <a:lightRig rig="threePt" dir="t"/>
            </a:scene3d>
            <a:sp3d contourW="12700"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70" name="îṣľiḍe"/>
          <p:cNvSpPr/>
          <p:nvPr/>
        </p:nvSpPr>
        <p:spPr>
          <a:xfrm>
            <a:off x="8939198" y="4158757"/>
            <a:ext cx="1562240" cy="448160"/>
          </a:xfrm>
          <a:prstGeom prst="rect">
            <a:avLst/>
          </a:prstGeom>
          <a:solidFill>
            <a:srgbClr val="F0F0F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anchor="ctr" anchorCtr="1">
            <a:norm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ctr" defTabSz="457200">
              <a:buClr>
                <a:prstClr val="white"/>
              </a:buClr>
              <a:defRPr/>
            </a:pPr>
            <a:r>
              <a:rPr lang="zh-TW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rPr>
              <a:t>聯盟成員</a:t>
            </a:r>
            <a:endParaRPr lang="zh-CN" altLang="en-US" sz="1400" kern="0" dirty="0">
              <a:solidFill>
                <a:srgbClr val="000000">
                  <a:lumMod val="100000"/>
                </a:srgbClr>
              </a:solidFill>
              <a:latin typeface="Arial"/>
              <a:ea typeface="微软雅黑"/>
            </a:endParaRPr>
          </a:p>
        </p:txBody>
      </p:sp>
      <p:sp>
        <p:nvSpPr>
          <p:cNvPr id="71" name="îŝľíďé"/>
          <p:cNvSpPr/>
          <p:nvPr/>
        </p:nvSpPr>
        <p:spPr>
          <a:xfrm>
            <a:off x="8939198" y="4158755"/>
            <a:ext cx="1562240" cy="37341"/>
          </a:xfrm>
          <a:prstGeom prst="rect">
            <a:avLst/>
          </a:prstGeom>
          <a:solidFill>
            <a:srgbClr val="42424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>
            <a:scene3d>
              <a:camera prst="orthographicFront"/>
              <a:lightRig rig="threePt" dir="t"/>
            </a:scene3d>
            <a:sp3d contourW="12700"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8436232" y="108535"/>
            <a:ext cx="3641468" cy="424732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提醒：可自行圖畫，下圖為範例</a:t>
            </a:r>
            <a:endParaRPr lang="zh-TW" altLang="zh-TW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1608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二、參與計畫研發人員簡歷表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25</a:t>
            </a:fld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6253991"/>
              </p:ext>
            </p:extLst>
          </p:nvPr>
        </p:nvGraphicFramePr>
        <p:xfrm>
          <a:off x="838199" y="1605822"/>
          <a:ext cx="10515601" cy="2133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03117">
                  <a:extLst>
                    <a:ext uri="{9D8B030D-6E8A-4147-A177-3AD203B41FA5}">
                      <a16:colId xmlns="" xmlns:a16="http://schemas.microsoft.com/office/drawing/2014/main" val="1402830474"/>
                    </a:ext>
                  </a:extLst>
                </a:gridCol>
                <a:gridCol w="3202643">
                  <a:extLst>
                    <a:ext uri="{9D8B030D-6E8A-4147-A177-3AD203B41FA5}">
                      <a16:colId xmlns="" xmlns:a16="http://schemas.microsoft.com/office/drawing/2014/main" val="2136628229"/>
                    </a:ext>
                  </a:extLst>
                </a:gridCol>
                <a:gridCol w="2106200">
                  <a:extLst>
                    <a:ext uri="{9D8B030D-6E8A-4147-A177-3AD203B41FA5}">
                      <a16:colId xmlns="" xmlns:a16="http://schemas.microsoft.com/office/drawing/2014/main" val="991141968"/>
                    </a:ext>
                  </a:extLst>
                </a:gridCol>
                <a:gridCol w="2106200">
                  <a:extLst>
                    <a:ext uri="{9D8B030D-6E8A-4147-A177-3AD203B41FA5}">
                      <a16:colId xmlns="" xmlns:a16="http://schemas.microsoft.com/office/drawing/2014/main" val="3495976767"/>
                    </a:ext>
                  </a:extLst>
                </a:gridCol>
                <a:gridCol w="1797441">
                  <a:extLst>
                    <a:ext uri="{9D8B030D-6E8A-4147-A177-3AD203B41FA5}">
                      <a16:colId xmlns="" xmlns:a16="http://schemas.microsoft.com/office/drawing/2014/main" val="652481505"/>
                    </a:ext>
                  </a:extLst>
                </a:gridCol>
              </a:tblGrid>
              <a:tr h="1722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姓名</a:t>
                      </a: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簡歷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性別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 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男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□ 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女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="" xmlns:a16="http://schemas.microsoft.com/office/drawing/2014/main" val="402558097"/>
                  </a:ext>
                </a:extLst>
              </a:tr>
              <a:tr h="218338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學歷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學校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大專以上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學位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科系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="" xmlns:a16="http://schemas.microsoft.com/office/drawing/2014/main" val="3666826804"/>
                  </a:ext>
                </a:extLst>
              </a:tr>
              <a:tr h="14555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~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="" xmlns:a16="http://schemas.microsoft.com/office/drawing/2014/main" val="396841985"/>
                  </a:ext>
                </a:extLst>
              </a:tr>
              <a:tr h="218338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經歷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公司名稱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部門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職稱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="" xmlns:a16="http://schemas.microsoft.com/office/drawing/2014/main" val="1901223800"/>
                  </a:ext>
                </a:extLst>
              </a:tr>
              <a:tr h="14555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~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="" xmlns:a16="http://schemas.microsoft.com/office/drawing/2014/main" val="3862919610"/>
                  </a:ext>
                </a:extLst>
              </a:tr>
              <a:tr h="218338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曾參與計畫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計畫名稱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公司名稱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主要任務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="" xmlns:a16="http://schemas.microsoft.com/office/drawing/2014/main" val="397425611"/>
                  </a:ext>
                </a:extLst>
              </a:tr>
              <a:tr h="14555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~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="" xmlns:a16="http://schemas.microsoft.com/office/drawing/2014/main" val="3363916290"/>
                  </a:ext>
                </a:extLst>
              </a:tr>
            </a:tbl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838199" y="1122447"/>
            <a:ext cx="3016171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計畫主持人資歷說明</a:t>
            </a:r>
          </a:p>
        </p:txBody>
      </p:sp>
      <p:sp>
        <p:nvSpPr>
          <p:cNvPr id="7" name="文字方塊 6"/>
          <p:cNvSpPr txBox="1"/>
          <p:nvPr/>
        </p:nvSpPr>
        <p:spPr>
          <a:xfrm>
            <a:off x="838199" y="3911880"/>
            <a:ext cx="4011593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參與計畫研發人員資歷說明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9230682"/>
              </p:ext>
            </p:extLst>
          </p:nvPr>
        </p:nvGraphicFramePr>
        <p:xfrm>
          <a:off x="838199" y="4453671"/>
          <a:ext cx="10515600" cy="1737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02176">
                  <a:extLst>
                    <a:ext uri="{9D8B030D-6E8A-4147-A177-3AD203B41FA5}">
                      <a16:colId xmlns="" xmlns:a16="http://schemas.microsoft.com/office/drawing/2014/main" val="2385894731"/>
                    </a:ext>
                  </a:extLst>
                </a:gridCol>
                <a:gridCol w="767447">
                  <a:extLst>
                    <a:ext uri="{9D8B030D-6E8A-4147-A177-3AD203B41FA5}">
                      <a16:colId xmlns="" xmlns:a16="http://schemas.microsoft.com/office/drawing/2014/main" val="757781516"/>
                    </a:ext>
                  </a:extLst>
                </a:gridCol>
                <a:gridCol w="767447">
                  <a:extLst>
                    <a:ext uri="{9D8B030D-6E8A-4147-A177-3AD203B41FA5}">
                      <a16:colId xmlns="" xmlns:a16="http://schemas.microsoft.com/office/drawing/2014/main" val="1532142358"/>
                    </a:ext>
                  </a:extLst>
                </a:gridCol>
                <a:gridCol w="1552042">
                  <a:extLst>
                    <a:ext uri="{9D8B030D-6E8A-4147-A177-3AD203B41FA5}">
                      <a16:colId xmlns="" xmlns:a16="http://schemas.microsoft.com/office/drawing/2014/main" val="1857592345"/>
                    </a:ext>
                  </a:extLst>
                </a:gridCol>
                <a:gridCol w="1630679">
                  <a:extLst>
                    <a:ext uri="{9D8B030D-6E8A-4147-A177-3AD203B41FA5}">
                      <a16:colId xmlns="" xmlns:a16="http://schemas.microsoft.com/office/drawing/2014/main" val="3130627340"/>
                    </a:ext>
                  </a:extLst>
                </a:gridCol>
                <a:gridCol w="1948330">
                  <a:extLst>
                    <a:ext uri="{9D8B030D-6E8A-4147-A177-3AD203B41FA5}">
                      <a16:colId xmlns="" xmlns:a16="http://schemas.microsoft.com/office/drawing/2014/main" val="2054907318"/>
                    </a:ext>
                  </a:extLst>
                </a:gridCol>
                <a:gridCol w="496653">
                  <a:extLst>
                    <a:ext uri="{9D8B030D-6E8A-4147-A177-3AD203B41FA5}">
                      <a16:colId xmlns="" xmlns:a16="http://schemas.microsoft.com/office/drawing/2014/main" val="759970366"/>
                    </a:ext>
                  </a:extLst>
                </a:gridCol>
                <a:gridCol w="2350826">
                  <a:extLst>
                    <a:ext uri="{9D8B030D-6E8A-4147-A177-3AD203B41FA5}">
                      <a16:colId xmlns="" xmlns:a16="http://schemas.microsoft.com/office/drawing/2014/main" val="28934861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聯盟</a:t>
                      </a:r>
                      <a:endParaRPr lang="en-US" altLang="zh-TW" sz="14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公司名稱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姓名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職稱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最高學歷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學校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系所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主要經歷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公司名稱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重要成就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或曾執行計畫經驗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本業年資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參與分項計畫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及工作項目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="" xmlns:a16="http://schemas.microsoft.com/office/drawing/2014/main" val="228900555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="" xmlns:a16="http://schemas.microsoft.com/office/drawing/2014/main" val="298403693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="" xmlns:a16="http://schemas.microsoft.com/office/drawing/2014/main" val="192560917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="" xmlns:a16="http://schemas.microsoft.com/office/drawing/2014/main" val="51185357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="" xmlns:a16="http://schemas.microsoft.com/office/drawing/2014/main" val="973389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117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二、參與計畫研發人員簡歷表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26</a:t>
            </a:fld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838199" y="1122447"/>
            <a:ext cx="5007016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計畫研究發展人力統計</a:t>
            </a:r>
            <a:r>
              <a:rPr lang="en-US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不含兼職顧問</a:t>
            </a:r>
            <a:r>
              <a:rPr lang="en-US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endParaRPr lang="zh-TW" altLang="en-US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0572429"/>
              </p:ext>
            </p:extLst>
          </p:nvPr>
        </p:nvGraphicFramePr>
        <p:xfrm>
          <a:off x="838199" y="1682022"/>
          <a:ext cx="10515600" cy="2346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34839">
                  <a:extLst>
                    <a:ext uri="{9D8B030D-6E8A-4147-A177-3AD203B41FA5}">
                      <a16:colId xmlns="" xmlns:a16="http://schemas.microsoft.com/office/drawing/2014/main" val="2298064181"/>
                    </a:ext>
                  </a:extLst>
                </a:gridCol>
                <a:gridCol w="1025823">
                  <a:extLst>
                    <a:ext uri="{9D8B030D-6E8A-4147-A177-3AD203B41FA5}">
                      <a16:colId xmlns="" xmlns:a16="http://schemas.microsoft.com/office/drawing/2014/main" val="3114178014"/>
                    </a:ext>
                  </a:extLst>
                </a:gridCol>
                <a:gridCol w="1025823">
                  <a:extLst>
                    <a:ext uri="{9D8B030D-6E8A-4147-A177-3AD203B41FA5}">
                      <a16:colId xmlns="" xmlns:a16="http://schemas.microsoft.com/office/drawing/2014/main" val="1139878272"/>
                    </a:ext>
                  </a:extLst>
                </a:gridCol>
                <a:gridCol w="1025823">
                  <a:extLst>
                    <a:ext uri="{9D8B030D-6E8A-4147-A177-3AD203B41FA5}">
                      <a16:colId xmlns="" xmlns:a16="http://schemas.microsoft.com/office/drawing/2014/main" val="3519927396"/>
                    </a:ext>
                  </a:extLst>
                </a:gridCol>
                <a:gridCol w="1025823">
                  <a:extLst>
                    <a:ext uri="{9D8B030D-6E8A-4147-A177-3AD203B41FA5}">
                      <a16:colId xmlns="" xmlns:a16="http://schemas.microsoft.com/office/drawing/2014/main" val="160140880"/>
                    </a:ext>
                  </a:extLst>
                </a:gridCol>
                <a:gridCol w="1025823">
                  <a:extLst>
                    <a:ext uri="{9D8B030D-6E8A-4147-A177-3AD203B41FA5}">
                      <a16:colId xmlns="" xmlns:a16="http://schemas.microsoft.com/office/drawing/2014/main" val="896267297"/>
                    </a:ext>
                  </a:extLst>
                </a:gridCol>
                <a:gridCol w="1025823">
                  <a:extLst>
                    <a:ext uri="{9D8B030D-6E8A-4147-A177-3AD203B41FA5}">
                      <a16:colId xmlns="" xmlns:a16="http://schemas.microsoft.com/office/drawing/2014/main" val="2792692794"/>
                    </a:ext>
                  </a:extLst>
                </a:gridCol>
                <a:gridCol w="1025823">
                  <a:extLst>
                    <a:ext uri="{9D8B030D-6E8A-4147-A177-3AD203B41FA5}">
                      <a16:colId xmlns="" xmlns:a16="http://schemas.microsoft.com/office/drawing/2014/main" val="2209897188"/>
                    </a:ext>
                  </a:extLst>
                </a:gridCol>
              </a:tblGrid>
              <a:tr h="190500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公司名稱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計畫研究發展人力</a:t>
                      </a:r>
                      <a:r>
                        <a:rPr 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單位：人數</a:t>
                      </a:r>
                      <a:r>
                        <a:rPr 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930162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學歷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性別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b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待聘人數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5051039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博士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碩士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b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學士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專科</a:t>
                      </a:r>
                      <a:r>
                        <a:rPr 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含</a:t>
                      </a:r>
                      <a:r>
                        <a:rPr 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以下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b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男性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女性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6530753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○○○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8848570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○○○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21338094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○○○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8956813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78571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983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三</a:t>
            </a:r>
            <a:r>
              <a:rPr lang="zh-TW" altLang="en-US" dirty="0" smtClean="0"/>
              <a:t>、</a:t>
            </a:r>
            <a:r>
              <a:rPr lang="zh-TW" altLang="en-US" dirty="0"/>
              <a:t>預期</a:t>
            </a:r>
            <a:r>
              <a:rPr lang="zh-TW" altLang="en-US" dirty="0" smtClean="0"/>
              <a:t>效益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27</a:t>
            </a:fld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62232"/>
              </p:ext>
            </p:extLst>
          </p:nvPr>
        </p:nvGraphicFramePr>
        <p:xfrm>
          <a:off x="160544" y="1000042"/>
          <a:ext cx="5935456" cy="5924459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36271">
                  <a:extLst>
                    <a:ext uri="{9D8B030D-6E8A-4147-A177-3AD203B41FA5}">
                      <a16:colId xmlns="" xmlns:a16="http://schemas.microsoft.com/office/drawing/2014/main" val="1197035296"/>
                    </a:ext>
                  </a:extLst>
                </a:gridCol>
                <a:gridCol w="1670539">
                  <a:extLst>
                    <a:ext uri="{9D8B030D-6E8A-4147-A177-3AD203B41FA5}">
                      <a16:colId xmlns="" xmlns:a16="http://schemas.microsoft.com/office/drawing/2014/main" val="31439875"/>
                    </a:ext>
                  </a:extLst>
                </a:gridCol>
                <a:gridCol w="1230923">
                  <a:extLst>
                    <a:ext uri="{9D8B030D-6E8A-4147-A177-3AD203B41FA5}">
                      <a16:colId xmlns="" xmlns:a16="http://schemas.microsoft.com/office/drawing/2014/main" val="2805140776"/>
                    </a:ext>
                  </a:extLst>
                </a:gridCol>
                <a:gridCol w="2297723">
                  <a:extLst>
                    <a:ext uri="{9D8B030D-6E8A-4147-A177-3AD203B41FA5}">
                      <a16:colId xmlns="" xmlns:a16="http://schemas.microsoft.com/office/drawing/2014/main" val="3817724469"/>
                    </a:ext>
                  </a:extLst>
                </a:gridCol>
              </a:tblGrid>
              <a:tr h="53229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屬性</a:t>
                      </a:r>
                      <a:endParaRPr lang="zh-TW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預期指標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數量</a:t>
                      </a:r>
                      <a:r>
                        <a:rPr 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400" b="1" kern="120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效益說明</a:t>
                      </a:r>
                      <a:endParaRPr lang="zh-TW" sz="1400" b="1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85155862"/>
                  </a:ext>
                </a:extLst>
              </a:tr>
              <a:tr h="677673">
                <a:tc rowSpan="5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關鍵</a:t>
                      </a:r>
                      <a:r>
                        <a:rPr lang="zh-TW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指標</a:t>
                      </a:r>
                      <a:endParaRPr lang="en-US" altLang="zh-TW" sz="14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必填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商業化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營收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營業額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產值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新臺幣</a:t>
                      </a:r>
                      <a:endParaRPr lang="en-US" altLang="zh-TW" sz="14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zh-TW" altLang="en-US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千元；其中新產品或服務獲得之商業收入金額：</a:t>
                      </a:r>
                      <a:r>
                        <a:rPr lang="en-US" altLang="zh-TW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zh-TW" altLang="en-US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12408057"/>
                  </a:ext>
                </a:extLst>
              </a:tr>
              <a:tr h="52460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開發新產品或</a:t>
                      </a:r>
                      <a:r>
                        <a:rPr 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服務</a:t>
                      </a:r>
                      <a:endParaRPr lang="en-US" altLang="zh-TW" sz="14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最低</a:t>
                      </a:r>
                      <a:r>
                        <a:rPr lang="en-US" altLang="zh-TW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zh-TW" altLang="en-US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件</a:t>
                      </a:r>
                      <a:r>
                        <a:rPr lang="en-US" altLang="zh-TW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件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zh-TW" sz="1400" kern="1200" dirty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本計畫創新產品或服務（說明上市項數、產量或服務內容）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18261154"/>
                  </a:ext>
                </a:extLst>
              </a:tr>
              <a:tr h="67767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促成投資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新臺幣</a:t>
                      </a:r>
                      <a:endParaRPr lang="en-US" sz="14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Ex:</a:t>
                      </a:r>
                      <a:r>
                        <a:rPr lang="zh-TW" altLang="en-US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為提升產品品質，購置瑕疵檢測系統一套。</a:t>
                      </a:r>
                      <a:endParaRPr lang="zh-TW" altLang="zh-TW" sz="1400" dirty="0" smtClean="0">
                        <a:solidFill>
                          <a:srgbClr val="C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28082410"/>
                  </a:ext>
                </a:extLst>
              </a:tr>
              <a:tr h="50825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研發人才</a:t>
                      </a:r>
                      <a:r>
                        <a:rPr 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培育</a:t>
                      </a:r>
                      <a:endParaRPr lang="en-US" altLang="zh-TW" sz="14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最低</a:t>
                      </a:r>
                      <a:r>
                        <a:rPr lang="en-US" altLang="zh-TW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altLang="en-US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人次</a:t>
                      </a:r>
                      <a:r>
                        <a:rPr lang="en-US" altLang="zh-TW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人次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說明培訓之專業項目內容</a:t>
                      </a:r>
                      <a:endParaRPr lang="zh-TW" sz="1400" kern="1200" dirty="0">
                        <a:solidFill>
                          <a:srgbClr val="C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71490306"/>
                  </a:ext>
                </a:extLst>
              </a:tr>
              <a:tr h="52460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</a:t>
                      </a:r>
                      <a:r>
                        <a:rPr 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申請</a:t>
                      </a:r>
                      <a:endParaRPr lang="en-US" altLang="zh-TW" sz="14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最低</a:t>
                      </a:r>
                      <a:r>
                        <a:rPr lang="en-US" altLang="zh-TW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件</a:t>
                      </a:r>
                      <a:r>
                        <a:rPr lang="en-US" altLang="zh-TW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dirty="0">
                        <a:solidFill>
                          <a:srgbClr val="C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件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kern="12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申請或獲得國內外之發明專利、新型、新式樣件數，請說明專利內容。</a:t>
                      </a:r>
                      <a:endParaRPr lang="zh-TW" sz="1400" kern="1200" dirty="0">
                        <a:solidFill>
                          <a:srgbClr val="C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34353734"/>
                  </a:ext>
                </a:extLst>
              </a:tr>
              <a:tr h="532290">
                <a:tc rowSpan="4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優勢</a:t>
                      </a:r>
                      <a:r>
                        <a:rPr lang="zh-TW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指標</a:t>
                      </a:r>
                      <a:endParaRPr lang="en-US" altLang="zh-TW" sz="14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選填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獲得海外營收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新臺幣</a:t>
                      </a:r>
                      <a:endParaRPr lang="en-US" altLang="zh-TW" sz="14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zh-TW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endParaRPr lang="zh-TW" alt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57734593"/>
                  </a:ext>
                </a:extLst>
              </a:tr>
              <a:tr h="52460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建立海外通路或合作夥伴關係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zh-TW" altLang="en-US" sz="140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個</a:t>
                      </a:r>
                      <a:endParaRPr lang="zh-TW" sz="140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95062930"/>
                  </a:ext>
                </a:extLst>
              </a:tr>
              <a:tr h="4800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參與國際展會或競賽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場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kern="12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Ex:</a:t>
                      </a:r>
                      <a:r>
                        <a:rPr lang="zh-TW" altLang="en-US" sz="1400" kern="12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參加</a:t>
                      </a:r>
                      <a:r>
                        <a:rPr lang="en-US" altLang="zh-TW" sz="1400" kern="12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2024</a:t>
                      </a:r>
                      <a:r>
                        <a:rPr lang="zh-TW" altLang="en-US" sz="1400" kern="12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年</a:t>
                      </a:r>
                      <a:r>
                        <a:rPr lang="en-US" altLang="zh-TW" sz="1400" kern="12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8</a:t>
                      </a:r>
                      <a:r>
                        <a:rPr lang="zh-TW" altLang="en-US" sz="1400" kern="12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月德國慕尼黑技術創新展 </a:t>
                      </a:r>
                      <a:endParaRPr lang="zh-TW" sz="1400" kern="1200" dirty="0">
                        <a:solidFill>
                          <a:srgbClr val="C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48902432"/>
                  </a:ext>
                </a:extLst>
              </a:tr>
              <a:tr h="4800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簽訂國際組織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企業合作意向書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(MOU)</a:t>
                      </a:r>
                      <a:endParaRPr lang="en-US" alt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件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kern="12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說明合作對象及合作內容</a:t>
                      </a:r>
                      <a:endParaRPr lang="zh-TW" sz="1400" kern="1200" dirty="0">
                        <a:solidFill>
                          <a:srgbClr val="C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65575762"/>
                  </a:ext>
                </a:extLst>
              </a:tr>
            </a:tbl>
          </a:graphicData>
        </a:graphic>
      </p:graphicFrame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815585"/>
              </p:ext>
            </p:extLst>
          </p:nvPr>
        </p:nvGraphicFramePr>
        <p:xfrm>
          <a:off x="6245685" y="1008405"/>
          <a:ext cx="5785770" cy="4091227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682653">
                  <a:extLst>
                    <a:ext uri="{9D8B030D-6E8A-4147-A177-3AD203B41FA5}">
                      <a16:colId xmlns="" xmlns:a16="http://schemas.microsoft.com/office/drawing/2014/main" val="1197035296"/>
                    </a:ext>
                  </a:extLst>
                </a:gridCol>
                <a:gridCol w="1529862">
                  <a:extLst>
                    <a:ext uri="{9D8B030D-6E8A-4147-A177-3AD203B41FA5}">
                      <a16:colId xmlns="" xmlns:a16="http://schemas.microsoft.com/office/drawing/2014/main" val="31439875"/>
                    </a:ext>
                  </a:extLst>
                </a:gridCol>
                <a:gridCol w="1037492">
                  <a:extLst>
                    <a:ext uri="{9D8B030D-6E8A-4147-A177-3AD203B41FA5}">
                      <a16:colId xmlns="" xmlns:a16="http://schemas.microsoft.com/office/drawing/2014/main" val="2805140776"/>
                    </a:ext>
                  </a:extLst>
                </a:gridCol>
                <a:gridCol w="2535763">
                  <a:extLst>
                    <a:ext uri="{9D8B030D-6E8A-4147-A177-3AD203B41FA5}">
                      <a16:colId xmlns="" xmlns:a16="http://schemas.microsoft.com/office/drawing/2014/main" val="1681701250"/>
                    </a:ext>
                  </a:extLst>
                </a:gridCol>
              </a:tblGrid>
              <a:tr h="438129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屬性</a:t>
                      </a:r>
                      <a:endParaRPr lang="zh-TW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預期指標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數量</a:t>
                      </a:r>
                      <a:r>
                        <a:rPr 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400" b="1" kern="120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效益說明</a:t>
                      </a:r>
                      <a:endParaRPr lang="zh-TW" sz="1400" b="1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85155862"/>
                  </a:ext>
                </a:extLst>
              </a:tr>
              <a:tr h="1049835">
                <a:tc rowSpan="6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</a:t>
                      </a:r>
                      <a:r>
                        <a:rPr lang="zh-TW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指標</a:t>
                      </a:r>
                      <a:endParaRPr lang="en-US" altLang="zh-TW" sz="14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選填</a:t>
                      </a:r>
                      <a:r>
                        <a:rPr lang="en-US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減少二氧化碳排放量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噸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說明有效降低二氧化碳的排放數量</a:t>
                      </a:r>
                      <a:endParaRPr lang="zh-TW" sz="1400" dirty="0">
                        <a:solidFill>
                          <a:srgbClr val="C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48618206"/>
                  </a:ext>
                </a:extLst>
              </a:tr>
              <a:tr h="46966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衍生新公司或部門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zh-TW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個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09451349"/>
                  </a:ext>
                </a:extLst>
              </a:tr>
              <a:tr h="27627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新增</a:t>
                      </a:r>
                      <a:r>
                        <a:rPr 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就業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9969860"/>
                  </a:ext>
                </a:extLst>
              </a:tr>
              <a:tr h="46966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獲得國內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國際相關認證或驗證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zh-TW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個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Ex</a:t>
                      </a:r>
                      <a:r>
                        <a:rPr lang="zh-TW" altLang="en-US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：</a:t>
                      </a:r>
                      <a:r>
                        <a:rPr lang="en-US" altLang="zh-TW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ISO 22000</a:t>
                      </a:r>
                      <a:r>
                        <a:rPr lang="zh-TW" altLang="en-US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FTA</a:t>
                      </a:r>
                      <a:r>
                        <a:rPr lang="zh-TW" altLang="en-US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認證</a:t>
                      </a:r>
                      <a:endParaRPr lang="zh-TW" sz="1400" dirty="0">
                        <a:solidFill>
                          <a:srgbClr val="C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28136375"/>
                  </a:ext>
                </a:extLst>
              </a:tr>
              <a:tr h="27627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提升客戶滿意度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X%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68436063"/>
                  </a:ext>
                </a:extLst>
              </a:tr>
              <a:tr h="27627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提高能源利用率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X%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說明技術或產品上市銷售帶動節約能源量；減少二氧化碳排放量；提升新能源及再生能源占比</a:t>
                      </a:r>
                      <a:endParaRPr lang="zh-TW" sz="1400" dirty="0">
                        <a:solidFill>
                          <a:srgbClr val="C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5391651"/>
                  </a:ext>
                </a:extLst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9076517" y="66009"/>
            <a:ext cx="2960694" cy="553998"/>
          </a:xfrm>
          <a:prstGeom prst="rect">
            <a:avLst/>
          </a:prstGeom>
          <a:ln w="19050"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 hangingPunct="0">
              <a:spcAft>
                <a:spcPts val="0"/>
              </a:spcAft>
            </a:pPr>
            <a:r>
              <a:rPr lang="zh-TW" altLang="zh-TW" sz="1000" kern="1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註：有關商業化或海外營收指標，若經審查有疑義者，聯盟廠商均有義務提出如</a:t>
            </a:r>
            <a:r>
              <a:rPr lang="en-US" altLang="zh-TW" sz="1000" kern="1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401</a:t>
            </a:r>
            <a:r>
              <a:rPr lang="zh-TW" altLang="zh-TW" sz="1000" kern="1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報表、發票、已簽訂合約或報價單等有利佐證文件。</a:t>
            </a:r>
            <a:endParaRPr lang="zh-TW" altLang="zh-TW" sz="1200" kern="1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97414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4800" b="1" spc="0" dirty="0"/>
              <a:t>陸</a:t>
            </a:r>
            <a:r>
              <a:rPr lang="zh-TW" altLang="en-US" sz="4800" b="1" spc="0" dirty="0" smtClean="0"/>
              <a:t>、</a:t>
            </a:r>
            <a:r>
              <a:rPr lang="zh-TW" altLang="en-US" sz="4800" b="1" spc="0" dirty="0"/>
              <a:t>附件</a:t>
            </a:r>
            <a:endParaRPr lang="en-US" altLang="zh-TW" sz="4800" b="1" spc="0" dirty="0"/>
          </a:p>
        </p:txBody>
      </p:sp>
      <p:sp>
        <p:nvSpPr>
          <p:cNvPr id="5" name="矩形 4"/>
          <p:cNvSpPr/>
          <p:nvPr/>
        </p:nvSpPr>
        <p:spPr>
          <a:xfrm>
            <a:off x="5892212" y="4551206"/>
            <a:ext cx="5461588" cy="1421928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1800" b="1" i="0" u="none" strike="noStrike" kern="1200" cap="none" spc="0" baseline="0" dirty="0" smtClean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可</a:t>
            </a: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檢附加強說明公司優勢或執行能力之相關文件。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可檢附展現公司實績之過往經歷</a:t>
            </a: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1800" b="1" i="0" u="none" strike="noStrike" kern="1200" cap="none" spc="0" baseline="0" dirty="0" smtClean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若「無」則可不</a:t>
            </a:r>
            <a:r>
              <a:rPr lang="zh-TW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填</a:t>
            </a:r>
            <a:endParaRPr lang="zh-TW" altLang="zh-TW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投影片編號版面配置區 1"/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/>
          <a:p>
            <a:fld id="{407B21C2-949F-497F-800F-16CFB5EA9C4C}" type="slidenum">
              <a:rPr lang="zh-TW" altLang="en-US" smtClean="0"/>
              <a:pPr/>
              <a:t>28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363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一</a:t>
            </a:r>
            <a:r>
              <a:rPr lang="zh-TW" altLang="en-US" dirty="0"/>
              <a:t>、簡報審查意見及回覆說明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29</a:t>
            </a:fld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596834"/>
              </p:ext>
            </p:extLst>
          </p:nvPr>
        </p:nvGraphicFramePr>
        <p:xfrm>
          <a:off x="539098" y="1094888"/>
          <a:ext cx="11113805" cy="472868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91416">
                  <a:extLst>
                    <a:ext uri="{9D8B030D-6E8A-4147-A177-3AD203B41FA5}">
                      <a16:colId xmlns="" xmlns:a16="http://schemas.microsoft.com/office/drawing/2014/main" val="722323514"/>
                    </a:ext>
                  </a:extLst>
                </a:gridCol>
                <a:gridCol w="4749368">
                  <a:extLst>
                    <a:ext uri="{9D8B030D-6E8A-4147-A177-3AD203B41FA5}">
                      <a16:colId xmlns="" xmlns:a16="http://schemas.microsoft.com/office/drawing/2014/main" val="3450660998"/>
                    </a:ext>
                  </a:extLst>
                </a:gridCol>
                <a:gridCol w="4749368">
                  <a:extLst>
                    <a:ext uri="{9D8B030D-6E8A-4147-A177-3AD203B41FA5}">
                      <a16:colId xmlns="" xmlns:a16="http://schemas.microsoft.com/office/drawing/2014/main" val="2770241920"/>
                    </a:ext>
                  </a:extLst>
                </a:gridCol>
                <a:gridCol w="1123653">
                  <a:extLst>
                    <a:ext uri="{9D8B030D-6E8A-4147-A177-3AD203B41FA5}">
                      <a16:colId xmlns="" xmlns:a16="http://schemas.microsoft.com/office/drawing/2014/main" val="2862328899"/>
                    </a:ext>
                  </a:extLst>
                </a:gridCol>
              </a:tblGrid>
              <a:tr h="3982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編號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計畫審查綜合意見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修正回覆說明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修正於</a:t>
                      </a:r>
                      <a:endParaRPr lang="en-US" altLang="zh-TW" sz="14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簡報頁碼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="" xmlns:a16="http://schemas.microsoft.com/office/drawing/2014/main" val="805182504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="" xmlns:a16="http://schemas.microsoft.com/office/drawing/2014/main" val="3002409431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="" xmlns:a16="http://schemas.microsoft.com/office/drawing/2014/main" val="1968824932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="" xmlns:a16="http://schemas.microsoft.com/office/drawing/2014/main" val="1273672353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="" xmlns:a16="http://schemas.microsoft.com/office/drawing/2014/main" val="1293238500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="" xmlns:a16="http://schemas.microsoft.com/office/drawing/2014/main" val="2566355393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="" xmlns:a16="http://schemas.microsoft.com/office/drawing/2014/main" val="1571609705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="" xmlns:a16="http://schemas.microsoft.com/office/drawing/2014/main" val="1329584601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="" xmlns:a16="http://schemas.microsoft.com/office/drawing/2014/main" val="1325065113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="" xmlns:a16="http://schemas.microsoft.com/office/drawing/2014/main" val="2215080191"/>
                  </a:ext>
                </a:extLst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7561943" y="115740"/>
            <a:ext cx="4498877" cy="424732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請於收到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委員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書面意見後增填本頁。</a:t>
            </a:r>
            <a:endParaRPr lang="zh-TW" altLang="zh-TW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965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4800" b="1" spc="0" dirty="0" smtClean="0"/>
              <a:t>壹、各別公司</a:t>
            </a:r>
            <a:r>
              <a:rPr lang="zh-TW" altLang="en-US" sz="4800" b="1" spc="0" dirty="0"/>
              <a:t>概況</a:t>
            </a:r>
          </a:p>
        </p:txBody>
      </p:sp>
      <p:sp>
        <p:nvSpPr>
          <p:cNvPr id="5" name="矩形 4"/>
          <p:cNvSpPr/>
          <p:nvPr/>
        </p:nvSpPr>
        <p:spPr>
          <a:xfrm>
            <a:off x="6709061" y="4551206"/>
            <a:ext cx="4713164" cy="1421928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b="1" dirty="0" smtClean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展現</a:t>
            </a: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公司優勢</a:t>
            </a: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重點</a:t>
            </a: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檢附計畫相關</a:t>
            </a: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獎項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專利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或</a:t>
            </a:r>
            <a:r>
              <a:rPr lang="zh-TW" altLang="en-US" sz="1800" b="1" i="0" u="none" strike="noStrike" kern="1200" cap="none" spc="0" baseline="0" dirty="0" smtClean="0">
                <a:solidFill>
                  <a:srgbClr val="FF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通路布局</a:t>
            </a: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展現可執行計畫的能力。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投影片編號版面配置區 1"/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/>
          <a:p>
            <a:fld id="{407B21C2-949F-497F-800F-16CFB5EA9C4C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501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二、可</a:t>
            </a:r>
            <a:r>
              <a:rPr lang="zh-TW" altLang="en-US" dirty="0"/>
              <a:t>視需要增列其他說明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30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559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0" dirty="0" smtClean="0"/>
              <a:t>簡報結束</a:t>
            </a:r>
            <a:endParaRPr lang="en-US" altLang="zh-TW" sz="4800" b="1" spc="0" dirty="0"/>
          </a:p>
        </p:txBody>
      </p:sp>
      <p:sp>
        <p:nvSpPr>
          <p:cNvPr id="5" name="投影片編號版面配置區 1"/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/>
          <a:p>
            <a:fld id="{407B21C2-949F-497F-800F-16CFB5EA9C4C}" type="slidenum">
              <a:rPr lang="zh-TW" altLang="en-US" smtClean="0"/>
              <a:pPr/>
              <a:t>31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79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一、公司</a:t>
            </a:r>
            <a:r>
              <a:rPr lang="zh-TW" altLang="en-US" dirty="0"/>
              <a:t>簡介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4</a:t>
            </a:fld>
            <a:endParaRPr lang="zh-TW" altLang="en-US"/>
          </a:p>
        </p:txBody>
      </p:sp>
      <p:cxnSp>
        <p:nvCxnSpPr>
          <p:cNvPr id="5" name="直線接點 4"/>
          <p:cNvCxnSpPr/>
          <p:nvPr/>
        </p:nvCxnSpPr>
        <p:spPr>
          <a:xfrm>
            <a:off x="4012600" y="1215957"/>
            <a:ext cx="0" cy="4644516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直線接點 5"/>
          <p:cNvCxnSpPr/>
          <p:nvPr/>
        </p:nvCxnSpPr>
        <p:spPr>
          <a:xfrm flipH="1">
            <a:off x="8179401" y="1215957"/>
            <a:ext cx="31605" cy="4644516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矩形 13"/>
          <p:cNvSpPr/>
          <p:nvPr/>
        </p:nvSpPr>
        <p:spPr>
          <a:xfrm>
            <a:off x="690664" y="1128409"/>
            <a:ext cx="2655651" cy="3696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聯盟成員</a:t>
            </a: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公司</a:t>
            </a:r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○○○</a:t>
            </a:r>
          </a:p>
        </p:txBody>
      </p:sp>
      <p:sp>
        <p:nvSpPr>
          <p:cNvPr id="15" name="矩形 14"/>
          <p:cNvSpPr/>
          <p:nvPr/>
        </p:nvSpPr>
        <p:spPr>
          <a:xfrm>
            <a:off x="4768174" y="1128408"/>
            <a:ext cx="2655651" cy="3696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C00000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主導公司○○○企業</a:t>
            </a:r>
            <a:endParaRPr lang="zh-TW" altLang="en-US" dirty="0">
              <a:solidFill>
                <a:srgbClr val="C00000"/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8845684" y="1128408"/>
            <a:ext cx="2655651" cy="3696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聯盟成員公司</a:t>
            </a:r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○○○</a:t>
            </a:r>
          </a:p>
        </p:txBody>
      </p:sp>
    </p:spTree>
    <p:extLst>
      <p:ext uri="{BB962C8B-B14F-4D97-AF65-F5344CB8AC3E}">
        <p14:creationId xmlns:p14="http://schemas.microsoft.com/office/powerpoint/2010/main" val="128678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028032"/>
              </p:ext>
            </p:extLst>
          </p:nvPr>
        </p:nvGraphicFramePr>
        <p:xfrm>
          <a:off x="906349" y="3765989"/>
          <a:ext cx="10846229" cy="27736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93085">
                  <a:extLst>
                    <a:ext uri="{9D8B030D-6E8A-4147-A177-3AD203B41FA5}">
                      <a16:colId xmlns="" xmlns:a16="http://schemas.microsoft.com/office/drawing/2014/main" val="4008206025"/>
                    </a:ext>
                  </a:extLst>
                </a:gridCol>
                <a:gridCol w="1017016">
                  <a:extLst>
                    <a:ext uri="{9D8B030D-6E8A-4147-A177-3AD203B41FA5}">
                      <a16:colId xmlns="" xmlns:a16="http://schemas.microsoft.com/office/drawing/2014/main" val="671097377"/>
                    </a:ext>
                  </a:extLst>
                </a:gridCol>
                <a:gridCol w="1017016">
                  <a:extLst>
                    <a:ext uri="{9D8B030D-6E8A-4147-A177-3AD203B41FA5}">
                      <a16:colId xmlns="" xmlns:a16="http://schemas.microsoft.com/office/drawing/2014/main" val="292503048"/>
                    </a:ext>
                  </a:extLst>
                </a:gridCol>
                <a:gridCol w="508508">
                  <a:extLst>
                    <a:ext uri="{9D8B030D-6E8A-4147-A177-3AD203B41FA5}">
                      <a16:colId xmlns="" xmlns:a16="http://schemas.microsoft.com/office/drawing/2014/main" val="3311813984"/>
                    </a:ext>
                  </a:extLst>
                </a:gridCol>
                <a:gridCol w="508508">
                  <a:extLst>
                    <a:ext uri="{9D8B030D-6E8A-4147-A177-3AD203B41FA5}">
                      <a16:colId xmlns="" xmlns:a16="http://schemas.microsoft.com/office/drawing/2014/main" val="3702499781"/>
                    </a:ext>
                  </a:extLst>
                </a:gridCol>
                <a:gridCol w="1017016">
                  <a:extLst>
                    <a:ext uri="{9D8B030D-6E8A-4147-A177-3AD203B41FA5}">
                      <a16:colId xmlns="" xmlns:a16="http://schemas.microsoft.com/office/drawing/2014/main" val="1017968037"/>
                    </a:ext>
                  </a:extLst>
                </a:gridCol>
                <a:gridCol w="1017016">
                  <a:extLst>
                    <a:ext uri="{9D8B030D-6E8A-4147-A177-3AD203B41FA5}">
                      <a16:colId xmlns="" xmlns:a16="http://schemas.microsoft.com/office/drawing/2014/main" val="3378403911"/>
                    </a:ext>
                  </a:extLst>
                </a:gridCol>
                <a:gridCol w="508508">
                  <a:extLst>
                    <a:ext uri="{9D8B030D-6E8A-4147-A177-3AD203B41FA5}">
                      <a16:colId xmlns="" xmlns:a16="http://schemas.microsoft.com/office/drawing/2014/main" val="977092680"/>
                    </a:ext>
                  </a:extLst>
                </a:gridCol>
                <a:gridCol w="508508">
                  <a:extLst>
                    <a:ext uri="{9D8B030D-6E8A-4147-A177-3AD203B41FA5}">
                      <a16:colId xmlns="" xmlns:a16="http://schemas.microsoft.com/office/drawing/2014/main" val="2002872065"/>
                    </a:ext>
                  </a:extLst>
                </a:gridCol>
                <a:gridCol w="1017016">
                  <a:extLst>
                    <a:ext uri="{9D8B030D-6E8A-4147-A177-3AD203B41FA5}">
                      <a16:colId xmlns="" xmlns:a16="http://schemas.microsoft.com/office/drawing/2014/main" val="3039774759"/>
                    </a:ext>
                  </a:extLst>
                </a:gridCol>
                <a:gridCol w="1017016">
                  <a:extLst>
                    <a:ext uri="{9D8B030D-6E8A-4147-A177-3AD203B41FA5}">
                      <a16:colId xmlns="" xmlns:a16="http://schemas.microsoft.com/office/drawing/2014/main" val="1298287690"/>
                    </a:ext>
                  </a:extLst>
                </a:gridCol>
                <a:gridCol w="508508">
                  <a:extLst>
                    <a:ext uri="{9D8B030D-6E8A-4147-A177-3AD203B41FA5}">
                      <a16:colId xmlns="" xmlns:a16="http://schemas.microsoft.com/office/drawing/2014/main" val="2682348278"/>
                    </a:ext>
                  </a:extLst>
                </a:gridCol>
                <a:gridCol w="508508">
                  <a:extLst>
                    <a:ext uri="{9D8B030D-6E8A-4147-A177-3AD203B41FA5}">
                      <a16:colId xmlns="" xmlns:a16="http://schemas.microsoft.com/office/drawing/2014/main" val="2466311828"/>
                    </a:ext>
                  </a:extLst>
                </a:gridCol>
              </a:tblGrid>
              <a:tr h="158943">
                <a:tc rowSpan="3">
                  <a:txBody>
                    <a:bodyPr/>
                    <a:lstStyle/>
                    <a:p>
                      <a:pPr lvl="0" indent="1271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公司主要</a:t>
                      </a:r>
                    </a:p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近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lvl="0" indent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民國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112 </a:t>
                      </a:r>
                      <a:r>
                        <a:rPr lang="zh-TW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民國</a:t>
                      </a:r>
                      <a:r>
                        <a:rPr lang="en-US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  <a:r>
                        <a:rPr lang="en-US" altLang="zh-TW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400" b="1" i="0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民國</a:t>
                      </a:r>
                      <a:r>
                        <a:rPr lang="en-US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  <a:r>
                        <a:rPr lang="en-US" altLang="zh-TW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400" b="1" i="0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0296452"/>
                  </a:ext>
                </a:extLst>
              </a:tr>
              <a:tr h="13976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</a:t>
                      </a: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率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</a:t>
                      </a: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率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</a:t>
                      </a: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率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43969911"/>
                  </a:ext>
                </a:extLst>
              </a:tr>
              <a:tr h="13976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i="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i="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國外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i="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i="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國外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i="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i="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國外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87820276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altLang="zh-TW" sz="1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8287384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itchFamily="18"/>
                        </a:rPr>
                        <a:t>產品項目</a:t>
                      </a:r>
                      <a:r>
                        <a:rPr lang="en-US" altLang="zh-TW" sz="1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itchFamily="18"/>
                        </a:rPr>
                        <a:t>B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12032088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  <a:r>
                        <a:rPr lang="en-US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r>
                        <a:rPr lang="en-US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66922975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年度營業額</a:t>
                      </a:r>
                      <a:r>
                        <a:rPr lang="en-US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(A)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                                                     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31858140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37782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年度研發費用</a:t>
                      </a:r>
                      <a:r>
                        <a:rPr lang="en-US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(B)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11503139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(B)/(A)%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23274041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45627546"/>
                  </a:ext>
                </a:extLst>
              </a:tr>
            </a:tbl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二、近三年營運及財務狀況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5</a:t>
            </a:fld>
            <a:endParaRPr lang="zh-TW" altLang="en-US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738212"/>
              </p:ext>
            </p:extLst>
          </p:nvPr>
        </p:nvGraphicFramePr>
        <p:xfrm>
          <a:off x="906349" y="945733"/>
          <a:ext cx="10846229" cy="27736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93085">
                  <a:extLst>
                    <a:ext uri="{9D8B030D-6E8A-4147-A177-3AD203B41FA5}">
                      <a16:colId xmlns="" xmlns:a16="http://schemas.microsoft.com/office/drawing/2014/main" val="4008206025"/>
                    </a:ext>
                  </a:extLst>
                </a:gridCol>
                <a:gridCol w="1017016">
                  <a:extLst>
                    <a:ext uri="{9D8B030D-6E8A-4147-A177-3AD203B41FA5}">
                      <a16:colId xmlns="" xmlns:a16="http://schemas.microsoft.com/office/drawing/2014/main" val="671097377"/>
                    </a:ext>
                  </a:extLst>
                </a:gridCol>
                <a:gridCol w="1017016">
                  <a:extLst>
                    <a:ext uri="{9D8B030D-6E8A-4147-A177-3AD203B41FA5}">
                      <a16:colId xmlns="" xmlns:a16="http://schemas.microsoft.com/office/drawing/2014/main" val="292503048"/>
                    </a:ext>
                  </a:extLst>
                </a:gridCol>
                <a:gridCol w="508508">
                  <a:extLst>
                    <a:ext uri="{9D8B030D-6E8A-4147-A177-3AD203B41FA5}">
                      <a16:colId xmlns="" xmlns:a16="http://schemas.microsoft.com/office/drawing/2014/main" val="3311813984"/>
                    </a:ext>
                  </a:extLst>
                </a:gridCol>
                <a:gridCol w="508508">
                  <a:extLst>
                    <a:ext uri="{9D8B030D-6E8A-4147-A177-3AD203B41FA5}">
                      <a16:colId xmlns="" xmlns:a16="http://schemas.microsoft.com/office/drawing/2014/main" val="3702499781"/>
                    </a:ext>
                  </a:extLst>
                </a:gridCol>
                <a:gridCol w="1017016">
                  <a:extLst>
                    <a:ext uri="{9D8B030D-6E8A-4147-A177-3AD203B41FA5}">
                      <a16:colId xmlns="" xmlns:a16="http://schemas.microsoft.com/office/drawing/2014/main" val="1017968037"/>
                    </a:ext>
                  </a:extLst>
                </a:gridCol>
                <a:gridCol w="1017016">
                  <a:extLst>
                    <a:ext uri="{9D8B030D-6E8A-4147-A177-3AD203B41FA5}">
                      <a16:colId xmlns="" xmlns:a16="http://schemas.microsoft.com/office/drawing/2014/main" val="3378403911"/>
                    </a:ext>
                  </a:extLst>
                </a:gridCol>
                <a:gridCol w="508508">
                  <a:extLst>
                    <a:ext uri="{9D8B030D-6E8A-4147-A177-3AD203B41FA5}">
                      <a16:colId xmlns="" xmlns:a16="http://schemas.microsoft.com/office/drawing/2014/main" val="977092680"/>
                    </a:ext>
                  </a:extLst>
                </a:gridCol>
                <a:gridCol w="508508">
                  <a:extLst>
                    <a:ext uri="{9D8B030D-6E8A-4147-A177-3AD203B41FA5}">
                      <a16:colId xmlns="" xmlns:a16="http://schemas.microsoft.com/office/drawing/2014/main" val="2002872065"/>
                    </a:ext>
                  </a:extLst>
                </a:gridCol>
                <a:gridCol w="1017016">
                  <a:extLst>
                    <a:ext uri="{9D8B030D-6E8A-4147-A177-3AD203B41FA5}">
                      <a16:colId xmlns="" xmlns:a16="http://schemas.microsoft.com/office/drawing/2014/main" val="3039774759"/>
                    </a:ext>
                  </a:extLst>
                </a:gridCol>
                <a:gridCol w="1017016">
                  <a:extLst>
                    <a:ext uri="{9D8B030D-6E8A-4147-A177-3AD203B41FA5}">
                      <a16:colId xmlns="" xmlns:a16="http://schemas.microsoft.com/office/drawing/2014/main" val="1298287690"/>
                    </a:ext>
                  </a:extLst>
                </a:gridCol>
                <a:gridCol w="508508">
                  <a:extLst>
                    <a:ext uri="{9D8B030D-6E8A-4147-A177-3AD203B41FA5}">
                      <a16:colId xmlns="" xmlns:a16="http://schemas.microsoft.com/office/drawing/2014/main" val="2682348278"/>
                    </a:ext>
                  </a:extLst>
                </a:gridCol>
                <a:gridCol w="508508">
                  <a:extLst>
                    <a:ext uri="{9D8B030D-6E8A-4147-A177-3AD203B41FA5}">
                      <a16:colId xmlns="" xmlns:a16="http://schemas.microsoft.com/office/drawing/2014/main" val="2466311828"/>
                    </a:ext>
                  </a:extLst>
                </a:gridCol>
              </a:tblGrid>
              <a:tr h="158943">
                <a:tc rowSpan="3">
                  <a:txBody>
                    <a:bodyPr/>
                    <a:lstStyle/>
                    <a:p>
                      <a:pPr lvl="0" indent="1271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公司主要</a:t>
                      </a:r>
                    </a:p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近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lvl="0" indent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民國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112 </a:t>
                      </a:r>
                      <a:r>
                        <a:rPr lang="zh-TW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民國</a:t>
                      </a:r>
                      <a:r>
                        <a:rPr lang="en-US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  <a:r>
                        <a:rPr lang="en-US" altLang="zh-TW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400" b="1" i="0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民國</a:t>
                      </a:r>
                      <a:r>
                        <a:rPr lang="en-US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  <a:r>
                        <a:rPr lang="en-US" altLang="zh-TW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400" b="1" i="0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0296452"/>
                  </a:ext>
                </a:extLst>
              </a:tr>
              <a:tr h="13976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</a:t>
                      </a: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率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</a:t>
                      </a: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率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</a:t>
                      </a: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率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43969911"/>
                  </a:ext>
                </a:extLst>
              </a:tr>
              <a:tr h="13976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i="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i="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國外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i="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i="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國外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i="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i="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國外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87820276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altLang="zh-TW" sz="1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8287384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itchFamily="18"/>
                        </a:rPr>
                        <a:t>產品項目</a:t>
                      </a:r>
                      <a:r>
                        <a:rPr lang="en-US" altLang="zh-TW" sz="1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itchFamily="18"/>
                        </a:rPr>
                        <a:t>B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12032088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  <a:r>
                        <a:rPr lang="en-US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r>
                        <a:rPr lang="en-US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66922975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年度營業額</a:t>
                      </a:r>
                      <a:r>
                        <a:rPr lang="en-US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(A)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                                                     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31858140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37782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年度研發費用</a:t>
                      </a:r>
                      <a:r>
                        <a:rPr lang="en-US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(B)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11503139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(B)/(A)%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23274041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45627546"/>
                  </a:ext>
                </a:extLst>
              </a:tr>
            </a:tbl>
          </a:graphicData>
        </a:graphic>
      </p:graphicFrame>
      <p:sp>
        <p:nvSpPr>
          <p:cNvPr id="4" name="矩形 3"/>
          <p:cNvSpPr/>
          <p:nvPr/>
        </p:nvSpPr>
        <p:spPr>
          <a:xfrm>
            <a:off x="906349" y="6551436"/>
            <a:ext cx="272542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註：若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(B)/(A)%≧60%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，請補充說明。</a:t>
            </a:r>
          </a:p>
        </p:txBody>
      </p:sp>
      <p:sp>
        <p:nvSpPr>
          <p:cNvPr id="5" name="矩形 4"/>
          <p:cNvSpPr/>
          <p:nvPr/>
        </p:nvSpPr>
        <p:spPr>
          <a:xfrm>
            <a:off x="398834" y="945733"/>
            <a:ext cx="444230" cy="27736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主導企業公司名稱</a:t>
            </a:r>
            <a:endParaRPr lang="zh-TW" altLang="en-US" dirty="0">
              <a:solidFill>
                <a:schemeClr val="bg2">
                  <a:lumMod val="25000"/>
                </a:schemeClr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98834" y="3765989"/>
            <a:ext cx="444230" cy="278544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聯盟成員公司名稱</a:t>
            </a:r>
            <a:endParaRPr lang="zh-TW" altLang="en-US" dirty="0">
              <a:solidFill>
                <a:schemeClr val="bg2">
                  <a:lumMod val="25000"/>
                </a:schemeClr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3347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二、近三年營運及財務狀況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6</a:t>
            </a:fld>
            <a:endParaRPr lang="zh-TW" altLang="en-US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738212"/>
              </p:ext>
            </p:extLst>
          </p:nvPr>
        </p:nvGraphicFramePr>
        <p:xfrm>
          <a:off x="906349" y="945733"/>
          <a:ext cx="10846229" cy="27736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93085">
                  <a:extLst>
                    <a:ext uri="{9D8B030D-6E8A-4147-A177-3AD203B41FA5}">
                      <a16:colId xmlns="" xmlns:a16="http://schemas.microsoft.com/office/drawing/2014/main" val="4008206025"/>
                    </a:ext>
                  </a:extLst>
                </a:gridCol>
                <a:gridCol w="1017016">
                  <a:extLst>
                    <a:ext uri="{9D8B030D-6E8A-4147-A177-3AD203B41FA5}">
                      <a16:colId xmlns="" xmlns:a16="http://schemas.microsoft.com/office/drawing/2014/main" val="671097377"/>
                    </a:ext>
                  </a:extLst>
                </a:gridCol>
                <a:gridCol w="1017016">
                  <a:extLst>
                    <a:ext uri="{9D8B030D-6E8A-4147-A177-3AD203B41FA5}">
                      <a16:colId xmlns="" xmlns:a16="http://schemas.microsoft.com/office/drawing/2014/main" val="292503048"/>
                    </a:ext>
                  </a:extLst>
                </a:gridCol>
                <a:gridCol w="508508">
                  <a:extLst>
                    <a:ext uri="{9D8B030D-6E8A-4147-A177-3AD203B41FA5}">
                      <a16:colId xmlns="" xmlns:a16="http://schemas.microsoft.com/office/drawing/2014/main" val="3311813984"/>
                    </a:ext>
                  </a:extLst>
                </a:gridCol>
                <a:gridCol w="508508">
                  <a:extLst>
                    <a:ext uri="{9D8B030D-6E8A-4147-A177-3AD203B41FA5}">
                      <a16:colId xmlns="" xmlns:a16="http://schemas.microsoft.com/office/drawing/2014/main" val="3702499781"/>
                    </a:ext>
                  </a:extLst>
                </a:gridCol>
                <a:gridCol w="1017016">
                  <a:extLst>
                    <a:ext uri="{9D8B030D-6E8A-4147-A177-3AD203B41FA5}">
                      <a16:colId xmlns="" xmlns:a16="http://schemas.microsoft.com/office/drawing/2014/main" val="1017968037"/>
                    </a:ext>
                  </a:extLst>
                </a:gridCol>
                <a:gridCol w="1017016">
                  <a:extLst>
                    <a:ext uri="{9D8B030D-6E8A-4147-A177-3AD203B41FA5}">
                      <a16:colId xmlns="" xmlns:a16="http://schemas.microsoft.com/office/drawing/2014/main" val="3378403911"/>
                    </a:ext>
                  </a:extLst>
                </a:gridCol>
                <a:gridCol w="508508">
                  <a:extLst>
                    <a:ext uri="{9D8B030D-6E8A-4147-A177-3AD203B41FA5}">
                      <a16:colId xmlns="" xmlns:a16="http://schemas.microsoft.com/office/drawing/2014/main" val="977092680"/>
                    </a:ext>
                  </a:extLst>
                </a:gridCol>
                <a:gridCol w="508508">
                  <a:extLst>
                    <a:ext uri="{9D8B030D-6E8A-4147-A177-3AD203B41FA5}">
                      <a16:colId xmlns="" xmlns:a16="http://schemas.microsoft.com/office/drawing/2014/main" val="2002872065"/>
                    </a:ext>
                  </a:extLst>
                </a:gridCol>
                <a:gridCol w="1017016">
                  <a:extLst>
                    <a:ext uri="{9D8B030D-6E8A-4147-A177-3AD203B41FA5}">
                      <a16:colId xmlns="" xmlns:a16="http://schemas.microsoft.com/office/drawing/2014/main" val="3039774759"/>
                    </a:ext>
                  </a:extLst>
                </a:gridCol>
                <a:gridCol w="1017016">
                  <a:extLst>
                    <a:ext uri="{9D8B030D-6E8A-4147-A177-3AD203B41FA5}">
                      <a16:colId xmlns="" xmlns:a16="http://schemas.microsoft.com/office/drawing/2014/main" val="1298287690"/>
                    </a:ext>
                  </a:extLst>
                </a:gridCol>
                <a:gridCol w="508508">
                  <a:extLst>
                    <a:ext uri="{9D8B030D-6E8A-4147-A177-3AD203B41FA5}">
                      <a16:colId xmlns="" xmlns:a16="http://schemas.microsoft.com/office/drawing/2014/main" val="2682348278"/>
                    </a:ext>
                  </a:extLst>
                </a:gridCol>
                <a:gridCol w="508508">
                  <a:extLst>
                    <a:ext uri="{9D8B030D-6E8A-4147-A177-3AD203B41FA5}">
                      <a16:colId xmlns="" xmlns:a16="http://schemas.microsoft.com/office/drawing/2014/main" val="2466311828"/>
                    </a:ext>
                  </a:extLst>
                </a:gridCol>
              </a:tblGrid>
              <a:tr h="158943">
                <a:tc rowSpan="3">
                  <a:txBody>
                    <a:bodyPr/>
                    <a:lstStyle/>
                    <a:p>
                      <a:pPr lvl="0" indent="1271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公司主要</a:t>
                      </a:r>
                    </a:p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近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lvl="0" indent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民國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112 </a:t>
                      </a:r>
                      <a:r>
                        <a:rPr lang="zh-TW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民國</a:t>
                      </a:r>
                      <a:r>
                        <a:rPr lang="en-US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  <a:r>
                        <a:rPr lang="en-US" altLang="zh-TW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400" b="1" i="0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民國</a:t>
                      </a:r>
                      <a:r>
                        <a:rPr lang="en-US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  <a:r>
                        <a:rPr lang="en-US" altLang="zh-TW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400" b="1" i="0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0296452"/>
                  </a:ext>
                </a:extLst>
              </a:tr>
              <a:tr h="13976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</a:t>
                      </a: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率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</a:t>
                      </a: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率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</a:t>
                      </a:r>
                      <a:r>
                        <a:rPr lang="zh-TW" sz="1200" b="1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率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43969911"/>
                  </a:ext>
                </a:extLst>
              </a:tr>
              <a:tr h="13976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i="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i="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國外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i="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i="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國外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i="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i="0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國外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87820276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altLang="zh-TW" sz="1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8287384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itchFamily="18"/>
                        </a:rPr>
                        <a:t>產品項目</a:t>
                      </a:r>
                      <a:r>
                        <a:rPr lang="en-US" altLang="zh-TW" sz="1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itchFamily="18"/>
                        </a:rPr>
                        <a:t>B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12032088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  <a:r>
                        <a:rPr lang="en-US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r>
                        <a:rPr lang="en-US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66922975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年度營業額</a:t>
                      </a:r>
                      <a:r>
                        <a:rPr lang="en-US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(A)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                                                     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31858140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37782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年度研發費用</a:t>
                      </a:r>
                      <a:r>
                        <a:rPr lang="en-US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(B)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11503139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(B)/(A)%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23274041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45627546"/>
                  </a:ext>
                </a:extLst>
              </a:tr>
            </a:tbl>
          </a:graphicData>
        </a:graphic>
      </p:graphicFrame>
      <p:sp>
        <p:nvSpPr>
          <p:cNvPr id="4" name="矩形 3"/>
          <p:cNvSpPr/>
          <p:nvPr/>
        </p:nvSpPr>
        <p:spPr>
          <a:xfrm>
            <a:off x="906349" y="3719413"/>
            <a:ext cx="272542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註：若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(B)/(A)%≧60%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，請補充說明。</a:t>
            </a:r>
          </a:p>
        </p:txBody>
      </p:sp>
      <p:sp>
        <p:nvSpPr>
          <p:cNvPr id="5" name="矩形 4"/>
          <p:cNvSpPr/>
          <p:nvPr/>
        </p:nvSpPr>
        <p:spPr>
          <a:xfrm>
            <a:off x="398834" y="945733"/>
            <a:ext cx="444230" cy="27736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聯盟成員公司名稱</a:t>
            </a:r>
          </a:p>
        </p:txBody>
      </p:sp>
    </p:spTree>
    <p:extLst>
      <p:ext uri="{BB962C8B-B14F-4D97-AF65-F5344CB8AC3E}">
        <p14:creationId xmlns:p14="http://schemas.microsoft.com/office/powerpoint/2010/main" val="82926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2"/>
          <p:cNvSpPr txBox="1">
            <a:spLocks/>
          </p:cNvSpPr>
          <p:nvPr/>
        </p:nvSpPr>
        <p:spPr>
          <a:xfrm>
            <a:off x="609597" y="1197032"/>
            <a:ext cx="10972806" cy="200297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目前研發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項目</a:t>
            </a:r>
            <a:endParaRPr lang="en-US" altLang="zh-TW" sz="1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概述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目前研發項目的進展狀況，包括已完成的階段和正在進行中的</a:t>
            </a:r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工作，如測試、驗證、試量產等。</a:t>
            </a:r>
            <a:endParaRPr lang="zh-TW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已獲獎項／專利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三、研發</a:t>
            </a:r>
            <a:r>
              <a:rPr lang="zh-TW" altLang="en-US" dirty="0" smtClean="0"/>
              <a:t>成果</a:t>
            </a:r>
            <a:r>
              <a:rPr lang="en-US" altLang="zh-TW" sz="2200" dirty="0"/>
              <a:t>(</a:t>
            </a:r>
            <a:r>
              <a:rPr lang="zh-TW" altLang="en-US" sz="2200" dirty="0"/>
              <a:t>目前研發項目、已獲獎</a:t>
            </a:r>
            <a:r>
              <a:rPr lang="zh-TW" altLang="en-US" sz="2200" dirty="0" smtClean="0"/>
              <a:t>項</a:t>
            </a:r>
            <a:r>
              <a:rPr lang="en-US" altLang="zh-TW" sz="2200" dirty="0" smtClean="0"/>
              <a:t>/</a:t>
            </a:r>
            <a:r>
              <a:rPr lang="zh-TW" altLang="en-US" sz="2200" dirty="0" smtClean="0"/>
              <a:t>專利或</a:t>
            </a:r>
            <a:r>
              <a:rPr lang="zh-TW" altLang="en-US" sz="2200" dirty="0"/>
              <a:t>與本計畫相關之專利</a:t>
            </a:r>
            <a:r>
              <a:rPr lang="en-US" altLang="zh-TW" sz="2200" dirty="0"/>
              <a:t>)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7</a:t>
            </a:fld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990811"/>
              </p:ext>
            </p:extLst>
          </p:nvPr>
        </p:nvGraphicFramePr>
        <p:xfrm>
          <a:off x="609597" y="3145347"/>
          <a:ext cx="10972799" cy="157369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214752">
                  <a:extLst>
                    <a:ext uri="{9D8B030D-6E8A-4147-A177-3AD203B41FA5}">
                      <a16:colId xmlns="" xmlns:a16="http://schemas.microsoft.com/office/drawing/2014/main" val="905275059"/>
                    </a:ext>
                  </a:extLst>
                </a:gridCol>
                <a:gridCol w="702720">
                  <a:extLst>
                    <a:ext uri="{9D8B030D-6E8A-4147-A177-3AD203B41FA5}">
                      <a16:colId xmlns="" xmlns:a16="http://schemas.microsoft.com/office/drawing/2014/main" val="41302951"/>
                    </a:ext>
                  </a:extLst>
                </a:gridCol>
                <a:gridCol w="2770488">
                  <a:extLst>
                    <a:ext uri="{9D8B030D-6E8A-4147-A177-3AD203B41FA5}">
                      <a16:colId xmlns="" xmlns:a16="http://schemas.microsoft.com/office/drawing/2014/main" val="305089612"/>
                    </a:ext>
                  </a:extLst>
                </a:gridCol>
                <a:gridCol w="6284839">
                  <a:extLst>
                    <a:ext uri="{9D8B030D-6E8A-4147-A177-3AD203B41FA5}">
                      <a16:colId xmlns="" xmlns:a16="http://schemas.microsoft.com/office/drawing/2014/main" val="1085465356"/>
                    </a:ext>
                  </a:extLst>
                </a:gridCol>
              </a:tblGrid>
              <a:tr h="3120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成果項目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成果細項說明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44252082"/>
                  </a:ext>
                </a:extLst>
              </a:tr>
              <a:tr h="312059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獎項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r>
                        <a:rPr lang="zh-TW" altLang="en-US" sz="1600" kern="15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獎項名稱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77906890"/>
                  </a:ext>
                </a:extLst>
              </a:tr>
              <a:tr h="3254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32766848"/>
                  </a:ext>
                </a:extLst>
              </a:tr>
              <a:tr h="312059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kern="15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國別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 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 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類型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專利編號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專利名稱或內容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35356216"/>
                  </a:ext>
                </a:extLst>
              </a:tr>
              <a:tr h="31205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44742511"/>
                  </a:ext>
                </a:extLst>
              </a:tr>
            </a:tbl>
          </a:graphicData>
        </a:graphic>
      </p:graphicFrame>
      <p:sp>
        <p:nvSpPr>
          <p:cNvPr id="8" name="矩形 7"/>
          <p:cNvSpPr/>
          <p:nvPr/>
        </p:nvSpPr>
        <p:spPr>
          <a:xfrm>
            <a:off x="9447178" y="80355"/>
            <a:ext cx="2655651" cy="3696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C00000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主導公司○○○企業</a:t>
            </a:r>
            <a:endParaRPr lang="zh-TW" altLang="en-US" dirty="0">
              <a:solidFill>
                <a:srgbClr val="C00000"/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934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2"/>
          <p:cNvSpPr txBox="1">
            <a:spLocks/>
          </p:cNvSpPr>
          <p:nvPr/>
        </p:nvSpPr>
        <p:spPr>
          <a:xfrm>
            <a:off x="609597" y="1197032"/>
            <a:ext cx="10972806" cy="200297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目前研發項目</a:t>
            </a:r>
          </a:p>
          <a:p>
            <a:pPr marL="0" lvl="1" indent="0" algn="just">
              <a:buNone/>
            </a:pP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概述目前研發項目的進展狀況，包括已完成的階段和正在進行中的工作，</a:t>
            </a:r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如測試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、驗證、試量產等</a:t>
            </a:r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1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已獲獎項／專利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三、研發</a:t>
            </a:r>
            <a:r>
              <a:rPr lang="zh-TW" altLang="en-US" dirty="0" smtClean="0"/>
              <a:t>成果</a:t>
            </a:r>
            <a:r>
              <a:rPr lang="en-US" altLang="zh-TW" sz="2200" dirty="0"/>
              <a:t>(</a:t>
            </a:r>
            <a:r>
              <a:rPr lang="zh-TW" altLang="en-US" sz="2200" dirty="0"/>
              <a:t>目前研發項目、已獲獎</a:t>
            </a:r>
            <a:r>
              <a:rPr lang="zh-TW" altLang="en-US" sz="2200" dirty="0" smtClean="0"/>
              <a:t>項</a:t>
            </a:r>
            <a:r>
              <a:rPr lang="en-US" altLang="zh-TW" sz="2200" dirty="0" smtClean="0"/>
              <a:t>/</a:t>
            </a:r>
            <a:r>
              <a:rPr lang="zh-TW" altLang="en-US" sz="2200" dirty="0" smtClean="0"/>
              <a:t>專利或</a:t>
            </a:r>
            <a:r>
              <a:rPr lang="zh-TW" altLang="en-US" sz="2200" dirty="0"/>
              <a:t>與本計畫相關之專利</a:t>
            </a:r>
            <a:r>
              <a:rPr lang="en-US" altLang="zh-TW" sz="2200" dirty="0"/>
              <a:t>)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8</a:t>
            </a:fld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990811"/>
              </p:ext>
            </p:extLst>
          </p:nvPr>
        </p:nvGraphicFramePr>
        <p:xfrm>
          <a:off x="609597" y="3145347"/>
          <a:ext cx="10972799" cy="157369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214752">
                  <a:extLst>
                    <a:ext uri="{9D8B030D-6E8A-4147-A177-3AD203B41FA5}">
                      <a16:colId xmlns="" xmlns:a16="http://schemas.microsoft.com/office/drawing/2014/main" val="905275059"/>
                    </a:ext>
                  </a:extLst>
                </a:gridCol>
                <a:gridCol w="702720">
                  <a:extLst>
                    <a:ext uri="{9D8B030D-6E8A-4147-A177-3AD203B41FA5}">
                      <a16:colId xmlns="" xmlns:a16="http://schemas.microsoft.com/office/drawing/2014/main" val="41302951"/>
                    </a:ext>
                  </a:extLst>
                </a:gridCol>
                <a:gridCol w="2770488">
                  <a:extLst>
                    <a:ext uri="{9D8B030D-6E8A-4147-A177-3AD203B41FA5}">
                      <a16:colId xmlns="" xmlns:a16="http://schemas.microsoft.com/office/drawing/2014/main" val="305089612"/>
                    </a:ext>
                  </a:extLst>
                </a:gridCol>
                <a:gridCol w="6284839">
                  <a:extLst>
                    <a:ext uri="{9D8B030D-6E8A-4147-A177-3AD203B41FA5}">
                      <a16:colId xmlns="" xmlns:a16="http://schemas.microsoft.com/office/drawing/2014/main" val="1085465356"/>
                    </a:ext>
                  </a:extLst>
                </a:gridCol>
              </a:tblGrid>
              <a:tr h="3120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成果項目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成果細項說明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44252082"/>
                  </a:ext>
                </a:extLst>
              </a:tr>
              <a:tr h="312059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獎項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r>
                        <a:rPr lang="zh-TW" altLang="en-US" sz="1600" kern="15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獎項名稱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77906890"/>
                  </a:ext>
                </a:extLst>
              </a:tr>
              <a:tr h="3254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32766848"/>
                  </a:ext>
                </a:extLst>
              </a:tr>
              <a:tr h="312059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kern="15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國別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 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 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類型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專利編號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專利名稱或內容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35356216"/>
                  </a:ext>
                </a:extLst>
              </a:tr>
              <a:tr h="31205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44742511"/>
                  </a:ext>
                </a:extLst>
              </a:tr>
            </a:tbl>
          </a:graphicData>
        </a:graphic>
      </p:graphicFrame>
      <p:sp>
        <p:nvSpPr>
          <p:cNvPr id="8" name="矩形 7"/>
          <p:cNvSpPr/>
          <p:nvPr/>
        </p:nvSpPr>
        <p:spPr>
          <a:xfrm>
            <a:off x="9439071" y="80355"/>
            <a:ext cx="2655651" cy="3696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聯盟成員公司</a:t>
            </a:r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○○○</a:t>
            </a:r>
          </a:p>
        </p:txBody>
      </p:sp>
    </p:spTree>
    <p:extLst>
      <p:ext uri="{BB962C8B-B14F-4D97-AF65-F5344CB8AC3E}">
        <p14:creationId xmlns:p14="http://schemas.microsoft.com/office/powerpoint/2010/main" val="177857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2"/>
          <p:cNvSpPr txBox="1">
            <a:spLocks/>
          </p:cNvSpPr>
          <p:nvPr/>
        </p:nvSpPr>
        <p:spPr>
          <a:xfrm>
            <a:off x="609597" y="1197032"/>
            <a:ext cx="10972806" cy="200297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目前研發項目</a:t>
            </a:r>
          </a:p>
          <a:p>
            <a:pPr marL="0" lvl="1" indent="0" algn="just">
              <a:buNone/>
            </a:pP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概述目前研發項目的進展狀況，包括已完成的階段和正在進行中的工作，</a:t>
            </a:r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如測試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、驗證、試量產等。</a:t>
            </a:r>
          </a:p>
          <a:p>
            <a:pPr marL="0" lvl="1" indent="0" algn="just">
              <a:buNone/>
            </a:pP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已獲獎項／專利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三、研發</a:t>
            </a:r>
            <a:r>
              <a:rPr lang="zh-TW" altLang="en-US" dirty="0" smtClean="0"/>
              <a:t>成果</a:t>
            </a:r>
            <a:r>
              <a:rPr lang="en-US" altLang="zh-TW" sz="2200" dirty="0"/>
              <a:t>(</a:t>
            </a:r>
            <a:r>
              <a:rPr lang="zh-TW" altLang="en-US" sz="2200" dirty="0"/>
              <a:t>目前研發項目、已獲獎</a:t>
            </a:r>
            <a:r>
              <a:rPr lang="zh-TW" altLang="en-US" sz="2200" dirty="0" smtClean="0"/>
              <a:t>項</a:t>
            </a:r>
            <a:r>
              <a:rPr lang="en-US" altLang="zh-TW" sz="2200" dirty="0" smtClean="0"/>
              <a:t>/</a:t>
            </a:r>
            <a:r>
              <a:rPr lang="zh-TW" altLang="en-US" sz="2200" dirty="0" smtClean="0"/>
              <a:t>專利或</a:t>
            </a:r>
            <a:r>
              <a:rPr lang="zh-TW" altLang="en-US" sz="2200" dirty="0"/>
              <a:t>與本計畫相關之專利</a:t>
            </a:r>
            <a:r>
              <a:rPr lang="en-US" altLang="zh-TW" sz="2200" dirty="0"/>
              <a:t>)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9</a:t>
            </a:fld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990811"/>
              </p:ext>
            </p:extLst>
          </p:nvPr>
        </p:nvGraphicFramePr>
        <p:xfrm>
          <a:off x="609597" y="3145347"/>
          <a:ext cx="10972799" cy="157369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214752">
                  <a:extLst>
                    <a:ext uri="{9D8B030D-6E8A-4147-A177-3AD203B41FA5}">
                      <a16:colId xmlns="" xmlns:a16="http://schemas.microsoft.com/office/drawing/2014/main" val="905275059"/>
                    </a:ext>
                  </a:extLst>
                </a:gridCol>
                <a:gridCol w="702720">
                  <a:extLst>
                    <a:ext uri="{9D8B030D-6E8A-4147-A177-3AD203B41FA5}">
                      <a16:colId xmlns="" xmlns:a16="http://schemas.microsoft.com/office/drawing/2014/main" val="41302951"/>
                    </a:ext>
                  </a:extLst>
                </a:gridCol>
                <a:gridCol w="2770488">
                  <a:extLst>
                    <a:ext uri="{9D8B030D-6E8A-4147-A177-3AD203B41FA5}">
                      <a16:colId xmlns="" xmlns:a16="http://schemas.microsoft.com/office/drawing/2014/main" val="305089612"/>
                    </a:ext>
                  </a:extLst>
                </a:gridCol>
                <a:gridCol w="6284839">
                  <a:extLst>
                    <a:ext uri="{9D8B030D-6E8A-4147-A177-3AD203B41FA5}">
                      <a16:colId xmlns="" xmlns:a16="http://schemas.microsoft.com/office/drawing/2014/main" val="1085465356"/>
                    </a:ext>
                  </a:extLst>
                </a:gridCol>
              </a:tblGrid>
              <a:tr h="3120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成果項目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成果細項說明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44252082"/>
                  </a:ext>
                </a:extLst>
              </a:tr>
              <a:tr h="312059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獎項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r>
                        <a:rPr lang="zh-TW" altLang="en-US" sz="1600" kern="15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獎項名稱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77906890"/>
                  </a:ext>
                </a:extLst>
              </a:tr>
              <a:tr h="3254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32766848"/>
                  </a:ext>
                </a:extLst>
              </a:tr>
              <a:tr h="312059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kern="15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國別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 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 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類型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專利編號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專利名稱或內容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35356216"/>
                  </a:ext>
                </a:extLst>
              </a:tr>
              <a:tr h="31205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44742511"/>
                  </a:ext>
                </a:extLst>
              </a:tr>
            </a:tbl>
          </a:graphicData>
        </a:graphic>
      </p:graphicFrame>
      <p:sp>
        <p:nvSpPr>
          <p:cNvPr id="8" name="矩形 7"/>
          <p:cNvSpPr/>
          <p:nvPr/>
        </p:nvSpPr>
        <p:spPr>
          <a:xfrm>
            <a:off x="9439071" y="80355"/>
            <a:ext cx="2655651" cy="3696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聯盟成員公司</a:t>
            </a:r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○○○</a:t>
            </a:r>
          </a:p>
        </p:txBody>
      </p:sp>
    </p:spTree>
    <p:extLst>
      <p:ext uri="{BB962C8B-B14F-4D97-AF65-F5344CB8AC3E}">
        <p14:creationId xmlns:p14="http://schemas.microsoft.com/office/powerpoint/2010/main" val="145835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1 浮水印設計_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01 浮水印設計_N" id="{368028B7-B73B-44D8-B67A-18760BE48CED}" vid="{C159E25F-A4A8-4D18-BCF1-6FE14424B992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紫蘿蘭色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ppt/theme/themeOverride2.xml><?xml version="1.0" encoding="utf-8"?>
<a:themeOverride xmlns:a="http://schemas.openxmlformats.org/drawingml/2006/main">
  <a:clrScheme name="橙色">
    <a:dk1>
      <a:srgbClr val="000000"/>
    </a:dk1>
    <a:lt1>
      <a:sysClr val="window" lastClr="FFFFFF"/>
    </a:lt1>
    <a:dk2>
      <a:srgbClr val="637052"/>
    </a:dk2>
    <a:lt2>
      <a:srgbClr val="CCDDEA"/>
    </a:lt2>
    <a:accent1>
      <a:srgbClr val="E48312"/>
    </a:accent1>
    <a:accent2>
      <a:srgbClr val="BD582C"/>
    </a:accent2>
    <a:accent3>
      <a:srgbClr val="865640"/>
    </a:accent3>
    <a:accent4>
      <a:srgbClr val="9B8357"/>
    </a:accent4>
    <a:accent5>
      <a:srgbClr val="C2BC80"/>
    </a:accent5>
    <a:accent6>
      <a:srgbClr val="94A088"/>
    </a:accent6>
    <a:hlink>
      <a:srgbClr val="2998E3"/>
    </a:hlink>
    <a:folHlink>
      <a:srgbClr val="8C8C8C"/>
    </a:folHlink>
  </a:clrScheme>
</a:themeOverride>
</file>

<file path=ppt/theme/themeOverride3.xml><?xml version="1.0" encoding="utf-8"?>
<a:themeOverride xmlns:a="http://schemas.openxmlformats.org/drawingml/2006/main">
  <a:clrScheme name="橙色">
    <a:dk1>
      <a:srgbClr val="000000"/>
    </a:dk1>
    <a:lt1>
      <a:sysClr val="window" lastClr="FFFFFF"/>
    </a:lt1>
    <a:dk2>
      <a:srgbClr val="637052"/>
    </a:dk2>
    <a:lt2>
      <a:srgbClr val="CCDDEA"/>
    </a:lt2>
    <a:accent1>
      <a:srgbClr val="E48312"/>
    </a:accent1>
    <a:accent2>
      <a:srgbClr val="BD582C"/>
    </a:accent2>
    <a:accent3>
      <a:srgbClr val="865640"/>
    </a:accent3>
    <a:accent4>
      <a:srgbClr val="9B8357"/>
    </a:accent4>
    <a:accent5>
      <a:srgbClr val="C2BC80"/>
    </a:accent5>
    <a:accent6>
      <a:srgbClr val="94A088"/>
    </a:accent6>
    <a:hlink>
      <a:srgbClr val="2998E3"/>
    </a:hlink>
    <a:folHlink>
      <a:srgbClr val="8C8C8C"/>
    </a:folHlink>
  </a:clrScheme>
</a:themeOverride>
</file>

<file path=ppt/theme/themeOverride4.xml><?xml version="1.0" encoding="utf-8"?>
<a:themeOverride xmlns:a="http://schemas.openxmlformats.org/drawingml/2006/main">
  <a:clrScheme name="宣紙">
    <a:dk1>
      <a:sysClr val="windowText" lastClr="000000"/>
    </a:dk1>
    <a:lt1>
      <a:sysClr val="window" lastClr="FFFFFF"/>
    </a:lt1>
    <a:dk2>
      <a:srgbClr val="444D26"/>
    </a:dk2>
    <a:lt2>
      <a:srgbClr val="FEFAC9"/>
    </a:lt2>
    <a:accent1>
      <a:srgbClr val="A5B592"/>
    </a:accent1>
    <a:accent2>
      <a:srgbClr val="F3A447"/>
    </a:accent2>
    <a:accent3>
      <a:srgbClr val="E7BC29"/>
    </a:accent3>
    <a:accent4>
      <a:srgbClr val="D092A7"/>
    </a:accent4>
    <a:accent5>
      <a:srgbClr val="9C85C0"/>
    </a:accent5>
    <a:accent6>
      <a:srgbClr val="809EC2"/>
    </a:accent6>
    <a:hlink>
      <a:srgbClr val="8E58B6"/>
    </a:hlink>
    <a:folHlink>
      <a:srgbClr val="7F6F6F"/>
    </a:folHlink>
  </a:clrScheme>
</a:themeOverride>
</file>

<file path=ppt/theme/themeOverride5.xml><?xml version="1.0" encoding="utf-8"?>
<a:themeOverride xmlns:a="http://schemas.openxmlformats.org/drawingml/2006/main">
  <a:clrScheme name="紅橙色">
    <a:dk1>
      <a:sysClr val="windowText" lastClr="000000"/>
    </a:dk1>
    <a:lt1>
      <a:sysClr val="window" lastClr="FFFFFF"/>
    </a:lt1>
    <a:dk2>
      <a:srgbClr val="505046"/>
    </a:dk2>
    <a:lt2>
      <a:srgbClr val="EEECE1"/>
    </a:lt2>
    <a:accent1>
      <a:srgbClr val="E84C22"/>
    </a:accent1>
    <a:accent2>
      <a:srgbClr val="FFBD47"/>
    </a:accent2>
    <a:accent3>
      <a:srgbClr val="B64926"/>
    </a:accent3>
    <a:accent4>
      <a:srgbClr val="FF8427"/>
    </a:accent4>
    <a:accent5>
      <a:srgbClr val="CC9900"/>
    </a:accent5>
    <a:accent6>
      <a:srgbClr val="B22600"/>
    </a:accent6>
    <a:hlink>
      <a:srgbClr val="CC9900"/>
    </a:hlink>
    <a:folHlink>
      <a:srgbClr val="666699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a1c0c64-493f-4c90-afc2-b5edf8feb95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C03F34B51923419D6238D71A72FBE7" ma:contentTypeVersion="15" ma:contentTypeDescription="Create a new document." ma:contentTypeScope="" ma:versionID="96c9e7821a3b2abfa96c58cccb215914">
  <xsd:schema xmlns:xsd="http://www.w3.org/2001/XMLSchema" xmlns:xs="http://www.w3.org/2001/XMLSchema" xmlns:p="http://schemas.microsoft.com/office/2006/metadata/properties" xmlns:ns3="3b3e750b-e08f-407c-8294-d5e84da039f3" xmlns:ns4="7a1c0c64-493f-4c90-afc2-b5edf8feb958" targetNamespace="http://schemas.microsoft.com/office/2006/metadata/properties" ma:root="true" ma:fieldsID="0ced9c55bdd317505df54d6a120dc738" ns3:_="" ns4:_="">
    <xsd:import namespace="3b3e750b-e08f-407c-8294-d5e84da039f3"/>
    <xsd:import namespace="7a1c0c64-493f-4c90-afc2-b5edf8feb95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OCR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3e750b-e08f-407c-8294-d5e84da039f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1c0c64-493f-4c90-afc2-b5edf8feb9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4A7104-8573-419E-BB04-F8304A065080}">
  <ds:schemaRefs>
    <ds:schemaRef ds:uri="7a1c0c64-493f-4c90-afc2-b5edf8feb958"/>
    <ds:schemaRef ds:uri="http://purl.org/dc/terms/"/>
    <ds:schemaRef ds:uri="3b3e750b-e08f-407c-8294-d5e84da039f3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712F817C-869A-4913-B4DC-81976E69B24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CD18613-65B2-4548-9B25-513A63EDA2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3e750b-e08f-407c-8294-d5e84da039f3"/>
    <ds:schemaRef ds:uri="7a1c0c64-493f-4c90-afc2-b5edf8feb9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7546</TotalTime>
  <Words>2946</Words>
  <Application>Microsoft Office PowerPoint</Application>
  <PresentationFormat>自訂</PresentationFormat>
  <Paragraphs>840</Paragraphs>
  <Slides>31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31</vt:i4>
      </vt:variant>
    </vt:vector>
  </HeadingPairs>
  <TitlesOfParts>
    <vt:vector size="32" baseType="lpstr">
      <vt:lpstr>01 浮水印設計_N</vt:lpstr>
      <vt:lpstr>PowerPoint 簡報</vt:lpstr>
      <vt:lpstr>簡報大綱</vt:lpstr>
      <vt:lpstr>壹、各別公司概況</vt:lpstr>
      <vt:lpstr>一、公司簡介</vt:lpstr>
      <vt:lpstr>二、近三年營運及財務狀況</vt:lpstr>
      <vt:lpstr>二、近三年營運及財務狀況</vt:lpstr>
      <vt:lpstr>三、研發成果(目前研發項目、已獲獎項/專利或與本計畫相關之專利)</vt:lpstr>
      <vt:lpstr>三、研發成果(目前研發項目、已獲獎項/專利或與本計畫相關之專利)</vt:lpstr>
      <vt:lpstr>三、研發成果(目前研發項目、已獲獎項/專利或與本計畫相關之專利)</vt:lpstr>
      <vt:lpstr>貳、計畫內容與實施方式</vt:lpstr>
      <vt:lpstr>一、研發動機及競爭力分析</vt:lpstr>
      <vt:lpstr>二、可行性與創新性說明</vt:lpstr>
      <vt:lpstr>三、計畫目標與研發項目</vt:lpstr>
      <vt:lpstr>參、實施方式(包含聯盟成員合作關係及國內外市場拓展規劃)</vt:lpstr>
      <vt:lpstr>一、執行步驟及方法</vt:lpstr>
      <vt:lpstr>二、技術、智慧財產權管理及聯盟合作分工</vt:lpstr>
      <vt:lpstr>三、市場拓展規劃</vt:lpstr>
      <vt:lpstr>肆、預定進度查核點與經費需求</vt:lpstr>
      <vt:lpstr>一、預定進度查核點</vt:lpstr>
      <vt:lpstr>二、經費需求表</vt:lpstr>
      <vt:lpstr>二、經費需求表</vt:lpstr>
      <vt:lpstr>三、細項費用編列說明</vt:lpstr>
      <vt:lpstr>伍、人力需求與預期效益</vt:lpstr>
      <vt:lpstr>一、合作人力規劃</vt:lpstr>
      <vt:lpstr>二、參與計畫研發人員簡歷表</vt:lpstr>
      <vt:lpstr>二、參與計畫研發人員簡歷表</vt:lpstr>
      <vt:lpstr>三、預期效益</vt:lpstr>
      <vt:lpstr>陸、附件</vt:lpstr>
      <vt:lpstr>一、簡報審查意見及回覆說明</vt:lpstr>
      <vt:lpstr>二、可視需要增列其他說明</vt:lpstr>
      <vt:lpstr>簡報結束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陳昱涵</dc:creator>
  <cp:lastModifiedBy>技術創新-張恩庭</cp:lastModifiedBy>
  <cp:revision>220</cp:revision>
  <cp:lastPrinted>2022-12-06T09:14:34Z</cp:lastPrinted>
  <dcterms:created xsi:type="dcterms:W3CDTF">2022-03-04T08:42:22Z</dcterms:created>
  <dcterms:modified xsi:type="dcterms:W3CDTF">2024-01-30T01:49:23Z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0x01010053C03F34B51923419D6238D71A72FBE7</vt:lpwstr>
  </property>
</Properties>
</file>