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10" r:id="rId2"/>
    <p:sldId id="342" r:id="rId3"/>
    <p:sldId id="343" r:id="rId4"/>
    <p:sldId id="344" r:id="rId5"/>
    <p:sldId id="345" r:id="rId6"/>
    <p:sldId id="338" r:id="rId7"/>
    <p:sldId id="325" r:id="rId8"/>
    <p:sldId id="336" r:id="rId9"/>
    <p:sldId id="340" r:id="rId10"/>
    <p:sldId id="341" r:id="rId11"/>
    <p:sldId id="330" r:id="rId12"/>
    <p:sldId id="332" r:id="rId13"/>
    <p:sldId id="346" r:id="rId14"/>
  </p:sldIdLst>
  <p:sldSz cx="12192000" cy="6858000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AEFF7"/>
          </a:solidFill>
        </a:fill>
      </a:tcStyle>
    </a:wholeTbl>
    <a:band1H>
      <a:tcStyle>
        <a:tcBdr/>
        <a:fill>
          <a:solidFill>
            <a:srgbClr val="D2DEEF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2DEEF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5B9BD5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5B9BD5"/>
          </a:solidFill>
        </a:fill>
      </a:tcStyle>
    </a:firstRow>
  </a:tblStyle>
  <a:tblStyle styleId="{616DA210-FB5B-4158-B5E0-FEB733F419B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wholeTbl>
    <a:band1H>
      <a:tcStyle>
        <a:tcBdr/>
        <a:fill>
          <a:solidFill>
            <a:srgbClr val="000000"/>
          </a:solidFill>
        </a:fill>
      </a:tcStyle>
    </a:band1H>
    <a:band1V>
      <a:tcStyle>
        <a:tcBdr/>
        <a:fill>
          <a:solidFill>
            <a:srgbClr val="000000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dbl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</a:tcBdr>
      </a:tcStyle>
    </a:lastRow>
    <a:firstRow>
      <a:tcTxStyle b="on">
        <a:font>
          <a:latin typeface=""/>
          <a:ea typeface=""/>
          <a:cs typeface=""/>
        </a:font>
      </a:tcTxStyle>
      <a:tcStyle>
        <a:tcBdr>
          <a:bottom>
            <a:ln w="25402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firstRow>
  </a:tblStyle>
  <a:tblStyle styleId="{5940675A-B579-460E-94D1-54222C63F5D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wholeTbl>
  </a:tblStyle>
  <a:tblStyle styleId="{FABFCF23-3B69-468F-B69F-88F6DE6A72F2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FFFFF"/>
          </a:solidFill>
        </a:fill>
      </a:tcStyle>
    </a:wholeTbl>
    <a:band1H>
      <a:tcStyle>
        <a:tcBdr/>
        <a:fill>
          <a:solidFill>
            <a:srgbClr val="E9F1F5"/>
          </a:solidFill>
        </a:fill>
      </a:tcStyle>
    </a:band1H>
    <a:band1V>
      <a:tcStyle>
        <a:tcBdr/>
        <a:fill>
          <a:solidFill>
            <a:srgbClr val="E9F1F5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dbl" algn="ctr">
              <a:solidFill>
                <a:srgbClr val="4BACC6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FFFFFF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BACC6"/>
          </a:solidFill>
        </a:fill>
      </a:tcStyle>
    </a:firstRow>
  </a:tblStyle>
  <a:tblStyle styleId="{7DF18680-E054-41AD-8BC1-D1AEF772440D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F1F5"/>
          </a:solidFill>
        </a:fill>
      </a:tcStyle>
    </a:wholeTbl>
    <a:band1H>
      <a:tcStyle>
        <a:tcBdr/>
        <a:fill>
          <a:solidFill>
            <a:srgbClr val="D0E3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0E3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BACC6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BACC6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BACC6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BACC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7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9570" cy="498476"/>
          </a:xfrm>
          <a:prstGeom prst="rect">
            <a:avLst/>
          </a:prstGeom>
          <a:noFill/>
          <a:ln>
            <a:noFill/>
          </a:ln>
        </p:spPr>
        <p:txBody>
          <a:bodyPr vert="horz" wrap="square" lIns="88340" tIns="44165" rIns="88340" bIns="44165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新細明體" pitchFamily="18"/>
            </a:endParaRPr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quarter" idx="1"/>
          </p:nvPr>
        </p:nvSpPr>
        <p:spPr>
          <a:xfrm>
            <a:off x="3856043" y="0"/>
            <a:ext cx="2949570" cy="498476"/>
          </a:xfrm>
          <a:prstGeom prst="rect">
            <a:avLst/>
          </a:prstGeom>
          <a:noFill/>
          <a:ln>
            <a:noFill/>
          </a:ln>
        </p:spPr>
        <p:txBody>
          <a:bodyPr vert="horz" wrap="square" lIns="88340" tIns="44165" rIns="88340" bIns="44165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C1F8314-F5CA-4043-9E8F-156BE684A367}" type="datetime1">
              <a: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2/29/2024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新細明體" pitchFamily="18"/>
            </a:endParaRPr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2"/>
          </p:nvPr>
        </p:nvSpPr>
        <p:spPr>
          <a:xfrm>
            <a:off x="0" y="9440869"/>
            <a:ext cx="2949570" cy="498476"/>
          </a:xfrm>
          <a:prstGeom prst="rect">
            <a:avLst/>
          </a:prstGeom>
          <a:noFill/>
          <a:ln>
            <a:noFill/>
          </a:ln>
        </p:spPr>
        <p:txBody>
          <a:bodyPr vert="horz" wrap="square" lIns="88340" tIns="44165" rIns="88340" bIns="44165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新細明體" pitchFamily="18"/>
            </a:endParaRPr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3"/>
          </p:nvPr>
        </p:nvSpPr>
        <p:spPr>
          <a:xfrm>
            <a:off x="3856043" y="9440869"/>
            <a:ext cx="2949570" cy="498476"/>
          </a:xfrm>
          <a:prstGeom prst="rect">
            <a:avLst/>
          </a:prstGeom>
          <a:noFill/>
          <a:ln>
            <a:noFill/>
          </a:ln>
        </p:spPr>
        <p:txBody>
          <a:bodyPr vert="horz" wrap="square" lIns="88340" tIns="44165" rIns="88340" bIns="44165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F8AD07F-4A69-41E4-8F50-03EFD8ACE7FD}" type="slidenum">
              <a:t>‹#›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新細明體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905365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9790" cy="498695"/>
          </a:xfrm>
          <a:prstGeom prst="rect">
            <a:avLst/>
          </a:prstGeom>
          <a:noFill/>
          <a:ln>
            <a:noFill/>
          </a:ln>
        </p:spPr>
        <p:txBody>
          <a:bodyPr vert="horz" wrap="square" lIns="88340" tIns="44165" rIns="88340" bIns="44165" anchor="t" anchorCtr="0" compatLnSpc="1">
            <a:noAutofit/>
          </a:bodyPr>
          <a:lstStyle>
            <a:lvl1pPr marL="0" marR="0" lvl="0" indent="0" algn="l" defTabSz="88340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idx="1"/>
          </p:nvPr>
        </p:nvSpPr>
        <p:spPr>
          <a:xfrm>
            <a:off x="3855832" y="0"/>
            <a:ext cx="2949790" cy="498695"/>
          </a:xfrm>
          <a:prstGeom prst="rect">
            <a:avLst/>
          </a:prstGeom>
          <a:noFill/>
          <a:ln>
            <a:noFill/>
          </a:ln>
        </p:spPr>
        <p:txBody>
          <a:bodyPr vert="horz" wrap="square" lIns="88340" tIns="44165" rIns="88340" bIns="44165" anchor="t" anchorCtr="0" compatLnSpc="1">
            <a:noAutofit/>
          </a:bodyPr>
          <a:lstStyle>
            <a:lvl1pPr marL="0" marR="0" lvl="0" indent="0" algn="r" defTabSz="88340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fld id="{0603B739-CA10-4DB5-BD35-F1FBA6C199F7}" type="datetime1">
              <a:rPr lang="en-US"/>
              <a:pPr lvl="0"/>
              <a:t>2/29/2024</a:t>
            </a:fld>
            <a:endParaRPr 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9" y="1243017"/>
            <a:ext cx="5962646" cy="3354384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備忘稿版面配置區 4"/>
          <p:cNvSpPr txBox="1">
            <a:spLocks noGrp="1"/>
          </p:cNvSpPr>
          <p:nvPr>
            <p:ph type="body" sz="quarter" idx="3"/>
          </p:nvPr>
        </p:nvSpPr>
        <p:spPr>
          <a:xfrm>
            <a:off x="680715" y="4783308"/>
            <a:ext cx="5445764" cy="3913613"/>
          </a:xfrm>
          <a:prstGeom prst="rect">
            <a:avLst/>
          </a:prstGeom>
          <a:noFill/>
          <a:ln>
            <a:noFill/>
          </a:ln>
        </p:spPr>
        <p:txBody>
          <a:bodyPr vert="horz" wrap="square" lIns="88340" tIns="44165" rIns="88340" bIns="44165" anchor="t" anchorCtr="0" compatLnSpc="1">
            <a:noAutofit/>
          </a:bodyPr>
          <a:lstStyle/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4"/>
          </p:nvPr>
        </p:nvSpPr>
        <p:spPr>
          <a:xfrm>
            <a:off x="0" y="9440640"/>
            <a:ext cx="2949790" cy="498695"/>
          </a:xfrm>
          <a:prstGeom prst="rect">
            <a:avLst/>
          </a:prstGeom>
          <a:noFill/>
          <a:ln>
            <a:noFill/>
          </a:ln>
        </p:spPr>
        <p:txBody>
          <a:bodyPr vert="horz" wrap="square" lIns="88340" tIns="44165" rIns="88340" bIns="44165" anchor="b" anchorCtr="0" compatLnSpc="1">
            <a:noAutofit/>
          </a:bodyPr>
          <a:lstStyle>
            <a:lvl1pPr marL="0" marR="0" lvl="0" indent="0" algn="l" defTabSz="88340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xfrm>
            <a:off x="3855832" y="9440640"/>
            <a:ext cx="2949790" cy="498695"/>
          </a:xfrm>
          <a:prstGeom prst="rect">
            <a:avLst/>
          </a:prstGeom>
          <a:noFill/>
          <a:ln>
            <a:noFill/>
          </a:ln>
        </p:spPr>
        <p:txBody>
          <a:bodyPr vert="horz" wrap="square" lIns="88340" tIns="44165" rIns="88340" bIns="44165" anchor="b" anchorCtr="0" compatLnSpc="1">
            <a:noAutofit/>
          </a:bodyPr>
          <a:lstStyle>
            <a:lvl1pPr marL="0" marR="0" lvl="0" indent="0" algn="r" defTabSz="88340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fld id="{123CA72A-EE53-4930-9EDF-B19C57979A3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576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Calibri"/>
        <a:ea typeface="新細明體" pitchFamily="1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 txBox="1"/>
          <p:nvPr/>
        </p:nvSpPr>
        <p:spPr>
          <a:xfrm>
            <a:off x="3855832" y="9440640"/>
            <a:ext cx="2949790" cy="49869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88340" tIns="44165" rIns="88340" bIns="44165" anchor="b" anchorCtr="0" compatLnSpc="1">
            <a:noAutofit/>
          </a:bodyPr>
          <a:lstStyle/>
          <a:p>
            <a:pPr marL="0" marR="0" lvl="0" indent="0" algn="r" defTabSz="88340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5D022A5-6CB4-4BE3-BD8E-E2C25C9F7EAF}" type="slidenum">
              <a:t>1</a:t>
            </a:fld>
            <a:endParaRPr lang="en-US" sz="12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新細明體" pitchFamily="1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 txBox="1"/>
          <p:nvPr/>
        </p:nvSpPr>
        <p:spPr>
          <a:xfrm>
            <a:off x="3855832" y="9440640"/>
            <a:ext cx="2949790" cy="49869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88340" tIns="44165" rIns="88340" bIns="44165" anchor="b" anchorCtr="0" compatLnSpc="1">
            <a:noAutofit/>
          </a:bodyPr>
          <a:lstStyle/>
          <a:p>
            <a:pPr marL="0" marR="0" lvl="0" indent="0" algn="r" defTabSz="88340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1D1652-EF84-4446-866B-75768918ED3D}" type="slidenum">
              <a:t>2</a:t>
            </a:fld>
            <a:endParaRPr lang="en-US" sz="12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新細明體" pitchFamily="1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914400" y="2130423"/>
            <a:ext cx="10363196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396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2769769-1977-4D0D-84CC-B5B53F8F505E}" type="datetime1">
              <a:rPr lang="en-US"/>
              <a:pPr lvl="0"/>
              <a:t>2/29/2024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01ADF36-B50F-4DBA-B6A8-BC47B7322ED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234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080FBA-4965-44D7-9E95-CF8FC26903B6}" type="datetime1">
              <a:rPr lang="en-US"/>
              <a:pPr lvl="0"/>
              <a:t>2/29/2024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9FCEDB-3B66-4C05-9317-E0A793F11C5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513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8839203" y="274640"/>
            <a:ext cx="27432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609603" y="274640"/>
            <a:ext cx="8026402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0936F91-719C-41F9-B0BB-FBBD01DC5093}" type="datetime1">
              <a:rPr lang="en-US"/>
              <a:pPr lvl="0"/>
              <a:t>2/29/2024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3ADFEEE-6E60-4203-9E99-D66263E6C2C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232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10D342-AA97-44CE-8898-53251338CC71}" type="datetime1">
              <a:rPr lang="en-US"/>
              <a:pPr lvl="0"/>
              <a:t>2/29/2024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92CD1F-D56B-4C55-9439-8C222125082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822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1841529-9F71-4B7D-8640-EDBCC40D6659}" type="datetime1">
              <a:rPr lang="en-US"/>
              <a:pPr lvl="0"/>
              <a:t>2/29/2024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CC56991-72CA-4AE8-8806-4DFE700DFCC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989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963082" y="4406905"/>
            <a:ext cx="10363196" cy="1362071"/>
          </a:xfrm>
        </p:spPr>
        <p:txBody>
          <a:bodyPr anchor="t" anchorCtr="0"/>
          <a:lstStyle>
            <a:lvl1pPr algn="l">
              <a:defRPr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963082" y="2906713"/>
            <a:ext cx="10363196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ECCCB8-021E-40D8-94FA-1B8DC7EE6411}" type="datetime1">
              <a:rPr lang="en-US"/>
              <a:pPr lvl="0"/>
              <a:t>2/29/2024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D3F99EF-792D-4B60-A663-65DF1D663C5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451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609603" y="1600200"/>
            <a:ext cx="5384801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6197602" y="1600200"/>
            <a:ext cx="5384801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0929813-5218-4955-8096-4861159A919B}" type="datetime1">
              <a:rPr lang="en-US"/>
              <a:pPr lvl="0"/>
              <a:t>2/29/2024</a:t>
            </a:fld>
            <a:endParaRPr lang="en-US"/>
          </a:p>
        </p:txBody>
      </p:sp>
      <p:sp>
        <p:nvSpPr>
          <p:cNvPr id="6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60CA5C9-B98D-4336-8F83-62131FC75D2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958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609603" y="1535113"/>
            <a:ext cx="5386913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609603" y="2174872"/>
            <a:ext cx="5386913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6193368" y="2174872"/>
            <a:ext cx="538903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AFD72EF-70F8-4F0F-9D53-07EE6BFEB853}" type="datetime1">
              <a:rPr lang="en-US"/>
              <a:pPr lvl="0"/>
              <a:t>2/29/2024</a:t>
            </a:fld>
            <a:endParaRPr lang="en-US"/>
          </a:p>
        </p:txBody>
      </p:sp>
      <p:sp>
        <p:nvSpPr>
          <p:cNvPr id="8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6380F4-2087-4F5B-B83F-239E63D9CF2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27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B4A27D-EF26-43C5-A3CF-E7FCEC225510}" type="datetime1">
              <a:rPr lang="en-US"/>
              <a:pPr lvl="0"/>
              <a:t>2/29/2024</a:t>
            </a:fld>
            <a:endParaRPr lang="en-US"/>
          </a:p>
        </p:txBody>
      </p:sp>
      <p:sp>
        <p:nvSpPr>
          <p:cNvPr id="4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0E6BD5F-6D00-4FDE-8D9F-51E59632315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839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DAA646-05AC-4A96-85F7-0CDC73CBD199}" type="datetime1">
              <a:rPr lang="en-US"/>
              <a:pPr lvl="0"/>
              <a:t>2/29/2024</a:t>
            </a:fld>
            <a:endParaRPr lang="en-US"/>
          </a:p>
        </p:txBody>
      </p:sp>
      <p:sp>
        <p:nvSpPr>
          <p:cNvPr id="3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3ED565-CA57-463A-940F-74EA9E1E5A3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739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609603" y="273048"/>
            <a:ext cx="4011079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766730" y="273048"/>
            <a:ext cx="6815663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609603" y="1435105"/>
            <a:ext cx="4011079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23A411-049A-48FF-9F3F-9B08E56A9980}" type="datetime1">
              <a:rPr lang="en-US"/>
              <a:pPr lvl="0"/>
              <a:t>2/29/2024</a:t>
            </a:fld>
            <a:endParaRPr lang="en-US"/>
          </a:p>
        </p:txBody>
      </p:sp>
      <p:sp>
        <p:nvSpPr>
          <p:cNvPr id="6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D07A705-AD76-4D1A-A369-3FBF6641358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0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2389720" y="4800600"/>
            <a:ext cx="73152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2389720" y="612776"/>
            <a:ext cx="7315200" cy="4114800"/>
          </a:xfrm>
        </p:spPr>
        <p:txBody>
          <a:bodyPr>
            <a:normAutofit/>
          </a:bodyPr>
          <a:lstStyle>
            <a:lvl1pPr marL="0" indent="0">
              <a:buNone/>
              <a:defRPr lang="en-US"/>
            </a:lvl1pPr>
          </a:lstStyle>
          <a:p>
            <a:pPr lvl="0"/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2389720" y="5367335"/>
            <a:ext cx="73152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157C219-7FBC-4776-A862-87FAAA91C580}" type="datetime1">
              <a:rPr lang="en-US"/>
              <a:pPr lvl="0"/>
              <a:t>2/29/2024</a:t>
            </a:fld>
            <a:endParaRPr lang="en-US"/>
          </a:p>
        </p:txBody>
      </p:sp>
      <p:sp>
        <p:nvSpPr>
          <p:cNvPr id="6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8C762B-C0DC-4DF6-B18B-9E9B76CCB11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779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609603" y="274640"/>
            <a:ext cx="10972800" cy="96460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609603" y="1359566"/>
            <a:ext cx="10972800" cy="476659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609603" y="6356351"/>
            <a:ext cx="2844798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rial"/>
                <a:ea typeface="標楷體"/>
              </a:defRPr>
            </a:lvl1pPr>
          </a:lstStyle>
          <a:p>
            <a:pPr lvl="0"/>
            <a:fld id="{02227C22-DDF3-48BD-A7AB-39625E58C962}" type="datetime1">
              <a:rPr lang="en-US"/>
              <a:pPr lvl="0"/>
              <a:t>2/29/2024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4165604" y="6356351"/>
            <a:ext cx="3860797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rial"/>
                <a:ea typeface="標楷體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9206837" y="6356351"/>
            <a:ext cx="2844798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rial"/>
                <a:ea typeface="標楷體"/>
              </a:defRPr>
            </a:lvl1pPr>
          </a:lstStyle>
          <a:p>
            <a:pPr lvl="0"/>
            <a:fld id="{86412C73-4BC1-47EF-879D-E0565B15B581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000" b="0" i="0" u="none" strike="noStrike" kern="1200" cap="none" spc="0" baseline="0">
          <a:solidFill>
            <a:srgbClr val="000000"/>
          </a:solidFill>
          <a:uFillTx/>
          <a:latin typeface="Arial"/>
          <a:ea typeface="標楷體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/>
        <a:buChar char="•"/>
        <a:tabLst/>
        <a:defRPr lang="zh-TW" sz="3200" b="0" i="0" u="none" strike="noStrike" kern="1200" cap="none" spc="0" baseline="0">
          <a:solidFill>
            <a:srgbClr val="000000"/>
          </a:solidFill>
          <a:uFillTx/>
          <a:latin typeface="Arial"/>
          <a:ea typeface="標楷體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Arial"/>
          <a:ea typeface="標楷體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Arial"/>
          <a:ea typeface="標楷體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Arial"/>
          <a:ea typeface="標楷體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Arial"/>
          <a:ea typeface="標楷體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/>
          <p:nvPr/>
        </p:nvSpPr>
        <p:spPr>
          <a:xfrm>
            <a:off x="304796" y="834243"/>
            <a:ext cx="11492947" cy="214312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3200" b="1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經濟部</a:t>
            </a:r>
            <a:r>
              <a:rPr lang="zh-TW" sz="3200" b="1" i="0" u="none" strike="noStrike" kern="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小型企業創新研發計畫</a:t>
            </a:r>
            <a:r>
              <a:rPr lang="en-US" sz="3200" b="1" i="0" u="none" strike="noStrike" kern="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(SBIR)</a:t>
            </a:r>
            <a:br>
              <a:rPr lang="en-US" sz="3200" b="1" i="0" u="none" strike="noStrike" kern="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</a:br>
            <a:r>
              <a:rPr lang="zh-TW" sz="3200" b="1" i="0" u="none" strike="noStrike" kern="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【潛力新創研發補助】</a:t>
            </a:r>
          </a:p>
        </p:txBody>
      </p:sp>
      <p:sp>
        <p:nvSpPr>
          <p:cNvPr id="3" name="投影片編號版面配置區 3"/>
          <p:cNvSpPr txBox="1"/>
          <p:nvPr/>
        </p:nvSpPr>
        <p:spPr>
          <a:xfrm>
            <a:off x="9206837" y="6356351"/>
            <a:ext cx="28447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3DAEF25-4808-42F4-9F77-DDBECB22B4B3}" type="slidenum">
              <a:t>1</a:t>
            </a:fld>
            <a:endParaRPr lang="en-US" sz="1200" b="0" i="0" u="none" strike="noStrike" kern="1200" cap="none" spc="0" baseline="0">
              <a:solidFill>
                <a:srgbClr val="898989"/>
              </a:solidFill>
              <a:uFillTx/>
              <a:latin typeface="Arial"/>
              <a:ea typeface="標楷體"/>
            </a:endParaRPr>
          </a:p>
        </p:txBody>
      </p:sp>
      <p:sp>
        <p:nvSpPr>
          <p:cNvPr id="4" name="文字方塊 4"/>
          <p:cNvSpPr txBox="1"/>
          <p:nvPr/>
        </p:nvSpPr>
        <p:spPr>
          <a:xfrm>
            <a:off x="304796" y="157020"/>
            <a:ext cx="2362196" cy="461662"/>
          </a:xfrm>
          <a:prstGeom prst="rect">
            <a:avLst/>
          </a:prstGeom>
          <a:noFill/>
          <a:ln w="6345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400" b="0" i="0" u="none" strike="noStrike" kern="1200" cap="none" spc="0" baseline="0">
                <a:solidFill>
                  <a:srgbClr val="000000"/>
                </a:solidFill>
                <a:uFillTx/>
                <a:latin typeface="標楷體"/>
                <a:ea typeface="標楷體"/>
                <a:cs typeface="Times New Roman" pitchFamily="18"/>
              </a:rPr>
              <a:t>附件</a:t>
            </a:r>
            <a:r>
              <a: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標楷體"/>
                <a:ea typeface="標楷體"/>
                <a:cs typeface="Times New Roman" pitchFamily="18"/>
              </a:rPr>
              <a:t>B-</a:t>
            </a:r>
            <a:r>
              <a:rPr lang="zh-TW" sz="2400" b="0" i="0" u="none" strike="noStrike" kern="1200" cap="none" spc="0" baseline="0">
                <a:solidFill>
                  <a:srgbClr val="000000"/>
                </a:solidFill>
                <a:uFillTx/>
                <a:latin typeface="標楷體"/>
                <a:ea typeface="標楷體"/>
                <a:cs typeface="Times New Roman" pitchFamily="18"/>
              </a:rPr>
              <a:t>計畫簡報</a:t>
            </a: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標楷體"/>
              <a:ea typeface="標楷體"/>
              <a:cs typeface="Times New Roman" pitchFamily="18"/>
            </a:endParaRPr>
          </a:p>
        </p:txBody>
      </p:sp>
      <p:sp>
        <p:nvSpPr>
          <p:cNvPr id="5" name="副標題 2"/>
          <p:cNvSpPr/>
          <p:nvPr/>
        </p:nvSpPr>
        <p:spPr>
          <a:xfrm>
            <a:off x="1765020" y="3314306"/>
            <a:ext cx="8572500" cy="268605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0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XXXX</a:t>
            </a:r>
            <a:r>
              <a:rPr lang="zh-TW" sz="30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計畫</a:t>
            </a:r>
          </a:p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(※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請輸入計畫名稱，此行請於列印時刪除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)</a:t>
            </a:r>
            <a:r>
              <a:rPr lang="en-US" sz="21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	</a:t>
            </a:r>
          </a:p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0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 </a:t>
            </a:r>
            <a:r>
              <a:rPr lang="zh-TW" sz="30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提案公司名稱</a:t>
            </a:r>
            <a:r>
              <a:rPr lang="en-US" sz="30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	</a:t>
            </a:r>
          </a:p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(※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請輸入執行廠商名稱，此行請於列印時刪除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)</a:t>
            </a:r>
            <a:r>
              <a:rPr lang="en-US" sz="21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	</a:t>
            </a:r>
          </a:p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2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  </a:t>
            </a:r>
            <a:r>
              <a:rPr lang="zh-TW" sz="22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計畫期間：自</a:t>
            </a:r>
            <a:r>
              <a:rPr lang="en-US" sz="22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113</a:t>
            </a:r>
            <a:r>
              <a:rPr lang="zh-TW" sz="22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年</a:t>
            </a:r>
            <a:r>
              <a:rPr lang="en-US" sz="22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6</a:t>
            </a:r>
            <a:r>
              <a:rPr lang="zh-TW" sz="22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月</a:t>
            </a:r>
            <a:r>
              <a:rPr lang="en-US" sz="22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1</a:t>
            </a:r>
            <a:r>
              <a:rPr lang="zh-TW" sz="22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日至</a:t>
            </a:r>
            <a:r>
              <a:rPr lang="en-US" sz="22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113</a:t>
            </a:r>
            <a:r>
              <a:rPr lang="zh-TW" sz="22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年</a:t>
            </a:r>
            <a:r>
              <a:rPr lang="en-US" sz="22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11</a:t>
            </a:r>
            <a:r>
              <a:rPr lang="zh-TW" sz="22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月</a:t>
            </a:r>
            <a:r>
              <a:rPr lang="en-US" sz="22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30</a:t>
            </a:r>
            <a:r>
              <a:rPr lang="zh-TW" sz="22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日止</a:t>
            </a:r>
            <a:r>
              <a:rPr lang="en-US" sz="22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 (</a:t>
            </a:r>
            <a:r>
              <a:rPr lang="zh-TW" sz="22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共</a:t>
            </a:r>
            <a:r>
              <a:rPr lang="en-US" sz="22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6</a:t>
            </a:r>
            <a:r>
              <a:rPr lang="zh-TW" sz="22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個月</a:t>
            </a:r>
            <a:r>
              <a:rPr lang="en-US" sz="22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)</a:t>
            </a:r>
            <a:r>
              <a:rPr lang="zh-TW" sz="22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　　 </a:t>
            </a:r>
            <a:r>
              <a:rPr lang="en-US" sz="22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      </a:t>
            </a:r>
          </a:p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2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報告人：</a:t>
            </a:r>
            <a:r>
              <a:rPr lang="en-US" sz="22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  <a:cs typeface="Times New Roman" pitchFamily="18"/>
              </a:rPr>
              <a:t>XXX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5"/>
          <p:cNvSpPr txBox="1">
            <a:spLocks noGrp="1"/>
          </p:cNvSpPr>
          <p:nvPr>
            <p:ph type="title"/>
          </p:nvPr>
        </p:nvSpPr>
        <p:spPr>
          <a:xfrm>
            <a:off x="741331" y="187616"/>
            <a:ext cx="10750655" cy="964609"/>
          </a:xfrm>
        </p:spPr>
        <p:txBody>
          <a:bodyPr/>
          <a:lstStyle/>
          <a:p>
            <a:pPr lvl="0"/>
            <a:r>
              <a:rPr lang="zh-TW" b="1">
                <a:latin typeface="Times New Roman"/>
              </a:rPr>
              <a:t>伍、經費需求</a:t>
            </a:r>
            <a:endParaRPr lang="en-US"/>
          </a:p>
        </p:txBody>
      </p:sp>
      <p:sp>
        <p:nvSpPr>
          <p:cNvPr id="3" name="文字版面配置區 6"/>
          <p:cNvSpPr txBox="1">
            <a:spLocks noGrp="1"/>
          </p:cNvSpPr>
          <p:nvPr>
            <p:ph type="body" idx="1"/>
          </p:nvPr>
        </p:nvSpPr>
        <p:spPr>
          <a:xfrm>
            <a:off x="1214039" y="1054595"/>
            <a:ext cx="9805257" cy="4276667"/>
          </a:xfrm>
        </p:spPr>
        <p:txBody>
          <a:bodyPr/>
          <a:lstStyle/>
          <a:p>
            <a:pPr marL="0" lvl="0" indent="0">
              <a:buNone/>
            </a:pPr>
            <a:r>
              <a:rPr lang="zh-TW" sz="1800" b="1">
                <a:latin typeface="標楷體" pitchFamily="65"/>
                <a:ea typeface="標楷體" pitchFamily="65"/>
                <a:cs typeface="Times New Roman" pitchFamily="18"/>
              </a:rPr>
              <a:t>五、技術移轉費 </a:t>
            </a:r>
            <a:r>
              <a:rPr lang="en-US" sz="1800" b="1">
                <a:latin typeface="標楷體" pitchFamily="65"/>
                <a:ea typeface="標楷體" pitchFamily="65"/>
                <a:cs typeface="Times New Roman" pitchFamily="18"/>
              </a:rPr>
              <a:t>                                                        </a:t>
            </a:r>
            <a:r>
              <a:rPr lang="zh-TW" sz="1400">
                <a:latin typeface="標楷體" pitchFamily="65"/>
                <a:ea typeface="標楷體" pitchFamily="65"/>
                <a:cs typeface="Times New Roman" pitchFamily="18"/>
              </a:rPr>
              <a:t>金額單位</a:t>
            </a:r>
            <a:r>
              <a:rPr lang="en-US" sz="1400">
                <a:latin typeface="標楷體" pitchFamily="65"/>
                <a:ea typeface="標楷體" pitchFamily="65"/>
                <a:cs typeface="Times New Roman" pitchFamily="18"/>
              </a:rPr>
              <a:t> : </a:t>
            </a:r>
            <a:r>
              <a:rPr lang="zh-TW" sz="1400">
                <a:latin typeface="標楷體" pitchFamily="65"/>
                <a:ea typeface="標楷體" pitchFamily="65"/>
                <a:cs typeface="Times New Roman" pitchFamily="18"/>
              </a:rPr>
              <a:t>千元</a:t>
            </a:r>
            <a:endParaRPr lang="en-US" sz="1400">
              <a:latin typeface="標楷體" pitchFamily="65"/>
              <a:ea typeface="標楷體" pitchFamily="65"/>
              <a:cs typeface="Times New Roman" pitchFamily="18"/>
            </a:endParaRPr>
          </a:p>
          <a:p>
            <a:pPr lvl="0"/>
            <a:endParaRPr lang="en-US" sz="1800"/>
          </a:p>
          <a:p>
            <a:pPr lvl="0"/>
            <a:endParaRPr lang="en-US" sz="1800"/>
          </a:p>
          <a:p>
            <a:pPr lvl="0"/>
            <a:endParaRPr lang="en-US" sz="1800"/>
          </a:p>
          <a:p>
            <a:pPr lvl="0"/>
            <a:endParaRPr lang="en-US" sz="1800"/>
          </a:p>
          <a:p>
            <a:pPr lvl="0"/>
            <a:endParaRPr lang="en-US" sz="1800"/>
          </a:p>
          <a:p>
            <a:pPr lvl="0"/>
            <a:endParaRPr lang="en-US" sz="1800"/>
          </a:p>
          <a:p>
            <a:pPr lvl="0"/>
            <a:endParaRPr lang="en-US" sz="1800"/>
          </a:p>
          <a:p>
            <a:pPr marL="0" lvl="0" indent="0">
              <a:spcBef>
                <a:spcPts val="0"/>
              </a:spcBef>
              <a:buNone/>
            </a:pPr>
            <a:endParaRPr lang="en-US" sz="1800"/>
          </a:p>
          <a:p>
            <a:pPr marL="0" lvl="0" indent="0">
              <a:spcBef>
                <a:spcPts val="0"/>
              </a:spcBef>
              <a:buNone/>
            </a:pPr>
            <a:endParaRPr lang="en-US" sz="1800"/>
          </a:p>
          <a:p>
            <a:pPr marL="0" lvl="0" indent="0">
              <a:buNone/>
            </a:pPr>
            <a:r>
              <a:rPr lang="zh-TW" sz="1800" b="1">
                <a:latin typeface="標楷體" pitchFamily="65"/>
                <a:ea typeface="標楷體" pitchFamily="65"/>
                <a:cs typeface="Times New Roman" pitchFamily="18"/>
              </a:rPr>
              <a:t>六、國內差旅費</a:t>
            </a:r>
            <a:r>
              <a:rPr lang="zh-TW" sz="1800">
                <a:latin typeface="標楷體" pitchFamily="65"/>
                <a:ea typeface="標楷體" pitchFamily="65"/>
                <a:cs typeface="Times New Roman" pitchFamily="18"/>
              </a:rPr>
              <a:t>　　　　　　　　　　　　　　　　　　</a:t>
            </a:r>
            <a:r>
              <a:rPr lang="en-US" sz="1800">
                <a:latin typeface="標楷體" pitchFamily="65"/>
                <a:ea typeface="標楷體" pitchFamily="65"/>
                <a:cs typeface="Times New Roman" pitchFamily="18"/>
              </a:rPr>
              <a:t>                      </a:t>
            </a:r>
            <a:r>
              <a:rPr lang="zh-TW" sz="1400">
                <a:latin typeface="標楷體" pitchFamily="65"/>
                <a:ea typeface="標楷體" pitchFamily="65"/>
                <a:cs typeface="Times New Roman" pitchFamily="18"/>
              </a:rPr>
              <a:t>金額單位</a:t>
            </a:r>
            <a:r>
              <a:rPr lang="en-US" sz="1400">
                <a:latin typeface="標楷體" pitchFamily="65"/>
                <a:ea typeface="標楷體" pitchFamily="65"/>
                <a:cs typeface="Times New Roman" pitchFamily="18"/>
              </a:rPr>
              <a:t> : </a:t>
            </a:r>
            <a:r>
              <a:rPr lang="zh-TW" sz="1400">
                <a:latin typeface="標楷體" pitchFamily="65"/>
                <a:ea typeface="標楷體" pitchFamily="65"/>
                <a:cs typeface="Times New Roman" pitchFamily="18"/>
              </a:rPr>
              <a:t>千元</a:t>
            </a:r>
            <a:endParaRPr lang="en-US" sz="1800"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lvl="0" indent="0">
              <a:buNone/>
            </a:pPr>
            <a:endParaRPr lang="en-US" sz="1800"/>
          </a:p>
        </p:txBody>
      </p:sp>
      <p:sp>
        <p:nvSpPr>
          <p:cNvPr id="4" name="投影片編號版面配置區 3"/>
          <p:cNvSpPr txBox="1"/>
          <p:nvPr/>
        </p:nvSpPr>
        <p:spPr>
          <a:xfrm>
            <a:off x="9206837" y="6356351"/>
            <a:ext cx="28447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516B741-6750-4629-8032-20910652145C}" type="slidenum">
              <a:t>10</a:t>
            </a:fld>
            <a:endParaRPr lang="en-US" sz="1200" b="0" i="0" u="none" strike="noStrike" kern="1200" cap="none" spc="0" baseline="0">
              <a:solidFill>
                <a:srgbClr val="898989"/>
              </a:solidFill>
              <a:uFillTx/>
              <a:latin typeface="Arial"/>
              <a:ea typeface="標楷體"/>
            </a:endParaRPr>
          </a:p>
        </p:txBody>
      </p:sp>
      <p:graphicFrame>
        <p:nvGraphicFramePr>
          <p:cNvPr id="5" name="表格 1"/>
          <p:cNvGraphicFramePr>
            <a:graphicFrameLocks noGrp="1"/>
          </p:cNvGraphicFramePr>
          <p:nvPr/>
        </p:nvGraphicFramePr>
        <p:xfrm>
          <a:off x="1214030" y="1547484"/>
          <a:ext cx="9805256" cy="2666302"/>
        </p:xfrm>
        <a:graphic>
          <a:graphicData uri="http://schemas.openxmlformats.org/drawingml/2006/table">
            <a:tbl>
              <a:tblPr>
                <a:effectLst/>
                <a:tableStyleId>{616DA210-FB5B-4158-B5E0-FEB733F419BA}</a:tableStyleId>
              </a:tblPr>
              <a:tblGrid>
                <a:gridCol w="3274530">
                  <a:extLst>
                    <a:ext uri="{9D8B030D-6E8A-4147-A177-3AD203B41FA5}">
                      <a16:colId xmlns:a16="http://schemas.microsoft.com/office/drawing/2014/main" val="1101950074"/>
                    </a:ext>
                  </a:extLst>
                </a:gridCol>
                <a:gridCol w="2348819">
                  <a:extLst>
                    <a:ext uri="{9D8B030D-6E8A-4147-A177-3AD203B41FA5}">
                      <a16:colId xmlns:a16="http://schemas.microsoft.com/office/drawing/2014/main" val="2624228835"/>
                    </a:ext>
                  </a:extLst>
                </a:gridCol>
                <a:gridCol w="2411391">
                  <a:extLst>
                    <a:ext uri="{9D8B030D-6E8A-4147-A177-3AD203B41FA5}">
                      <a16:colId xmlns:a16="http://schemas.microsoft.com/office/drawing/2014/main" val="193618037"/>
                    </a:ext>
                  </a:extLst>
                </a:gridCol>
                <a:gridCol w="1770516">
                  <a:extLst>
                    <a:ext uri="{9D8B030D-6E8A-4147-A177-3AD203B41FA5}">
                      <a16:colId xmlns:a16="http://schemas.microsoft.com/office/drawing/2014/main" val="795311673"/>
                    </a:ext>
                  </a:extLst>
                </a:gridCol>
              </a:tblGrid>
              <a:tr h="515200"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技術移轉項目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合作單位</a:t>
                      </a:r>
                    </a:p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(</a:t>
                      </a:r>
                      <a:r>
                        <a:rPr lang="zh-TW" sz="1600" kern="1200"/>
                        <a:t>請填寫全名</a:t>
                      </a:r>
                      <a:r>
                        <a:rPr lang="en-US" sz="1600" kern="1200"/>
                        <a:t>)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內容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合作金額</a:t>
                      </a:r>
                    </a:p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(</a:t>
                      </a:r>
                      <a:r>
                        <a:rPr lang="zh-TW" sz="1600" kern="1200"/>
                        <a:t>不含稅</a:t>
                      </a:r>
                      <a:r>
                        <a:rPr lang="en-US" sz="1600" kern="1200"/>
                        <a:t>)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1208252603"/>
                  </a:ext>
                </a:extLst>
              </a:tr>
              <a:tr h="358517">
                <a:tc>
                  <a:txBody>
                    <a:bodyPr/>
                    <a:lstStyle/>
                    <a:p>
                      <a:pPr marL="140332" lvl="0" indent="-140332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(</a:t>
                      </a:r>
                      <a:r>
                        <a:rPr lang="zh-TW" sz="1600" kern="1200"/>
                        <a:t>一</a:t>
                      </a:r>
                      <a:r>
                        <a:rPr lang="en-US" sz="1600" kern="1200"/>
                        <a:t>)</a:t>
                      </a:r>
                      <a:r>
                        <a:rPr lang="zh-TW" sz="1600" kern="1200"/>
                        <a:t>技術或智慧財產權購買費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4253479172"/>
                  </a:ext>
                </a:extLst>
              </a:tr>
              <a:tr h="358517">
                <a:tc>
                  <a:txBody>
                    <a:bodyPr/>
                    <a:lstStyle/>
                    <a:p>
                      <a:pPr lvl="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(</a:t>
                      </a:r>
                      <a:r>
                        <a:rPr lang="zh-TW" sz="1600" kern="1200"/>
                        <a:t>二</a:t>
                      </a:r>
                      <a:r>
                        <a:rPr lang="en-US" sz="1600" kern="1200"/>
                        <a:t>)</a:t>
                      </a:r>
                      <a:r>
                        <a:rPr lang="zh-TW" sz="1600" kern="1200"/>
                        <a:t>委託研究費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722928753"/>
                  </a:ext>
                </a:extLst>
              </a:tr>
              <a:tr h="358517">
                <a:tc>
                  <a:txBody>
                    <a:bodyPr/>
                    <a:lstStyle/>
                    <a:p>
                      <a:pPr lvl="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(</a:t>
                      </a:r>
                      <a:r>
                        <a:rPr lang="zh-TW" sz="1600" kern="1200"/>
                        <a:t>三</a:t>
                      </a:r>
                      <a:r>
                        <a:rPr lang="en-US" sz="1600" kern="1200"/>
                        <a:t>)</a:t>
                      </a:r>
                      <a:r>
                        <a:rPr lang="zh-TW" sz="1600" kern="1200"/>
                        <a:t>委託勞務費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3477239759"/>
                  </a:ext>
                </a:extLst>
              </a:tr>
              <a:tr h="358517">
                <a:tc>
                  <a:txBody>
                    <a:bodyPr/>
                    <a:lstStyle/>
                    <a:p>
                      <a:pPr lvl="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(</a:t>
                      </a:r>
                      <a:r>
                        <a:rPr lang="zh-TW" sz="1600" kern="1200"/>
                        <a:t>四</a:t>
                      </a:r>
                      <a:r>
                        <a:rPr lang="en-US" sz="1600" kern="1200"/>
                        <a:t>)</a:t>
                      </a:r>
                      <a:r>
                        <a:rPr lang="zh-TW" sz="1600" kern="1200"/>
                        <a:t>委託設計費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2341744314"/>
                  </a:ext>
                </a:extLst>
              </a:tr>
              <a:tr h="358517">
                <a:tc>
                  <a:txBody>
                    <a:bodyPr/>
                    <a:lstStyle/>
                    <a:p>
                      <a:pPr lvl="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1676465301"/>
                  </a:ext>
                </a:extLst>
              </a:tr>
              <a:tr h="358517">
                <a:tc gridSpan="2">
                  <a:txBody>
                    <a:bodyPr/>
                    <a:lstStyle/>
                    <a:p>
                      <a:pPr marL="571500" lvl="0" indent="-301623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合</a:t>
                      </a:r>
                      <a:r>
                        <a:rPr lang="en-US" sz="1600" kern="1200"/>
                        <a:t>           </a:t>
                      </a:r>
                      <a:r>
                        <a:rPr lang="zh-TW" sz="1600" kern="1200"/>
                        <a:t>計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2220845836"/>
                  </a:ext>
                </a:extLst>
              </a:tr>
            </a:tbl>
          </a:graphicData>
        </a:graphic>
      </p:graphicFrame>
      <p:graphicFrame>
        <p:nvGraphicFramePr>
          <p:cNvPr id="6" name="表格 2"/>
          <p:cNvGraphicFramePr>
            <a:graphicFrameLocks noGrp="1"/>
          </p:cNvGraphicFramePr>
          <p:nvPr/>
        </p:nvGraphicFramePr>
        <p:xfrm>
          <a:off x="1214030" y="5110682"/>
          <a:ext cx="9805260" cy="1117814"/>
        </p:xfrm>
        <a:graphic>
          <a:graphicData uri="http://schemas.openxmlformats.org/drawingml/2006/table">
            <a:tbl>
              <a:tblPr>
                <a:effectLst/>
                <a:tableStyleId>{616DA210-FB5B-4158-B5E0-FEB733F419BA}</a:tableStyleId>
              </a:tblPr>
              <a:tblGrid>
                <a:gridCol w="1527706">
                  <a:extLst>
                    <a:ext uri="{9D8B030D-6E8A-4147-A177-3AD203B41FA5}">
                      <a16:colId xmlns:a16="http://schemas.microsoft.com/office/drawing/2014/main" val="3104334844"/>
                    </a:ext>
                  </a:extLst>
                </a:gridCol>
                <a:gridCol w="740883">
                  <a:extLst>
                    <a:ext uri="{9D8B030D-6E8A-4147-A177-3AD203B41FA5}">
                      <a16:colId xmlns:a16="http://schemas.microsoft.com/office/drawing/2014/main" val="2776358665"/>
                    </a:ext>
                  </a:extLst>
                </a:gridCol>
                <a:gridCol w="740883">
                  <a:extLst>
                    <a:ext uri="{9D8B030D-6E8A-4147-A177-3AD203B41FA5}">
                      <a16:colId xmlns:a16="http://schemas.microsoft.com/office/drawing/2014/main" val="3794611636"/>
                    </a:ext>
                  </a:extLst>
                </a:gridCol>
                <a:gridCol w="743882">
                  <a:extLst>
                    <a:ext uri="{9D8B030D-6E8A-4147-A177-3AD203B41FA5}">
                      <a16:colId xmlns:a16="http://schemas.microsoft.com/office/drawing/2014/main" val="2830089382"/>
                    </a:ext>
                  </a:extLst>
                </a:gridCol>
                <a:gridCol w="1007485">
                  <a:extLst>
                    <a:ext uri="{9D8B030D-6E8A-4147-A177-3AD203B41FA5}">
                      <a16:colId xmlns:a16="http://schemas.microsoft.com/office/drawing/2014/main" val="3294669700"/>
                    </a:ext>
                  </a:extLst>
                </a:gridCol>
                <a:gridCol w="1007485">
                  <a:extLst>
                    <a:ext uri="{9D8B030D-6E8A-4147-A177-3AD203B41FA5}">
                      <a16:colId xmlns:a16="http://schemas.microsoft.com/office/drawing/2014/main" val="3629503859"/>
                    </a:ext>
                  </a:extLst>
                </a:gridCol>
                <a:gridCol w="1007485">
                  <a:extLst>
                    <a:ext uri="{9D8B030D-6E8A-4147-A177-3AD203B41FA5}">
                      <a16:colId xmlns:a16="http://schemas.microsoft.com/office/drawing/2014/main" val="1143455801"/>
                    </a:ext>
                  </a:extLst>
                </a:gridCol>
                <a:gridCol w="1007485">
                  <a:extLst>
                    <a:ext uri="{9D8B030D-6E8A-4147-A177-3AD203B41FA5}">
                      <a16:colId xmlns:a16="http://schemas.microsoft.com/office/drawing/2014/main" val="198939600"/>
                    </a:ext>
                  </a:extLst>
                </a:gridCol>
                <a:gridCol w="904643">
                  <a:extLst>
                    <a:ext uri="{9D8B030D-6E8A-4147-A177-3AD203B41FA5}">
                      <a16:colId xmlns:a16="http://schemas.microsoft.com/office/drawing/2014/main" val="1172023239"/>
                    </a:ext>
                  </a:extLst>
                </a:gridCol>
                <a:gridCol w="1117323">
                  <a:extLst>
                    <a:ext uri="{9D8B030D-6E8A-4147-A177-3AD203B41FA5}">
                      <a16:colId xmlns:a16="http://schemas.microsoft.com/office/drawing/2014/main" val="1451835952"/>
                    </a:ext>
                  </a:extLst>
                </a:gridCol>
              </a:tblGrid>
              <a:tr h="211738">
                <a:tc rowSpan="2"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出差事由</a:t>
                      </a: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地點</a:t>
                      </a: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天數</a:t>
                      </a: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人次</a:t>
                      </a: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差旅費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金額小計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14000285"/>
                  </a:ext>
                </a:extLst>
              </a:tr>
              <a:tr h="21173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機票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車資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住宿費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膳雜費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其他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1268426"/>
                  </a:ext>
                </a:extLst>
              </a:tr>
              <a:tr h="211738">
                <a:tc>
                  <a:txBody>
                    <a:bodyPr/>
                    <a:lstStyle/>
                    <a:p>
                      <a:pPr lvl="0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en-US" sz="1600" kern="1200">
                          <a:latin typeface="標楷體"/>
                          <a:ea typeface="標楷體"/>
                        </a:rPr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en-US" sz="1600" kern="1200">
                          <a:latin typeface="標楷體"/>
                          <a:ea typeface="標楷體"/>
                        </a:rPr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en-US" sz="1600" kern="1200">
                          <a:latin typeface="標楷體"/>
                          <a:ea typeface="標楷體"/>
                        </a:rPr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en-US" sz="1600" kern="1200">
                          <a:latin typeface="標楷體"/>
                          <a:ea typeface="標楷體"/>
                        </a:rPr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en-US" sz="1600" kern="1200">
                          <a:latin typeface="標楷體"/>
                          <a:ea typeface="標楷體"/>
                        </a:rPr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en-US" sz="1600" kern="1200">
                          <a:latin typeface="標楷體"/>
                          <a:ea typeface="標楷體"/>
                        </a:rPr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en-US" sz="1600" kern="1200">
                          <a:latin typeface="標楷體"/>
                          <a:ea typeface="標楷體"/>
                        </a:rPr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en-US" sz="1600" kern="1200">
                          <a:latin typeface="標楷體"/>
                          <a:ea typeface="標楷體"/>
                        </a:rPr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en-US" sz="1600" kern="1200">
                          <a:latin typeface="標楷體"/>
                          <a:ea typeface="標楷體"/>
                        </a:rPr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en-US" sz="1600" kern="1200">
                          <a:latin typeface="標楷體"/>
                          <a:ea typeface="標楷體"/>
                        </a:rPr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240550"/>
                  </a:ext>
                </a:extLst>
              </a:tr>
              <a:tr h="211738">
                <a:tc gridSpan="9">
                  <a:txBody>
                    <a:bodyPr/>
                    <a:lstStyle/>
                    <a:p>
                      <a:pPr lvl="0" algn="ct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合</a:t>
                      </a:r>
                      <a:r>
                        <a:rPr lang="en-US" sz="1600" kern="1200">
                          <a:latin typeface="標楷體"/>
                          <a:ea typeface="標楷體"/>
                        </a:rPr>
                        <a:t>    </a:t>
                      </a:r>
                      <a:r>
                        <a:rPr lang="zh-TW" sz="1600" kern="1200">
                          <a:latin typeface="標楷體"/>
                          <a:ea typeface="標楷體"/>
                        </a:rPr>
                        <a:t>計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  <a:tabLst>
                          <a:tab pos="1028700" algn="l"/>
                        </a:tabLst>
                      </a:pPr>
                      <a:r>
                        <a:rPr lang="en-US" sz="1600" kern="1200">
                          <a:latin typeface="標楷體"/>
                          <a:ea typeface="標楷體"/>
                        </a:rPr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6907846"/>
                  </a:ext>
                </a:extLst>
              </a:tr>
              <a:tr h="211738">
                <a:tc gridSpan="10">
                  <a:txBody>
                    <a:bodyPr/>
                    <a:lstStyle/>
                    <a:p>
                      <a:pPr marL="339086" lvl="0" indent="-8001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標楷體"/>
                          <a:ea typeface="標楷體"/>
                        </a:rPr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168713"/>
                  </a:ext>
                </a:extLst>
              </a:tr>
            </a:tbl>
          </a:graphicData>
        </a:graphic>
      </p:graphicFrame>
      <p:sp>
        <p:nvSpPr>
          <p:cNvPr id="7" name="矩形 7"/>
          <p:cNvSpPr/>
          <p:nvPr/>
        </p:nvSpPr>
        <p:spPr>
          <a:xfrm>
            <a:off x="6463216" y="2113663"/>
            <a:ext cx="5028779" cy="1200332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提醒</a:t>
            </a:r>
            <a:r>
              <a:rPr lang="en-US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:</a:t>
            </a:r>
            <a:endParaRPr lang="en-US" sz="1800" b="1" i="0" u="none" strike="noStrike" kern="0" cap="none" spc="0" baseline="0">
              <a:solidFill>
                <a:srgbClr val="000000"/>
              </a:solidFill>
              <a:uFillTx/>
              <a:latin typeface="Times New Roman"/>
              <a:ea typeface="標楷體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技術移轉費原則以占計畫總經費之</a:t>
            </a:r>
            <a:r>
              <a:rPr lang="en-US" sz="1800" b="1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60%</a:t>
            </a:r>
            <a:r>
              <a:rPr lang="zh-TW" sz="1800" b="0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為上限。</a:t>
            </a:r>
            <a:endParaRPr lang="en-US" sz="1800" b="0" i="0" u="none" strike="noStrike" kern="0" cap="none" spc="0" baseline="0">
              <a:solidFill>
                <a:srgbClr val="FF0000"/>
              </a:solidFill>
              <a:uFillTx/>
              <a:latin typeface="標楷體"/>
              <a:ea typeface="標楷體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技術或智慧財產權購買費原則以占計畫總經費之</a:t>
            </a:r>
            <a:r>
              <a:rPr lang="en-US" sz="1800" b="1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30%</a:t>
            </a:r>
            <a:r>
              <a:rPr lang="zh-TW" sz="1800" b="0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為上限。</a:t>
            </a:r>
            <a:endParaRPr lang="en-US" sz="1800" b="0" i="0" u="none" strike="noStrike" kern="0" cap="none" spc="0" baseline="0">
              <a:solidFill>
                <a:srgbClr val="FF0000"/>
              </a:solidFill>
              <a:uFillTx/>
              <a:latin typeface="標楷體"/>
              <a:ea typeface="標楷體"/>
            </a:endParaRPr>
          </a:p>
        </p:txBody>
      </p:sp>
      <p:sp>
        <p:nvSpPr>
          <p:cNvPr id="8" name="矩形 8"/>
          <p:cNvSpPr/>
          <p:nvPr/>
        </p:nvSpPr>
        <p:spPr>
          <a:xfrm>
            <a:off x="6463216" y="5633014"/>
            <a:ext cx="5028779" cy="923333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提醒</a:t>
            </a:r>
            <a:r>
              <a:rPr lang="en-US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:</a:t>
            </a:r>
            <a:endParaRPr lang="en-US" sz="1800" b="1" i="0" u="none" strike="noStrike" kern="0" cap="none" spc="0" baseline="0">
              <a:solidFill>
                <a:srgbClr val="000000"/>
              </a:solidFill>
              <a:uFillTx/>
              <a:latin typeface="Times New Roman"/>
              <a:ea typeface="標楷體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僅適用於有委託國內機構合作研究與技術引進情形者，或因計畫開發所需至服務場域者。</a:t>
            </a:r>
            <a:endParaRPr lang="en-US" sz="1800" b="0" i="0" u="none" strike="noStrike" kern="0" cap="none" spc="0" baseline="0">
              <a:solidFill>
                <a:srgbClr val="FF0000"/>
              </a:solidFill>
              <a:uFillTx/>
              <a:latin typeface="標楷體"/>
              <a:ea typeface="標楷體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2"/>
          <p:cNvSpPr txBox="1"/>
          <p:nvPr/>
        </p:nvSpPr>
        <p:spPr>
          <a:xfrm>
            <a:off x="1806854" y="1089964"/>
            <a:ext cx="8748329" cy="55129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若於申請文件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(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附件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A-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計畫申請書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)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中明列「曾經參與政府相關獎勵或補助計畫之實績」或「目前申請中之政府獎勵或補助計畫」，請逐一填寫各獎勵或計畫與本次申請主要計畫內容之差異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(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若有多項獎勵或計畫請新增表格填寫</a:t>
            </a: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)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：</a:t>
            </a: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註：</a:t>
            </a: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	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1.</a:t>
            </a:r>
            <a:r>
              <a: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「計畫內容」請說明計畫目標與規格、實施方法、預期效益</a:t>
            </a: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…</a:t>
            </a:r>
            <a:r>
              <a: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等內容。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2. </a:t>
            </a:r>
            <a:r>
              <a: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若技術項目不同，請概述本次及上次申請之技術內容，若相似，請說明計畫書之主要差異。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6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6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</p:txBody>
      </p:sp>
      <p:graphicFrame>
        <p:nvGraphicFramePr>
          <p:cNvPr id="3" name="表格 1"/>
          <p:cNvGraphicFramePr>
            <a:graphicFrameLocks noGrp="1"/>
          </p:cNvGraphicFramePr>
          <p:nvPr/>
        </p:nvGraphicFramePr>
        <p:xfrm>
          <a:off x="1806854" y="2105890"/>
          <a:ext cx="8449191" cy="4131907"/>
        </p:xfrm>
        <a:graphic>
          <a:graphicData uri="http://schemas.openxmlformats.org/drawingml/2006/table">
            <a:tbl>
              <a:tblPr>
                <a:effectLst/>
                <a:tableStyleId>{5C22544A-7EE6-4342-B048-85BDC9FD1C3A}</a:tableStyleId>
              </a:tblPr>
              <a:tblGrid>
                <a:gridCol w="1137257">
                  <a:extLst>
                    <a:ext uri="{9D8B030D-6E8A-4147-A177-3AD203B41FA5}">
                      <a16:colId xmlns:a16="http://schemas.microsoft.com/office/drawing/2014/main" val="2256477094"/>
                    </a:ext>
                  </a:extLst>
                </a:gridCol>
                <a:gridCol w="3655121">
                  <a:extLst>
                    <a:ext uri="{9D8B030D-6E8A-4147-A177-3AD203B41FA5}">
                      <a16:colId xmlns:a16="http://schemas.microsoft.com/office/drawing/2014/main" val="3056289759"/>
                    </a:ext>
                  </a:extLst>
                </a:gridCol>
                <a:gridCol w="3656813">
                  <a:extLst>
                    <a:ext uri="{9D8B030D-6E8A-4147-A177-3AD203B41FA5}">
                      <a16:colId xmlns:a16="http://schemas.microsoft.com/office/drawing/2014/main" val="2962729321"/>
                    </a:ext>
                  </a:extLst>
                </a:gridCol>
              </a:tblGrid>
              <a:tr h="309478">
                <a:tc>
                  <a:txBody>
                    <a:bodyPr/>
                    <a:lstStyle/>
                    <a:p>
                      <a:pPr lvl="0" algn="ctr" fontAlgn="b">
                        <a:spcAft>
                          <a:spcPts val="0"/>
                        </a:spcAft>
                        <a:tabLst>
                          <a:tab pos="90168" algn="l"/>
                        </a:tabLst>
                      </a:pPr>
                      <a:r>
                        <a:rPr lang="en-US" sz="1600" b="1" kern="1200" spc="600">
                          <a:latin typeface="標楷體" pitchFamily="65"/>
                          <a:ea typeface="標楷體" pitchFamily="65"/>
                        </a:rPr>
                        <a:t> </a:t>
                      </a:r>
                      <a:endParaRPr lang="zh-TW" sz="1600" b="1" kern="1200">
                        <a:latin typeface="標楷體" pitchFamily="65"/>
                        <a:ea typeface="標楷體" pitchFamily="65"/>
                      </a:endParaRPr>
                    </a:p>
                  </a:txBody>
                  <a:tcPr marL="17775" marR="17775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spcAft>
                          <a:spcPts val="0"/>
                        </a:spcAft>
                        <a:tabLst>
                          <a:tab pos="90168" algn="l"/>
                        </a:tabLst>
                      </a:pPr>
                      <a:r>
                        <a:rPr lang="zh-TW" sz="1600" b="1" kern="1200">
                          <a:latin typeface="標楷體" pitchFamily="65"/>
                          <a:ea typeface="標楷體" pitchFamily="65"/>
                        </a:rPr>
                        <a:t>曾參與之相關計畫</a:t>
                      </a:r>
                      <a:r>
                        <a:rPr lang="en-US" sz="1600" b="1" kern="1200">
                          <a:latin typeface="標楷體" pitchFamily="65"/>
                          <a:ea typeface="標楷體" pitchFamily="65"/>
                        </a:rPr>
                        <a:t>/</a:t>
                      </a:r>
                      <a:r>
                        <a:rPr lang="zh-TW" sz="1600" b="1" kern="1200">
                          <a:latin typeface="標楷體" pitchFamily="65"/>
                          <a:ea typeface="標楷體" pitchFamily="65"/>
                        </a:rPr>
                        <a:t>其他申請中補助計畫</a:t>
                      </a:r>
                    </a:p>
                  </a:txBody>
                  <a:tcPr marL="17775" marR="17775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b">
                        <a:spcAft>
                          <a:spcPts val="0"/>
                        </a:spcAft>
                        <a:tabLst>
                          <a:tab pos="90168" algn="l"/>
                        </a:tabLst>
                      </a:pPr>
                      <a:r>
                        <a:rPr lang="zh-TW" sz="1600" b="1" kern="1200">
                          <a:latin typeface="標楷體" pitchFamily="65"/>
                          <a:ea typeface="標楷體" pitchFamily="65"/>
                        </a:rPr>
                        <a:t>本</a:t>
                      </a:r>
                      <a:r>
                        <a:rPr lang="en-US" sz="1600" b="1" kern="1200">
                          <a:latin typeface="標楷體" pitchFamily="65"/>
                          <a:ea typeface="標楷體" pitchFamily="65"/>
                        </a:rPr>
                        <a:t>  </a:t>
                      </a:r>
                      <a:r>
                        <a:rPr lang="zh-TW" sz="1600" b="1" kern="1200">
                          <a:latin typeface="標楷體" pitchFamily="65"/>
                          <a:ea typeface="標楷體" pitchFamily="65"/>
                        </a:rPr>
                        <a:t>次</a:t>
                      </a:r>
                    </a:p>
                  </a:txBody>
                  <a:tcPr marL="17775" marR="17775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7345415"/>
                  </a:ext>
                </a:extLst>
              </a:tr>
              <a:tr h="273762">
                <a:tc>
                  <a:txBody>
                    <a:bodyPr/>
                    <a:lstStyle/>
                    <a:p>
                      <a:pPr lvl="0" algn="ctr" fontAlgn="b">
                        <a:spcAft>
                          <a:spcPts val="0"/>
                        </a:spcAft>
                      </a:pPr>
                      <a:r>
                        <a:rPr lang="zh-TW" sz="1600" b="1" kern="1200">
                          <a:latin typeface="標楷體" pitchFamily="65"/>
                          <a:ea typeface="標楷體" pitchFamily="65"/>
                        </a:rPr>
                        <a:t>計畫名稱</a:t>
                      </a:r>
                    </a:p>
                  </a:txBody>
                  <a:tcPr marL="17775" marR="17775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fontAlgn="b">
                        <a:spcAft>
                          <a:spcPts val="0"/>
                        </a:spcAft>
                      </a:pPr>
                      <a:r>
                        <a:rPr lang="en-US" sz="1600" kern="1200" spc="600">
                          <a:latin typeface="標楷體" pitchFamily="65"/>
                          <a:ea typeface="標楷體" pitchFamily="65"/>
                        </a:rPr>
                        <a:t> </a:t>
                      </a:r>
                      <a:endParaRPr lang="zh-TW" sz="1600" kern="1200">
                        <a:latin typeface="標楷體" pitchFamily="65"/>
                        <a:ea typeface="標楷體" pitchFamily="65"/>
                      </a:endParaRPr>
                    </a:p>
                  </a:txBody>
                  <a:tcPr marL="17775" marR="17775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 fontAlgn="b">
                        <a:spcAft>
                          <a:spcPts val="0"/>
                        </a:spcAft>
                        <a:tabLst>
                          <a:tab pos="90168" algn="l"/>
                        </a:tabLst>
                      </a:pPr>
                      <a:r>
                        <a:rPr lang="en-US" sz="1600" kern="1200" spc="600">
                          <a:latin typeface="標楷體" pitchFamily="65"/>
                          <a:ea typeface="標楷體" pitchFamily="65"/>
                        </a:rPr>
                        <a:t> </a:t>
                      </a:r>
                      <a:endParaRPr lang="zh-TW" sz="1600" kern="1200">
                        <a:latin typeface="標楷體" pitchFamily="65"/>
                        <a:ea typeface="標楷體" pitchFamily="65"/>
                      </a:endParaRPr>
                    </a:p>
                  </a:txBody>
                  <a:tcPr marL="17775" marR="17775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488744"/>
                  </a:ext>
                </a:extLst>
              </a:tr>
              <a:tr h="3548667">
                <a:tc>
                  <a:txBody>
                    <a:bodyPr/>
                    <a:lstStyle/>
                    <a:p>
                      <a:pPr lvl="0" algn="ctr" fontAlgn="b">
                        <a:spcAft>
                          <a:spcPts val="0"/>
                        </a:spcAft>
                      </a:pPr>
                      <a:r>
                        <a:rPr lang="zh-TW" sz="1600" b="1" kern="1200">
                          <a:latin typeface="標楷體" pitchFamily="65"/>
                          <a:ea typeface="標楷體" pitchFamily="65"/>
                        </a:rPr>
                        <a:t>計畫內容</a:t>
                      </a:r>
                    </a:p>
                  </a:txBody>
                  <a:tcPr marL="17775" marR="17775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fontAlgn="b"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標楷體" pitchFamily="65"/>
                          <a:ea typeface="標楷體" pitchFamily="65"/>
                        </a:rPr>
                        <a:t> </a:t>
                      </a:r>
                      <a:endParaRPr lang="zh-TW" sz="1600" kern="1200">
                        <a:latin typeface="標楷體" pitchFamily="65"/>
                        <a:ea typeface="標楷體" pitchFamily="65"/>
                      </a:endParaRPr>
                    </a:p>
                  </a:txBody>
                  <a:tcPr marL="17775" marR="17775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 fontAlgn="b"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標楷體" pitchFamily="65"/>
                          <a:ea typeface="標楷體" pitchFamily="65"/>
                        </a:rPr>
                        <a:t> </a:t>
                      </a:r>
                      <a:endParaRPr lang="zh-TW" sz="1600" kern="1200">
                        <a:latin typeface="標楷體" pitchFamily="65"/>
                        <a:ea typeface="標楷體" pitchFamily="65"/>
                      </a:endParaRPr>
                    </a:p>
                  </a:txBody>
                  <a:tcPr marL="17775" marR="17775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4331823"/>
                  </a:ext>
                </a:extLst>
              </a:tr>
            </a:tbl>
          </a:graphicData>
        </a:graphic>
      </p:graphicFrame>
      <p:sp>
        <p:nvSpPr>
          <p:cNvPr id="4" name="投影片編號版面配置區 2"/>
          <p:cNvSpPr txBox="1"/>
          <p:nvPr/>
        </p:nvSpPr>
        <p:spPr>
          <a:xfrm>
            <a:off x="9206837" y="6356351"/>
            <a:ext cx="28447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723741D-649F-462C-BD50-94A16F57D200}" type="slidenum">
              <a:t>11</a:t>
            </a:fld>
            <a:endParaRPr lang="en-US" sz="1200" b="0" i="0" u="none" strike="noStrike" kern="1200" cap="none" spc="0" baseline="0">
              <a:solidFill>
                <a:srgbClr val="898989"/>
              </a:solidFill>
              <a:uFillTx/>
              <a:latin typeface="Arial"/>
              <a:ea typeface="標楷體"/>
            </a:endParaRPr>
          </a:p>
        </p:txBody>
      </p:sp>
      <p:sp>
        <p:nvSpPr>
          <p:cNvPr id="5" name="標題 4"/>
          <p:cNvSpPr txBox="1"/>
          <p:nvPr/>
        </p:nvSpPr>
        <p:spPr>
          <a:xfrm>
            <a:off x="694623" y="214253"/>
            <a:ext cx="10972800" cy="75715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1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陸、附件</a:t>
            </a:r>
            <a:r>
              <a:rPr lang="en-US" sz="4000" b="1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-</a:t>
            </a:r>
            <a:r>
              <a:rPr lang="zh-TW" sz="4000" b="1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</a:rPr>
              <a:t>差異說明資料</a:t>
            </a:r>
            <a:r>
              <a: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</a:rPr>
              <a:t>(</a:t>
            </a:r>
            <a:r>
              <a:rPr lang="zh-TW" sz="28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</a:rPr>
              <a:t>無則免填</a:t>
            </a:r>
            <a:r>
              <a: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</a:rPr>
              <a:t>)</a:t>
            </a:r>
            <a:endParaRPr lang="en-US" sz="36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標楷體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2"/>
          <p:cNvSpPr txBox="1"/>
          <p:nvPr/>
        </p:nvSpPr>
        <p:spPr>
          <a:xfrm>
            <a:off x="1671587" y="1144636"/>
            <a:ext cx="8918371" cy="450722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年 </a:t>
            </a:r>
            <a:r>
              <a:rPr lang="en-US" sz="16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    </a:t>
            </a:r>
            <a:r>
              <a:rPr lang="zh-TW" sz="16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月 </a:t>
            </a:r>
            <a:r>
              <a:rPr lang="en-US" sz="16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   </a:t>
            </a:r>
            <a:r>
              <a:rPr lang="zh-TW" sz="16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日</a:t>
            </a:r>
            <a:endParaRPr lang="en-US" sz="16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6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應行修正事項</a:t>
            </a:r>
            <a:r>
              <a:rPr lang="en-US" sz="16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 :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註：表格長度若不敷使用時，請自行調整。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</p:txBody>
      </p:sp>
      <p:graphicFrame>
        <p:nvGraphicFramePr>
          <p:cNvPr id="3" name="表格 5"/>
          <p:cNvGraphicFramePr>
            <a:graphicFrameLocks noGrp="1"/>
          </p:cNvGraphicFramePr>
          <p:nvPr/>
        </p:nvGraphicFramePr>
        <p:xfrm>
          <a:off x="1515288" y="2300959"/>
          <a:ext cx="9222371" cy="2673375"/>
        </p:xfrm>
        <a:graphic>
          <a:graphicData uri="http://schemas.openxmlformats.org/drawingml/2006/table">
            <a:tbl>
              <a:tblPr>
                <a:effectLst/>
                <a:tableStyleId>{5C22544A-7EE6-4342-B048-85BDC9FD1C3A}</a:tableStyleId>
              </a:tblPr>
              <a:tblGrid>
                <a:gridCol w="566251">
                  <a:extLst>
                    <a:ext uri="{9D8B030D-6E8A-4147-A177-3AD203B41FA5}">
                      <a16:colId xmlns:a16="http://schemas.microsoft.com/office/drawing/2014/main" val="4258625448"/>
                    </a:ext>
                  </a:extLst>
                </a:gridCol>
                <a:gridCol w="3995132">
                  <a:extLst>
                    <a:ext uri="{9D8B030D-6E8A-4147-A177-3AD203B41FA5}">
                      <a16:colId xmlns:a16="http://schemas.microsoft.com/office/drawing/2014/main" val="531535918"/>
                    </a:ext>
                  </a:extLst>
                </a:gridCol>
                <a:gridCol w="3995132">
                  <a:extLst>
                    <a:ext uri="{9D8B030D-6E8A-4147-A177-3AD203B41FA5}">
                      <a16:colId xmlns:a16="http://schemas.microsoft.com/office/drawing/2014/main" val="1277797387"/>
                    </a:ext>
                  </a:extLst>
                </a:gridCol>
                <a:gridCol w="665856">
                  <a:extLst>
                    <a:ext uri="{9D8B030D-6E8A-4147-A177-3AD203B41FA5}">
                      <a16:colId xmlns:a16="http://schemas.microsoft.com/office/drawing/2014/main" val="3063697356"/>
                    </a:ext>
                  </a:extLst>
                </a:gridCol>
              </a:tblGrid>
              <a:tr h="715133">
                <a:tc>
                  <a:txBody>
                    <a:bodyPr/>
                    <a:lstStyle/>
                    <a:p>
                      <a:pPr lvl="0" algn="ctr">
                        <a:spcAft>
                          <a:spcPts val="0"/>
                        </a:spcAft>
                      </a:pPr>
                      <a:r>
                        <a:rPr lang="zh-TW" sz="1600" b="1" kern="1200">
                          <a:latin typeface="標楷體" pitchFamily="65"/>
                          <a:ea typeface="標楷體" pitchFamily="65"/>
                        </a:rPr>
                        <a:t>編號</a:t>
                      </a:r>
                    </a:p>
                  </a:txBody>
                  <a:tcPr marL="17775" marR="17775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spcAft>
                          <a:spcPts val="0"/>
                        </a:spcAft>
                      </a:pPr>
                      <a:r>
                        <a:rPr lang="zh-TW" sz="1600" b="1" kern="1200">
                          <a:latin typeface="標楷體" pitchFamily="65"/>
                          <a:ea typeface="標楷體" pitchFamily="65"/>
                        </a:rPr>
                        <a:t>計畫審查綜合意見</a:t>
                      </a:r>
                    </a:p>
                  </a:txBody>
                  <a:tcPr marL="17775" marR="17775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spcAft>
                          <a:spcPts val="0"/>
                        </a:spcAft>
                      </a:pPr>
                      <a:r>
                        <a:rPr lang="zh-TW" sz="1600" b="1" kern="1200">
                          <a:latin typeface="標楷體" pitchFamily="65"/>
                          <a:ea typeface="標楷體" pitchFamily="65"/>
                        </a:rPr>
                        <a:t>修正回覆說明</a:t>
                      </a:r>
                    </a:p>
                  </a:txBody>
                  <a:tcPr marL="17775" marR="17775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spcAft>
                          <a:spcPts val="0"/>
                        </a:spcAft>
                      </a:pPr>
                      <a:r>
                        <a:rPr lang="zh-TW" sz="1600" b="1" kern="1200">
                          <a:latin typeface="標楷體" pitchFamily="65"/>
                          <a:ea typeface="標楷體" pitchFamily="65"/>
                        </a:rPr>
                        <a:t>修正</a:t>
                      </a:r>
                    </a:p>
                    <a:p>
                      <a:pPr lvl="0" algn="ctr">
                        <a:spcAft>
                          <a:spcPts val="0"/>
                        </a:spcAft>
                      </a:pPr>
                      <a:r>
                        <a:rPr lang="zh-TW" sz="1600" b="1" kern="1200">
                          <a:latin typeface="標楷體" pitchFamily="65"/>
                          <a:ea typeface="標楷體" pitchFamily="65"/>
                        </a:rPr>
                        <a:t>頁碼</a:t>
                      </a:r>
                    </a:p>
                  </a:txBody>
                  <a:tcPr marL="17775" marR="17775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5349424"/>
                  </a:ext>
                </a:extLst>
              </a:tr>
              <a:tr h="664851">
                <a:tc>
                  <a:txBody>
                    <a:bodyPr/>
                    <a:lstStyle/>
                    <a:p>
                      <a:pPr lvl="0" algn="just"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標楷體" pitchFamily="65"/>
                          <a:ea typeface="標楷體" pitchFamily="65"/>
                        </a:rPr>
                        <a:t> </a:t>
                      </a:r>
                      <a:endParaRPr lang="zh-TW" sz="1600" kern="1200">
                        <a:latin typeface="標楷體" pitchFamily="65"/>
                        <a:ea typeface="標楷體" pitchFamily="65"/>
                      </a:endParaRPr>
                    </a:p>
                  </a:txBody>
                  <a:tcPr marL="17775" marR="17775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標楷體" pitchFamily="65"/>
                          <a:ea typeface="標楷體" pitchFamily="65"/>
                        </a:rPr>
                        <a:t> </a:t>
                      </a:r>
                      <a:endParaRPr lang="zh-TW" sz="1600" kern="1200">
                        <a:latin typeface="標楷體" pitchFamily="65"/>
                        <a:ea typeface="標楷體" pitchFamily="65"/>
                      </a:endParaRPr>
                    </a:p>
                  </a:txBody>
                  <a:tcPr marL="17775" marR="17775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標楷體" pitchFamily="65"/>
                          <a:ea typeface="標楷體" pitchFamily="65"/>
                        </a:rPr>
                        <a:t> </a:t>
                      </a:r>
                      <a:endParaRPr lang="zh-TW" sz="1600" kern="1200">
                        <a:latin typeface="標楷體" pitchFamily="65"/>
                        <a:ea typeface="標楷體" pitchFamily="65"/>
                      </a:endParaRPr>
                    </a:p>
                  </a:txBody>
                  <a:tcPr marL="17775" marR="17775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標楷體" pitchFamily="65"/>
                          <a:ea typeface="標楷體" pitchFamily="65"/>
                        </a:rPr>
                        <a:t> </a:t>
                      </a:r>
                      <a:endParaRPr lang="zh-TW" sz="1600" kern="1200">
                        <a:latin typeface="標楷體" pitchFamily="65"/>
                        <a:ea typeface="標楷體" pitchFamily="65"/>
                      </a:endParaRPr>
                    </a:p>
                  </a:txBody>
                  <a:tcPr marL="17775" marR="17775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692782"/>
                  </a:ext>
                </a:extLst>
              </a:tr>
              <a:tr h="648090">
                <a:tc>
                  <a:txBody>
                    <a:bodyPr/>
                    <a:lstStyle/>
                    <a:p>
                      <a:pPr lvl="0" algn="just"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標楷體" pitchFamily="65"/>
                          <a:ea typeface="標楷體" pitchFamily="65"/>
                        </a:rPr>
                        <a:t> </a:t>
                      </a:r>
                      <a:endParaRPr lang="zh-TW" sz="1600" kern="1200">
                        <a:latin typeface="標楷體" pitchFamily="65"/>
                        <a:ea typeface="標楷體" pitchFamily="65"/>
                      </a:endParaRPr>
                    </a:p>
                  </a:txBody>
                  <a:tcPr marL="17775" marR="17775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標楷體" pitchFamily="65"/>
                          <a:ea typeface="標楷體" pitchFamily="65"/>
                        </a:rPr>
                        <a:t> </a:t>
                      </a:r>
                      <a:endParaRPr lang="zh-TW" sz="1600" kern="1200">
                        <a:latin typeface="標楷體" pitchFamily="65"/>
                        <a:ea typeface="標楷體" pitchFamily="65"/>
                      </a:endParaRPr>
                    </a:p>
                  </a:txBody>
                  <a:tcPr marL="17775" marR="17775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標楷體" pitchFamily="65"/>
                          <a:ea typeface="標楷體" pitchFamily="65"/>
                        </a:rPr>
                        <a:t> </a:t>
                      </a:r>
                      <a:endParaRPr lang="zh-TW" sz="1600" kern="1200">
                        <a:latin typeface="標楷體" pitchFamily="65"/>
                        <a:ea typeface="標楷體" pitchFamily="65"/>
                      </a:endParaRPr>
                    </a:p>
                  </a:txBody>
                  <a:tcPr marL="17775" marR="17775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標楷體" pitchFamily="65"/>
                          <a:ea typeface="標楷體" pitchFamily="65"/>
                        </a:rPr>
                        <a:t> </a:t>
                      </a:r>
                      <a:endParaRPr lang="zh-TW" sz="1600" kern="1200">
                        <a:latin typeface="標楷體" pitchFamily="65"/>
                        <a:ea typeface="標楷體" pitchFamily="65"/>
                      </a:endParaRPr>
                    </a:p>
                  </a:txBody>
                  <a:tcPr marL="17775" marR="17775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4247788"/>
                  </a:ext>
                </a:extLst>
              </a:tr>
              <a:tr h="645301">
                <a:tc>
                  <a:txBody>
                    <a:bodyPr/>
                    <a:lstStyle/>
                    <a:p>
                      <a:pPr lvl="0" algn="just"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標楷體" pitchFamily="65"/>
                          <a:ea typeface="標楷體" pitchFamily="65"/>
                        </a:rPr>
                        <a:t> </a:t>
                      </a:r>
                      <a:endParaRPr lang="zh-TW" sz="1600" kern="1200">
                        <a:latin typeface="標楷體" pitchFamily="65"/>
                        <a:ea typeface="標楷體" pitchFamily="65"/>
                      </a:endParaRPr>
                    </a:p>
                  </a:txBody>
                  <a:tcPr marL="17775" marR="17775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標楷體" pitchFamily="65"/>
                          <a:ea typeface="標楷體" pitchFamily="65"/>
                        </a:rPr>
                        <a:t> </a:t>
                      </a:r>
                      <a:endParaRPr lang="zh-TW" sz="1600" kern="1200">
                        <a:latin typeface="標楷體" pitchFamily="65"/>
                        <a:ea typeface="標楷體" pitchFamily="65"/>
                      </a:endParaRPr>
                    </a:p>
                  </a:txBody>
                  <a:tcPr marL="17775" marR="17775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標楷體" pitchFamily="65"/>
                          <a:ea typeface="標楷體" pitchFamily="65"/>
                        </a:rPr>
                        <a:t> </a:t>
                      </a:r>
                      <a:endParaRPr lang="zh-TW" sz="1600" kern="1200">
                        <a:latin typeface="標楷體" pitchFamily="65"/>
                        <a:ea typeface="標楷體" pitchFamily="65"/>
                      </a:endParaRPr>
                    </a:p>
                  </a:txBody>
                  <a:tcPr marL="17775" marR="17775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標楷體" pitchFamily="65"/>
                          <a:ea typeface="標楷體" pitchFamily="65"/>
                        </a:rPr>
                        <a:t> </a:t>
                      </a:r>
                      <a:endParaRPr lang="zh-TW" sz="1600" kern="1200">
                        <a:latin typeface="標楷體" pitchFamily="65"/>
                        <a:ea typeface="標楷體" pitchFamily="65"/>
                      </a:endParaRPr>
                    </a:p>
                  </a:txBody>
                  <a:tcPr marL="17775" marR="17775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8720160"/>
                  </a:ext>
                </a:extLst>
              </a:tr>
            </a:tbl>
          </a:graphicData>
        </a:graphic>
      </p:graphicFrame>
      <p:sp>
        <p:nvSpPr>
          <p:cNvPr id="4" name="投影片編號版面配置區 2"/>
          <p:cNvSpPr txBox="1"/>
          <p:nvPr/>
        </p:nvSpPr>
        <p:spPr>
          <a:xfrm>
            <a:off x="9206837" y="6356351"/>
            <a:ext cx="28447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319ED40-A375-46C9-BBC9-CB8BBA8774C2}" type="slidenum">
              <a:t>12</a:t>
            </a:fld>
            <a:endParaRPr lang="en-US" sz="1200" b="0" i="0" u="none" strike="noStrike" kern="1200" cap="none" spc="0" baseline="0">
              <a:solidFill>
                <a:srgbClr val="898989"/>
              </a:solidFill>
              <a:uFillTx/>
              <a:latin typeface="Arial"/>
              <a:ea typeface="標楷體"/>
            </a:endParaRPr>
          </a:p>
        </p:txBody>
      </p:sp>
      <p:sp>
        <p:nvSpPr>
          <p:cNvPr id="5" name="標題 4"/>
          <p:cNvSpPr txBox="1"/>
          <p:nvPr/>
        </p:nvSpPr>
        <p:spPr>
          <a:xfrm>
            <a:off x="640080" y="329723"/>
            <a:ext cx="10972800" cy="75715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1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陸、附件</a:t>
            </a:r>
            <a:r>
              <a:rPr lang="en-US" sz="4000" b="1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-</a:t>
            </a:r>
            <a:r>
              <a:rPr lang="zh-TW" sz="4000" b="1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標楷體" pitchFamily="65"/>
              </a:rPr>
              <a:t>計畫審查意見及回覆說明</a:t>
            </a:r>
            <a:endParaRPr lang="en-US" sz="36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標楷體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018029" y="1132959"/>
            <a:ext cx="4216911" cy="701728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提醒</a:t>
            </a:r>
            <a:r>
              <a:rPr lang="en-US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: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1" i="0" u="none" strike="noStrike" kern="1200" cap="none" spc="0" baseline="0">
                <a:solidFill>
                  <a:srgbClr val="FF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※ </a:t>
            </a:r>
            <a:r>
              <a:rPr lang="zh-TW" sz="1800" b="1" i="0" u="none" strike="noStrike" kern="1200" cap="none" spc="0" baseline="0">
                <a:solidFill>
                  <a:srgbClr val="FF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若獲得補助，請於簽約時填寫</a:t>
            </a:r>
            <a:r>
              <a:rPr lang="en-US" sz="1800" b="1" i="0" u="none" strike="noStrike" kern="1200" cap="none" spc="0" baseline="0">
                <a:solidFill>
                  <a:srgbClr val="FF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 ※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TW" b="1">
                <a:latin typeface="Times New Roman"/>
              </a:rPr>
              <a:t>陸、附件</a:t>
            </a: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Font typeface="Arial" pitchFamily="34"/>
            </a:pPr>
            <a:r>
              <a:rPr lang="zh-TW">
                <a:latin typeface="Times New Roman"/>
              </a:rPr>
              <a:t>可視需要增列其他說明</a:t>
            </a:r>
          </a:p>
        </p:txBody>
      </p:sp>
      <p:sp>
        <p:nvSpPr>
          <p:cNvPr id="4" name="矩形 4"/>
          <p:cNvSpPr/>
          <p:nvPr/>
        </p:nvSpPr>
        <p:spPr>
          <a:xfrm>
            <a:off x="1162495" y="2468678"/>
            <a:ext cx="5461592" cy="1754322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提醒</a:t>
            </a:r>
            <a:r>
              <a:rPr lang="en-US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:</a:t>
            </a:r>
          </a:p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可檢附</a:t>
            </a:r>
            <a:r>
              <a:rPr lang="zh-TW" sz="1800" b="1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標楷體"/>
              </a:rPr>
              <a:t>委外</a:t>
            </a:r>
            <a:r>
              <a:rPr lang="zh-TW" sz="1800" b="1" i="0" u="none" strike="noStrike" kern="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單位合約、草約或備忘錄等相關文件。</a:t>
            </a:r>
            <a:endParaRPr lang="en-US" sz="1800" b="1" i="0" u="none" strike="noStrike" kern="0" cap="none" spc="0" baseline="0">
              <a:solidFill>
                <a:srgbClr val="000000"/>
              </a:solidFill>
              <a:uFillTx/>
              <a:latin typeface="Times New Roman"/>
              <a:ea typeface="標楷體"/>
            </a:endParaRPr>
          </a:p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可檢附加強說明公司優勢或執行能力之相關文件。</a:t>
            </a:r>
            <a:endParaRPr lang="en-US" sz="1800" b="1" i="0" u="none" strike="noStrike" kern="1200" cap="none" spc="0" baseline="0">
              <a:solidFill>
                <a:srgbClr val="000000"/>
              </a:solidFill>
              <a:uFillTx/>
              <a:latin typeface="Times New Roman"/>
              <a:ea typeface="標楷體"/>
            </a:endParaRPr>
          </a:p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可檢附展現公司實績之過往經歷。</a:t>
            </a:r>
            <a:endParaRPr lang="en-US" sz="1800" b="1" i="0" u="none" strike="noStrike" kern="0" cap="none" spc="0" baseline="0">
              <a:solidFill>
                <a:srgbClr val="000000"/>
              </a:solidFill>
              <a:uFillTx/>
              <a:latin typeface="Times New Roman"/>
              <a:ea typeface="標楷體"/>
            </a:endParaRPr>
          </a:p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若「無」則可不填</a:t>
            </a:r>
          </a:p>
        </p:txBody>
      </p:sp>
      <p:sp>
        <p:nvSpPr>
          <p:cNvPr id="5" name="投影片編號版面配置區 5"/>
          <p:cNvSpPr txBox="1"/>
          <p:nvPr/>
        </p:nvSpPr>
        <p:spPr>
          <a:xfrm>
            <a:off x="9206837" y="6356351"/>
            <a:ext cx="28447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4641900-7FEB-4501-AE86-3EC50C4BA49E}" type="slidenum">
              <a:t>13</a:t>
            </a:fld>
            <a:endParaRPr lang="en-US" sz="1200" b="0" i="0" u="none" strike="noStrike" kern="1200" cap="none" spc="0" baseline="0">
              <a:solidFill>
                <a:srgbClr val="898989"/>
              </a:solidFill>
              <a:uFillTx/>
              <a:latin typeface="Arial"/>
              <a:ea typeface="標楷體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TW" b="1">
                <a:latin typeface="Times New Roman"/>
              </a:rPr>
              <a:t>簡報大綱</a:t>
            </a:r>
            <a:endParaRPr lang="en-US" b="1">
              <a:latin typeface="Times New Roman"/>
            </a:endParaRPr>
          </a:p>
        </p:txBody>
      </p:sp>
      <p:sp>
        <p:nvSpPr>
          <p:cNvPr id="3" name="文字版面配置區 2"/>
          <p:cNvSpPr txBox="1"/>
          <p:nvPr/>
        </p:nvSpPr>
        <p:spPr>
          <a:xfrm>
            <a:off x="1981203" y="2526871"/>
            <a:ext cx="8229600" cy="335141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457200" marR="0" lvl="1" indent="0" algn="l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3200" b="0" i="0" u="none" strike="noStrike" kern="1200" cap="none" spc="0" baseline="0">
                <a:solidFill>
                  <a:srgbClr val="000000"/>
                </a:solidFill>
                <a:uFillTx/>
                <a:latin typeface="標楷體"/>
                <a:ea typeface="標楷體"/>
              </a:rPr>
              <a:t>壹、公司概況</a:t>
            </a:r>
            <a:endParaRPr lang="en-US" sz="3200" b="0" i="0" u="none" strike="noStrike" kern="1200" cap="none" spc="0" baseline="0">
              <a:solidFill>
                <a:srgbClr val="000000"/>
              </a:solidFill>
              <a:uFillTx/>
              <a:latin typeface="標楷體"/>
              <a:ea typeface="標楷體"/>
            </a:endParaRPr>
          </a:p>
          <a:p>
            <a:pPr marL="457200" marR="0" lvl="1" indent="0" algn="l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3200" b="0" i="0" u="none" strike="noStrike" kern="1200" cap="none" spc="0" baseline="0">
                <a:solidFill>
                  <a:srgbClr val="000000"/>
                </a:solidFill>
                <a:uFillTx/>
                <a:latin typeface="標楷體"/>
                <a:ea typeface="標楷體"/>
              </a:rPr>
              <a:t>貳、計畫創新性與競爭力分析</a:t>
            </a:r>
            <a:endParaRPr lang="en-US" sz="3200" b="0" i="0" u="none" strike="noStrike" kern="1200" cap="none" spc="0" baseline="0">
              <a:solidFill>
                <a:srgbClr val="000000"/>
              </a:solidFill>
              <a:uFillTx/>
              <a:latin typeface="標楷體"/>
              <a:ea typeface="標楷體"/>
            </a:endParaRPr>
          </a:p>
          <a:p>
            <a:pPr marL="457200" marR="0" lvl="1" indent="0" algn="l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3200" b="0" i="0" u="none" strike="noStrike" kern="1200" cap="none" spc="0" baseline="0">
                <a:solidFill>
                  <a:srgbClr val="000000"/>
                </a:solidFill>
                <a:uFillTx/>
                <a:latin typeface="標楷體"/>
                <a:ea typeface="標楷體"/>
              </a:rPr>
              <a:t>參、實施方式</a:t>
            </a:r>
            <a:endParaRPr lang="en-US" sz="3200" b="0" i="0" u="none" strike="noStrike" kern="1200" cap="none" spc="0" baseline="0">
              <a:solidFill>
                <a:srgbClr val="000000"/>
              </a:solidFill>
              <a:uFillTx/>
              <a:latin typeface="標楷體"/>
              <a:ea typeface="標楷體"/>
            </a:endParaRPr>
          </a:p>
          <a:p>
            <a:pPr marL="457200" marR="0" lvl="1" indent="0" algn="l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3200" b="0" i="0" u="none" strike="noStrike" kern="0" cap="none" spc="0" baseline="0">
                <a:solidFill>
                  <a:srgbClr val="000000"/>
                </a:solidFill>
                <a:uFillTx/>
                <a:latin typeface="標楷體"/>
                <a:ea typeface="標楷體"/>
              </a:rPr>
              <a:t>肆、結案商業化</a:t>
            </a:r>
            <a:r>
              <a:rPr lang="en-US" sz="3200" b="0" i="0" u="none" strike="noStrike" kern="0" cap="none" spc="0" baseline="0">
                <a:solidFill>
                  <a:srgbClr val="000000"/>
                </a:solidFill>
                <a:uFillTx/>
                <a:latin typeface="標楷體"/>
                <a:ea typeface="標楷體"/>
              </a:rPr>
              <a:t>(</a:t>
            </a:r>
            <a:r>
              <a:rPr lang="zh-TW" sz="3200" b="0" i="0" u="none" strike="noStrike" kern="0" cap="none" spc="0" baseline="0">
                <a:solidFill>
                  <a:srgbClr val="000000"/>
                </a:solidFill>
                <a:uFillTx/>
                <a:latin typeface="標楷體"/>
                <a:ea typeface="標楷體"/>
              </a:rPr>
              <a:t>市場化</a:t>
            </a:r>
            <a:r>
              <a:rPr lang="en-US" sz="3200" b="0" i="0" u="none" strike="noStrike" kern="0" cap="none" spc="0" baseline="0">
                <a:solidFill>
                  <a:srgbClr val="000000"/>
                </a:solidFill>
                <a:uFillTx/>
                <a:latin typeface="標楷體"/>
                <a:ea typeface="標楷體"/>
              </a:rPr>
              <a:t>)</a:t>
            </a:r>
            <a:r>
              <a:rPr lang="zh-TW" sz="3200" b="0" i="0" u="none" strike="noStrike" kern="0" cap="none" spc="0" baseline="0">
                <a:solidFill>
                  <a:srgbClr val="000000"/>
                </a:solidFill>
                <a:uFillTx/>
                <a:latin typeface="標楷體"/>
                <a:ea typeface="標楷體"/>
              </a:rPr>
              <a:t>效益</a:t>
            </a:r>
            <a:endParaRPr lang="en-US" sz="3200" b="0" i="0" u="none" strike="noStrike" kern="0" cap="none" spc="0" baseline="0">
              <a:solidFill>
                <a:srgbClr val="000000"/>
              </a:solidFill>
              <a:uFillTx/>
              <a:latin typeface="標楷體"/>
              <a:ea typeface="標楷體"/>
            </a:endParaRPr>
          </a:p>
          <a:p>
            <a:pPr marL="457200" marR="0" lvl="1" indent="0" algn="l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3200" b="0" i="0" u="none" strike="noStrike" kern="1200" cap="none" spc="0" baseline="0">
                <a:solidFill>
                  <a:srgbClr val="000000"/>
                </a:solidFill>
                <a:uFillTx/>
                <a:latin typeface="標楷體"/>
                <a:ea typeface="標楷體"/>
              </a:rPr>
              <a:t>伍、經費需求</a:t>
            </a:r>
            <a:endParaRPr lang="en-US" sz="3200" b="0" i="0" u="none" strike="noStrike" kern="1200" cap="none" spc="0" baseline="0">
              <a:solidFill>
                <a:srgbClr val="000000"/>
              </a:solidFill>
              <a:uFillTx/>
              <a:latin typeface="標楷體"/>
              <a:ea typeface="標楷體"/>
            </a:endParaRPr>
          </a:p>
          <a:p>
            <a:pPr marL="457200" marR="0" lvl="1" indent="0" algn="l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3200" b="0" i="0" u="none" strike="noStrike" kern="1200" cap="none" spc="0" baseline="0">
                <a:solidFill>
                  <a:srgbClr val="000000"/>
                </a:solidFill>
                <a:uFillTx/>
                <a:latin typeface="標楷體"/>
                <a:ea typeface="標楷體"/>
              </a:rPr>
              <a:t>陸、附件</a:t>
            </a:r>
            <a:endParaRPr lang="en-US" sz="3200" b="0" i="0" u="none" strike="noStrike" kern="1200" cap="none" spc="0" baseline="0">
              <a:solidFill>
                <a:srgbClr val="000000"/>
              </a:solidFill>
              <a:uFillTx/>
              <a:latin typeface="標楷體"/>
              <a:ea typeface="標楷體"/>
            </a:endParaRPr>
          </a:p>
        </p:txBody>
      </p:sp>
      <p:sp>
        <p:nvSpPr>
          <p:cNvPr id="4" name="矩形 5"/>
          <p:cNvSpPr/>
          <p:nvPr/>
        </p:nvSpPr>
        <p:spPr>
          <a:xfrm>
            <a:off x="8695944" y="0"/>
            <a:ext cx="3496052" cy="1421928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提醒</a:t>
            </a:r>
            <a:r>
              <a:rPr lang="en-US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:</a:t>
            </a: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簡報時間為</a:t>
            </a:r>
            <a:r>
              <a:rPr lang="en-US" sz="1800" b="0" i="0" u="none" strike="noStrike" kern="1200" cap="none" spc="0" baseline="0">
                <a:solidFill>
                  <a:srgbClr val="FF0000"/>
                </a:solidFill>
                <a:uFillTx/>
                <a:latin typeface="Times New Roman"/>
                <a:ea typeface="標楷體"/>
              </a:rPr>
              <a:t>15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分鐘。</a:t>
            </a: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imes New Roman"/>
              <a:ea typeface="標楷體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報告者以</a:t>
            </a:r>
            <a:r>
              <a:rPr lang="zh-TW" sz="1800" b="0" i="0" u="none" strike="noStrike" kern="1200" cap="none" spc="0" baseline="0">
                <a:solidFill>
                  <a:srgbClr val="FF0000"/>
                </a:solidFill>
                <a:uFillTx/>
                <a:latin typeface="Times New Roman"/>
                <a:ea typeface="標楷體"/>
              </a:rPr>
              <a:t>計畫主持人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為</a:t>
            </a:r>
            <a:r>
              <a:rPr lang="zh-TW" sz="1800" b="0" i="0" u="none" strike="noStrike" kern="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原則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。</a:t>
            </a: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imes New Roman"/>
              <a:ea typeface="標楷體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請勿</a:t>
            </a: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刪減大綱及頁碼。</a:t>
            </a: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imes New Roman"/>
              <a:ea typeface="標楷體"/>
            </a:endParaRPr>
          </a:p>
        </p:txBody>
      </p:sp>
      <p:sp>
        <p:nvSpPr>
          <p:cNvPr id="5" name="投影片編號版面配置區 5"/>
          <p:cNvSpPr txBox="1"/>
          <p:nvPr/>
        </p:nvSpPr>
        <p:spPr>
          <a:xfrm>
            <a:off x="9206837" y="6356351"/>
            <a:ext cx="28447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4AED9A8-104D-4A1E-923E-B409DDDE8937}" type="slidenum">
              <a:t>2</a:t>
            </a:fld>
            <a:endParaRPr lang="en-US" sz="1200" b="0" i="0" u="none" strike="noStrike" kern="1200" cap="none" spc="0" baseline="0">
              <a:solidFill>
                <a:srgbClr val="898989"/>
              </a:solidFill>
              <a:uFillTx/>
              <a:latin typeface="Arial"/>
              <a:ea typeface="標楷體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TW" b="1">
                <a:latin typeface="Times New Roman"/>
              </a:rPr>
              <a:t>壹、公司概況</a:t>
            </a: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989042" y="1662443"/>
            <a:ext cx="8918371" cy="4525959"/>
          </a:xfrm>
        </p:spPr>
        <p:txBody>
          <a:bodyPr/>
          <a:lstStyle/>
          <a:p>
            <a:pPr marL="514350" lvl="1" indent="-514350" algn="just">
              <a:buFont typeface="Calibri"/>
              <a:buAutoNum type="arabicPeriod"/>
            </a:pPr>
            <a:r>
              <a:rPr lang="zh-TW" sz="3000" b="1">
                <a:latin typeface="Times New Roman"/>
              </a:rPr>
              <a:t>公司簡述</a:t>
            </a:r>
            <a:r>
              <a:rPr lang="en-US" sz="3000" b="1">
                <a:latin typeface="Times New Roman"/>
              </a:rPr>
              <a:t>(</a:t>
            </a:r>
            <a:r>
              <a:rPr lang="zh-TW" sz="3000" b="1">
                <a:latin typeface="Times New Roman"/>
              </a:rPr>
              <a:t>含新創成長規劃</a:t>
            </a:r>
            <a:r>
              <a:rPr lang="en-US" sz="3000" b="1">
                <a:latin typeface="Times New Roman"/>
              </a:rPr>
              <a:t>)</a:t>
            </a:r>
          </a:p>
          <a:p>
            <a:pPr marL="514350" lvl="1" indent="-514350" algn="just">
              <a:buFont typeface="Calibri"/>
              <a:buAutoNum type="arabicPeriod"/>
            </a:pPr>
            <a:r>
              <a:rPr lang="zh-TW" sz="3000" b="1">
                <a:latin typeface="Times New Roman"/>
              </a:rPr>
              <a:t>近三年營運及財務狀況</a:t>
            </a:r>
            <a:endParaRPr lang="en-US" sz="3000" b="1">
              <a:latin typeface="Times New Roman"/>
            </a:endParaRPr>
          </a:p>
          <a:p>
            <a:pPr marL="514350" lvl="1" indent="-514350" algn="just">
              <a:buFont typeface="Calibri"/>
              <a:buAutoNum type="arabicPeriod"/>
            </a:pPr>
            <a:endParaRPr lang="en-US" sz="3000" b="1">
              <a:latin typeface="Times New Roman"/>
            </a:endParaRPr>
          </a:p>
          <a:p>
            <a:pPr marL="514350" lvl="1" indent="-514350" algn="just">
              <a:buFont typeface="Calibri"/>
              <a:buAutoNum type="arabicPeriod"/>
            </a:pPr>
            <a:endParaRPr lang="en-US" sz="3000" b="1">
              <a:latin typeface="Times New Roman"/>
            </a:endParaRPr>
          </a:p>
          <a:p>
            <a:pPr marL="514350" lvl="1" indent="-514350" algn="just">
              <a:buFont typeface="Calibri"/>
              <a:buAutoNum type="arabicPeriod"/>
            </a:pPr>
            <a:endParaRPr lang="en-US" sz="3000" b="1">
              <a:latin typeface="Times New Roman"/>
            </a:endParaRPr>
          </a:p>
          <a:p>
            <a:pPr marL="514350" lvl="1" indent="-514350" algn="just">
              <a:buFont typeface="Calibri"/>
              <a:buAutoNum type="arabicPeriod"/>
            </a:pPr>
            <a:endParaRPr lang="en-US" sz="3000" b="1">
              <a:latin typeface="Times New Roman"/>
            </a:endParaRPr>
          </a:p>
          <a:p>
            <a:pPr marL="514350" lvl="1" indent="-514350" algn="just">
              <a:buFont typeface="Calibri"/>
              <a:buAutoNum type="arabicPeriod"/>
            </a:pPr>
            <a:endParaRPr lang="en-US" sz="3000" b="1">
              <a:latin typeface="Times New Roman"/>
            </a:endParaRPr>
          </a:p>
          <a:p>
            <a:pPr marL="514350" lvl="1" indent="-514350" algn="just">
              <a:buFont typeface="Calibri"/>
              <a:buAutoNum type="arabicPeriod"/>
            </a:pPr>
            <a:r>
              <a:rPr lang="zh-TW" sz="3000" b="1">
                <a:latin typeface="Times New Roman"/>
              </a:rPr>
              <a:t>研發成果：已獲得獎項及與本計畫相關之專利</a:t>
            </a:r>
          </a:p>
        </p:txBody>
      </p:sp>
      <p:sp>
        <p:nvSpPr>
          <p:cNvPr id="4" name="矩形 4"/>
          <p:cNvSpPr/>
          <p:nvPr/>
        </p:nvSpPr>
        <p:spPr>
          <a:xfrm>
            <a:off x="8519592" y="0"/>
            <a:ext cx="3672404" cy="1421928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提醒</a:t>
            </a:r>
            <a:r>
              <a:rPr lang="en-US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:</a:t>
            </a: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展現公司優勢。</a:t>
            </a: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imes New Roman"/>
              <a:ea typeface="標楷體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重點檢附計畫相關獎項或專利，展現可執行計畫的能力。</a:t>
            </a: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imes New Roman"/>
              <a:ea typeface="標楷體"/>
            </a:endParaRPr>
          </a:p>
        </p:txBody>
      </p:sp>
      <p:graphicFrame>
        <p:nvGraphicFramePr>
          <p:cNvPr id="5" name="表格 5"/>
          <p:cNvGraphicFramePr>
            <a:graphicFrameLocks noGrp="1"/>
          </p:cNvGraphicFramePr>
          <p:nvPr/>
        </p:nvGraphicFramePr>
        <p:xfrm>
          <a:off x="989042" y="2820878"/>
          <a:ext cx="10146635" cy="2734172"/>
        </p:xfrm>
        <a:graphic>
          <a:graphicData uri="http://schemas.openxmlformats.org/drawingml/2006/table">
            <a:tbl>
              <a:tblPr>
                <a:effectLst/>
                <a:tableStyleId>{616DA210-FB5B-4158-B5E0-FEB733F419BA}</a:tableStyleId>
              </a:tblPr>
              <a:tblGrid>
                <a:gridCol w="1861654">
                  <a:extLst>
                    <a:ext uri="{9D8B030D-6E8A-4147-A177-3AD203B41FA5}">
                      <a16:colId xmlns:a16="http://schemas.microsoft.com/office/drawing/2014/main" val="2293242406"/>
                    </a:ext>
                  </a:extLst>
                </a:gridCol>
                <a:gridCol w="763304">
                  <a:extLst>
                    <a:ext uri="{9D8B030D-6E8A-4147-A177-3AD203B41FA5}">
                      <a16:colId xmlns:a16="http://schemas.microsoft.com/office/drawing/2014/main" val="3229927030"/>
                    </a:ext>
                  </a:extLst>
                </a:gridCol>
                <a:gridCol w="904570">
                  <a:extLst>
                    <a:ext uri="{9D8B030D-6E8A-4147-A177-3AD203B41FA5}">
                      <a16:colId xmlns:a16="http://schemas.microsoft.com/office/drawing/2014/main" val="1517489248"/>
                    </a:ext>
                  </a:extLst>
                </a:gridCol>
                <a:gridCol w="1093786">
                  <a:extLst>
                    <a:ext uri="{9D8B030D-6E8A-4147-A177-3AD203B41FA5}">
                      <a16:colId xmlns:a16="http://schemas.microsoft.com/office/drawing/2014/main" val="75632823"/>
                    </a:ext>
                  </a:extLst>
                </a:gridCol>
                <a:gridCol w="754672">
                  <a:extLst>
                    <a:ext uri="{9D8B030D-6E8A-4147-A177-3AD203B41FA5}">
                      <a16:colId xmlns:a16="http://schemas.microsoft.com/office/drawing/2014/main" val="4177449950"/>
                    </a:ext>
                  </a:extLst>
                </a:gridCol>
                <a:gridCol w="924229">
                  <a:extLst>
                    <a:ext uri="{9D8B030D-6E8A-4147-A177-3AD203B41FA5}">
                      <a16:colId xmlns:a16="http://schemas.microsoft.com/office/drawing/2014/main" val="3942740356"/>
                    </a:ext>
                  </a:extLst>
                </a:gridCol>
                <a:gridCol w="1082759">
                  <a:extLst>
                    <a:ext uri="{9D8B030D-6E8A-4147-A177-3AD203B41FA5}">
                      <a16:colId xmlns:a16="http://schemas.microsoft.com/office/drawing/2014/main" val="1227779047"/>
                    </a:ext>
                  </a:extLst>
                </a:gridCol>
                <a:gridCol w="755879">
                  <a:extLst>
                    <a:ext uri="{9D8B030D-6E8A-4147-A177-3AD203B41FA5}">
                      <a16:colId xmlns:a16="http://schemas.microsoft.com/office/drawing/2014/main" val="1434116238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754201052"/>
                    </a:ext>
                  </a:extLst>
                </a:gridCol>
                <a:gridCol w="1091382">
                  <a:extLst>
                    <a:ext uri="{9D8B030D-6E8A-4147-A177-3AD203B41FA5}">
                      <a16:colId xmlns:a16="http://schemas.microsoft.com/office/drawing/2014/main" val="976197641"/>
                    </a:ext>
                  </a:extLst>
                </a:gridCol>
              </a:tblGrid>
              <a:tr h="593171">
                <a:tc rowSpan="2">
                  <a:txBody>
                    <a:bodyPr/>
                    <a:lstStyle/>
                    <a:p>
                      <a:pPr lvl="0" indent="1271" algn="ctr" fontAlgn="b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600">
                          <a:latin typeface="標楷體"/>
                          <a:ea typeface="標楷體"/>
                        </a:rPr>
                        <a:t>公司主要</a:t>
                      </a:r>
                    </a:p>
                    <a:p>
                      <a:pPr lvl="0" algn="ctr" fontAlgn="b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600">
                          <a:latin typeface="標楷體"/>
                          <a:ea typeface="標楷體"/>
                        </a:rPr>
                        <a:t>產品項目</a:t>
                      </a:r>
                      <a:r>
                        <a:rPr lang="en-US" sz="1600">
                          <a:latin typeface="標楷體"/>
                          <a:ea typeface="標楷體"/>
                        </a:rPr>
                        <a:t>(</a:t>
                      </a:r>
                      <a:r>
                        <a:rPr lang="zh-TW" sz="1600">
                          <a:latin typeface="標楷體"/>
                          <a:ea typeface="標楷體"/>
                        </a:rPr>
                        <a:t>近</a:t>
                      </a:r>
                      <a:r>
                        <a:rPr lang="en-US" sz="1600">
                          <a:latin typeface="標楷體"/>
                          <a:ea typeface="標楷體"/>
                        </a:rPr>
                        <a:t>3</a:t>
                      </a:r>
                      <a:r>
                        <a:rPr lang="zh-TW" sz="1600">
                          <a:latin typeface="標楷體"/>
                          <a:ea typeface="標楷體"/>
                        </a:rPr>
                        <a:t>年</a:t>
                      </a:r>
                      <a:r>
                        <a:rPr lang="en-US" sz="1600">
                          <a:latin typeface="標楷體"/>
                          <a:ea typeface="標楷體"/>
                        </a:rPr>
                        <a:t>)</a:t>
                      </a:r>
                      <a:endParaRPr lang="zh-TW" sz="1600" b="1">
                        <a:latin typeface="標楷體"/>
                        <a:ea typeface="標楷體"/>
                      </a:endParaRPr>
                    </a:p>
                  </a:txBody>
                  <a:tcPr marL="17775" marR="17775" marT="0" marB="0" anchor="ctr"/>
                </a:tc>
                <a:tc gridSpan="3">
                  <a:txBody>
                    <a:bodyPr/>
                    <a:lstStyle/>
                    <a:p>
                      <a:pPr marL="0" lvl="0" indent="0" algn="ctr" fontAlgn="b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>
                          <a:latin typeface="標楷體"/>
                          <a:ea typeface="標楷體"/>
                        </a:rPr>
                        <a:t>民國</a:t>
                      </a:r>
                      <a:r>
                        <a:rPr lang="en-US" sz="1600">
                          <a:latin typeface="標楷體"/>
                          <a:ea typeface="標楷體"/>
                        </a:rPr>
                        <a:t> XX </a:t>
                      </a:r>
                      <a:r>
                        <a:rPr lang="zh-TW" sz="1600">
                          <a:latin typeface="標楷體"/>
                          <a:ea typeface="標楷體"/>
                        </a:rPr>
                        <a:t>年</a:t>
                      </a:r>
                      <a:endParaRPr lang="zh-TW" sz="1600" b="1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民國</a:t>
                      </a:r>
                      <a:r>
                        <a:rPr lang="en-US" sz="1600" kern="1200">
                          <a:latin typeface="標楷體"/>
                          <a:ea typeface="標楷體"/>
                        </a:rPr>
                        <a:t> XX </a:t>
                      </a:r>
                      <a:r>
                        <a:rPr lang="zh-TW" sz="1600" kern="1200">
                          <a:latin typeface="標楷體"/>
                          <a:ea typeface="標楷體"/>
                        </a:rPr>
                        <a:t>年</a:t>
                      </a:r>
                      <a:endParaRPr lang="zh-TW" sz="1600" b="1" i="0" kern="12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民國</a:t>
                      </a:r>
                      <a:r>
                        <a:rPr lang="en-US" sz="1600" kern="1200">
                          <a:latin typeface="標楷體"/>
                          <a:ea typeface="標楷體"/>
                        </a:rPr>
                        <a:t> XX </a:t>
                      </a:r>
                      <a:r>
                        <a:rPr lang="zh-TW" sz="1600" kern="1200">
                          <a:latin typeface="標楷體"/>
                          <a:ea typeface="標楷體"/>
                        </a:rPr>
                        <a:t>年</a:t>
                      </a:r>
                      <a:endParaRPr lang="zh-TW" sz="1600" b="1" i="0" kern="12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37658"/>
                  </a:ext>
                </a:extLst>
              </a:tr>
              <a:tr h="47577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產量</a:t>
                      </a:r>
                      <a:endParaRPr lang="zh-TW" sz="1600" b="1" i="0" kern="12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b" hangingPunct="1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銷售額</a:t>
                      </a:r>
                      <a:endParaRPr lang="zh-TW" sz="1600" b="1" i="0" kern="12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市場占有率</a:t>
                      </a:r>
                      <a:endParaRPr lang="zh-TW" sz="1600" b="1" i="0" kern="12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產量</a:t>
                      </a:r>
                      <a:endParaRPr lang="zh-TW" sz="1600" b="1" i="0" kern="12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銷售額</a:t>
                      </a:r>
                      <a:endParaRPr lang="zh-TW" sz="1600" b="1" i="0" kern="12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市場占有率</a:t>
                      </a:r>
                      <a:endParaRPr lang="zh-TW" sz="1600" b="1" i="0" kern="12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產量</a:t>
                      </a:r>
                      <a:endParaRPr lang="zh-TW" sz="1600" b="1" i="0" kern="12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銷售額</a:t>
                      </a:r>
                      <a:endParaRPr lang="zh-TW" sz="1600" b="1" i="0" kern="12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fontAlgn="b" hangingPunct="1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市場占有率</a:t>
                      </a:r>
                      <a:endParaRPr lang="zh-TW" sz="1600" b="1" i="0" kern="12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17775" marR="17775" marT="0" marB="0" anchor="ctr"/>
                </a:tc>
                <a:extLst>
                  <a:ext uri="{0D108BD9-81ED-4DB2-BD59-A6C34878D82A}">
                    <a16:rowId xmlns:a16="http://schemas.microsoft.com/office/drawing/2014/main" val="1378893861"/>
                  </a:ext>
                </a:extLst>
              </a:tr>
              <a:tr h="237890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extLst>
                  <a:ext uri="{0D108BD9-81ED-4DB2-BD59-A6C34878D82A}">
                    <a16:rowId xmlns:a16="http://schemas.microsoft.com/office/drawing/2014/main" val="3251433114"/>
                  </a:ext>
                </a:extLst>
              </a:tr>
              <a:tr h="237890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>
                          <a:latin typeface="標楷體"/>
                          <a:ea typeface="標楷體"/>
                        </a:rPr>
                        <a:t>合</a:t>
                      </a:r>
                      <a:r>
                        <a:rPr lang="en-US" sz="1600">
                          <a:latin typeface="標楷體"/>
                          <a:ea typeface="標楷體"/>
                        </a:rPr>
                        <a:t>    </a:t>
                      </a:r>
                      <a:r>
                        <a:rPr lang="zh-TW" sz="1600">
                          <a:latin typeface="標楷體"/>
                          <a:ea typeface="標楷體"/>
                        </a:rPr>
                        <a:t>計</a:t>
                      </a:r>
                      <a:r>
                        <a:rPr lang="en-US" sz="1600">
                          <a:latin typeface="標楷體"/>
                          <a:ea typeface="標楷體"/>
                        </a:rPr>
                        <a:t>(</a:t>
                      </a:r>
                      <a:r>
                        <a:rPr lang="zh-TW" sz="1600">
                          <a:latin typeface="標楷體"/>
                          <a:ea typeface="標楷體"/>
                        </a:rPr>
                        <a:t>千元</a:t>
                      </a:r>
                      <a:r>
                        <a:rPr lang="en-US" sz="1600">
                          <a:latin typeface="標楷體"/>
                          <a:ea typeface="標楷體"/>
                        </a:rPr>
                        <a:t>)</a:t>
                      </a:r>
                      <a:endParaRPr lang="zh-TW" sz="160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extLst>
                  <a:ext uri="{0D108BD9-81ED-4DB2-BD59-A6C34878D82A}">
                    <a16:rowId xmlns:a16="http://schemas.microsoft.com/office/drawing/2014/main" val="2690136939"/>
                  </a:ext>
                </a:extLst>
              </a:tr>
              <a:tr h="237890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>
                          <a:latin typeface="標楷體"/>
                          <a:ea typeface="標楷體"/>
                        </a:rPr>
                        <a:t>年度營業額</a:t>
                      </a:r>
                      <a:r>
                        <a:rPr lang="en-US" sz="1600">
                          <a:latin typeface="標楷體"/>
                          <a:ea typeface="標楷體"/>
                        </a:rPr>
                        <a:t>(A)</a:t>
                      </a:r>
                      <a:endParaRPr lang="zh-TW" sz="160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                                                                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208711"/>
                  </a:ext>
                </a:extLst>
              </a:tr>
              <a:tr h="237890">
                <a:tc>
                  <a:txBody>
                    <a:bodyPr/>
                    <a:lstStyle/>
                    <a:p>
                      <a:pPr lvl="0" indent="-377820" algn="ctr" fontAlgn="b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>
                          <a:latin typeface="標楷體"/>
                          <a:ea typeface="標楷體"/>
                        </a:rPr>
                        <a:t>年度研發費用</a:t>
                      </a:r>
                      <a:r>
                        <a:rPr lang="en-US" sz="1600">
                          <a:latin typeface="標楷體"/>
                          <a:ea typeface="標楷體"/>
                        </a:rPr>
                        <a:t>(B)</a:t>
                      </a:r>
                      <a:endParaRPr lang="zh-TW" sz="160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069154"/>
                  </a:ext>
                </a:extLst>
              </a:tr>
              <a:tr h="237890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(B)/(A)%</a:t>
                      </a:r>
                      <a:endParaRPr lang="zh-TW" sz="160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00109"/>
                  </a:ext>
                </a:extLst>
              </a:tr>
              <a:tr h="237890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>
                          <a:latin typeface="標楷體"/>
                          <a:ea typeface="標楷體"/>
                        </a:rPr>
                        <a:t>說明</a:t>
                      </a:r>
                      <a:endParaRPr lang="zh-TW" sz="160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標楷體"/>
                          <a:ea typeface="標楷體"/>
                        </a:rPr>
                        <a:t> </a:t>
                      </a: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945629"/>
                  </a:ext>
                </a:extLst>
              </a:tr>
              <a:tr h="237890">
                <a:tc>
                  <a:txBody>
                    <a:bodyPr/>
                    <a:lstStyle/>
                    <a:p>
                      <a:pPr lvl="0" indent="-252090" algn="ctr" fontAlgn="b">
                        <a:lnSpc>
                          <a:spcPts val="1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600">
                          <a:latin typeface="標楷體"/>
                          <a:ea typeface="標楷體"/>
                        </a:rPr>
                        <a:t>實收資本額</a:t>
                      </a:r>
                      <a:endParaRPr lang="zh-TW" sz="160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gridSpan="9">
                  <a:txBody>
                    <a:bodyPr/>
                    <a:lstStyle/>
                    <a:p>
                      <a:pPr lvl="0" algn="ctr" fontAlgn="b">
                        <a:lnSpc>
                          <a:spcPts val="18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endParaRPr lang="zh-TW" sz="1600" b="0" i="0">
                        <a:latin typeface="標楷體"/>
                        <a:ea typeface="標楷體"/>
                        <a:cs typeface="Times New Roman" pitchFamily="18"/>
                      </a:endParaRPr>
                    </a:p>
                  </a:txBody>
                  <a:tcPr marL="17775" marR="1777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1519241"/>
                  </a:ext>
                </a:extLst>
              </a:tr>
            </a:tbl>
          </a:graphicData>
        </a:graphic>
      </p:graphicFrame>
      <p:sp>
        <p:nvSpPr>
          <p:cNvPr id="6" name="投影片編號版面配置區 6"/>
          <p:cNvSpPr txBox="1"/>
          <p:nvPr/>
        </p:nvSpPr>
        <p:spPr>
          <a:xfrm>
            <a:off x="9206837" y="6356351"/>
            <a:ext cx="28447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FD6F7B9-E058-4038-BA92-CAEC0DB0BC8B}" type="slidenum">
              <a:t>3</a:t>
            </a:fld>
            <a:endParaRPr lang="en-US" sz="1200" b="0" i="0" u="none" strike="noStrike" kern="1200" cap="none" spc="0" baseline="0">
              <a:solidFill>
                <a:srgbClr val="898989"/>
              </a:solidFill>
              <a:uFillTx/>
              <a:latin typeface="Arial"/>
              <a:ea typeface="標楷體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609603" y="933803"/>
            <a:ext cx="10972800" cy="964609"/>
          </a:xfrm>
        </p:spPr>
        <p:txBody>
          <a:bodyPr>
            <a:normAutofit/>
          </a:bodyPr>
          <a:lstStyle/>
          <a:p>
            <a:pPr lvl="1" algn="ctr" rtl="0"/>
            <a:r>
              <a:rPr lang="zh-TW" altLang="en-US" sz="4000" b="1" kern="1200">
                <a:solidFill>
                  <a:srgbClr val="000000"/>
                </a:solidFill>
                <a:latin typeface="Times New Roman"/>
                <a:ea typeface="標楷體"/>
              </a:rPr>
              <a:t>貳、計畫創新性與競爭力分析</a:t>
            </a: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609603" y="2327495"/>
            <a:ext cx="10972800" cy="3599773"/>
          </a:xfrm>
        </p:spPr>
        <p:txBody>
          <a:bodyPr>
            <a:normAutofit/>
          </a:bodyPr>
          <a:lstStyle/>
          <a:p>
            <a:pPr marL="514350" lvl="1" indent="-514350" algn="just">
              <a:buFont typeface="Calibri"/>
              <a:buAutoNum type="arabicPeriod"/>
            </a:pPr>
            <a:r>
              <a:rPr lang="zh-TW" sz="3000" b="1">
                <a:latin typeface="Times New Roman"/>
              </a:rPr>
              <a:t>研發動機及競爭力分析</a:t>
            </a:r>
            <a:r>
              <a:rPr lang="zh-TW" sz="3000">
                <a:latin typeface="Times New Roman"/>
              </a:rPr>
              <a:t>：國內外產業環境之現況需求、產業環境分析與發展及描述企業現今與未來所將面臨的問題或瓶頸。</a:t>
            </a:r>
            <a:endParaRPr lang="en-US" sz="3000">
              <a:latin typeface="Times New Roman"/>
            </a:endParaRPr>
          </a:p>
          <a:p>
            <a:pPr marL="514350" lvl="1" indent="-514350" algn="just">
              <a:spcBef>
                <a:spcPts val="800"/>
              </a:spcBef>
              <a:buFont typeface="Calibri"/>
              <a:buAutoNum type="arabicPeriod"/>
            </a:pPr>
            <a:r>
              <a:rPr lang="zh-TW" sz="3000" b="1">
                <a:latin typeface="Times New Roman"/>
              </a:rPr>
              <a:t>計畫目標與規格</a:t>
            </a:r>
            <a:r>
              <a:rPr lang="zh-TW" sz="3000">
                <a:latin typeface="Times New Roman"/>
              </a:rPr>
              <a:t>：如計畫預達成之目標、計畫執行前後之技術</a:t>
            </a:r>
            <a:r>
              <a:rPr lang="en-US" sz="3000">
                <a:latin typeface="Times New Roman"/>
              </a:rPr>
              <a:t>/</a:t>
            </a:r>
            <a:r>
              <a:rPr lang="zh-TW" sz="3000">
                <a:latin typeface="Times New Roman"/>
              </a:rPr>
              <a:t>服務指標及產業變化</a:t>
            </a:r>
            <a:r>
              <a:rPr lang="zh-TW" sz="3200">
                <a:latin typeface="Times New Roman"/>
              </a:rPr>
              <a:t>等。</a:t>
            </a:r>
            <a:endParaRPr lang="en-US" sz="3000">
              <a:latin typeface="Times New Roman"/>
            </a:endParaRPr>
          </a:p>
          <a:p>
            <a:pPr marL="514350" lvl="1" indent="-514350" algn="just">
              <a:spcBef>
                <a:spcPts val="800"/>
              </a:spcBef>
              <a:buFont typeface="Calibri"/>
              <a:buAutoNum type="arabicPeriod"/>
            </a:pPr>
            <a:r>
              <a:rPr lang="zh-TW" sz="3000" b="1">
                <a:latin typeface="Times New Roman"/>
              </a:rPr>
              <a:t>創新性</a:t>
            </a:r>
            <a:r>
              <a:rPr lang="zh-TW" sz="3000">
                <a:latin typeface="Times New Roman"/>
              </a:rPr>
              <a:t>：創新之核心技術或服務模式、與現有</a:t>
            </a:r>
            <a:r>
              <a:rPr lang="en-US" sz="3000">
                <a:latin typeface="Times New Roman"/>
              </a:rPr>
              <a:t>(</a:t>
            </a:r>
            <a:r>
              <a:rPr lang="zh-TW" sz="3000">
                <a:latin typeface="Times New Roman"/>
              </a:rPr>
              <a:t>雷同</a:t>
            </a:r>
            <a:r>
              <a:rPr lang="en-US" sz="3000">
                <a:latin typeface="Times New Roman"/>
              </a:rPr>
              <a:t>)</a:t>
            </a:r>
            <a:r>
              <a:rPr lang="zh-TW" sz="3000">
                <a:latin typeface="Times New Roman"/>
              </a:rPr>
              <a:t>之技術</a:t>
            </a:r>
            <a:r>
              <a:rPr lang="en-US" sz="3000">
                <a:latin typeface="Times New Roman"/>
              </a:rPr>
              <a:t>/</a:t>
            </a:r>
            <a:r>
              <a:rPr lang="zh-TW" sz="3000">
                <a:latin typeface="Times New Roman"/>
              </a:rPr>
              <a:t>服務模式之差異性、突破點</a:t>
            </a:r>
            <a:r>
              <a:rPr lang="zh-TW" sz="3200">
                <a:latin typeface="Times New Roman"/>
              </a:rPr>
              <a:t>等</a:t>
            </a:r>
            <a:r>
              <a:rPr lang="zh-TW" sz="3000">
                <a:latin typeface="Times New Roman"/>
              </a:rPr>
              <a:t>。</a:t>
            </a:r>
            <a:endParaRPr lang="en-US" sz="3000">
              <a:latin typeface="Times New Roman"/>
            </a:endParaRPr>
          </a:p>
        </p:txBody>
      </p:sp>
      <p:sp>
        <p:nvSpPr>
          <p:cNvPr id="4" name="矩形 4"/>
          <p:cNvSpPr/>
          <p:nvPr/>
        </p:nvSpPr>
        <p:spPr>
          <a:xfrm>
            <a:off x="7232904" y="0"/>
            <a:ext cx="4959092" cy="1089525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提醒</a:t>
            </a:r>
            <a:r>
              <a:rPr lang="en-US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:</a:t>
            </a: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競爭力分析或市場分析以計畫標的相關為主。</a:t>
            </a: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Times New Roman"/>
              <a:ea typeface="標楷體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可以圖表呈現創新前後差異。</a:t>
            </a:r>
          </a:p>
        </p:txBody>
      </p:sp>
      <p:sp>
        <p:nvSpPr>
          <p:cNvPr id="5" name="投影片編號版面配置區 5"/>
          <p:cNvSpPr txBox="1"/>
          <p:nvPr/>
        </p:nvSpPr>
        <p:spPr>
          <a:xfrm>
            <a:off x="9206837" y="6356351"/>
            <a:ext cx="28447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1A8E28E-8CDE-4834-8DDB-F2CCD400B20E}" type="slidenum">
              <a:t>4</a:t>
            </a:fld>
            <a:endParaRPr lang="en-US" sz="1200" b="0" i="0" u="none" strike="noStrike" kern="1200" cap="none" spc="0" baseline="0">
              <a:solidFill>
                <a:srgbClr val="898989"/>
              </a:solidFill>
              <a:uFillTx/>
              <a:latin typeface="Arial"/>
              <a:ea typeface="標楷體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609603" y="27093"/>
            <a:ext cx="10972800" cy="964609"/>
          </a:xfrm>
        </p:spPr>
        <p:txBody>
          <a:bodyPr>
            <a:normAutofit/>
          </a:bodyPr>
          <a:lstStyle/>
          <a:p>
            <a:pPr lvl="1" algn="ctr" rtl="0"/>
            <a:r>
              <a:rPr lang="zh-TW" altLang="en-US" sz="4000" b="1" kern="1200" dirty="0">
                <a:solidFill>
                  <a:srgbClr val="000000"/>
                </a:solidFill>
                <a:latin typeface="Times New Roman"/>
                <a:ea typeface="標楷體"/>
              </a:rPr>
              <a:t>參、實施方式</a:t>
            </a:r>
            <a:endParaRPr lang="en-US" sz="4000" b="1" kern="1200" dirty="0">
              <a:solidFill>
                <a:srgbClr val="000000"/>
              </a:solidFill>
              <a:latin typeface="Times New Roman"/>
              <a:ea typeface="標楷體"/>
            </a:endParaRP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537942" y="891349"/>
            <a:ext cx="10802720" cy="4180435"/>
          </a:xfrm>
        </p:spPr>
        <p:txBody>
          <a:bodyPr>
            <a:normAutofit/>
          </a:bodyPr>
          <a:lstStyle/>
          <a:p>
            <a:pPr marL="514350" lvl="1" indent="-514350" algn="just">
              <a:buFont typeface="Calibri"/>
              <a:buAutoNum type="arabicPeriod"/>
            </a:pPr>
            <a:r>
              <a:rPr lang="zh-TW" sz="3000" b="1" dirty="0">
                <a:latin typeface="Times New Roman"/>
              </a:rPr>
              <a:t>執行步驟及方法</a:t>
            </a:r>
            <a:r>
              <a:rPr lang="zh-TW" sz="3000" dirty="0">
                <a:latin typeface="Times New Roman"/>
              </a:rPr>
              <a:t>：清楚拆解計畫內容，概述分項工作欲完成之目標，合理規劃工作細項、執行步驟及研究方法。</a:t>
            </a:r>
            <a:endParaRPr lang="en-US" sz="3000" dirty="0">
              <a:latin typeface="Times New Roman"/>
            </a:endParaRPr>
          </a:p>
          <a:p>
            <a:pPr marL="514350" lvl="1" indent="-514350" algn="just">
              <a:buFont typeface="Calibri"/>
              <a:buAutoNum type="arabicPeriod"/>
            </a:pPr>
            <a:r>
              <a:rPr lang="zh-TW" sz="3000" b="1" dirty="0">
                <a:latin typeface="Times New Roman"/>
              </a:rPr>
              <a:t>技術及智慧財產權來源</a:t>
            </a:r>
            <a:r>
              <a:rPr lang="zh-TW" sz="3000" dirty="0">
                <a:latin typeface="Times New Roman"/>
              </a:rPr>
              <a:t>對象背景、技術及智慧財產權能力及合作方式說明。</a:t>
            </a:r>
            <a:endParaRPr lang="en-US" sz="3000" dirty="0">
              <a:latin typeface="Times New Roman"/>
            </a:endParaRPr>
          </a:p>
          <a:p>
            <a:pPr marL="514350" lvl="1" indent="-514350" algn="just">
              <a:buFont typeface="Calibri"/>
              <a:buAutoNum type="arabicPeriod"/>
            </a:pPr>
            <a:r>
              <a:rPr lang="zh-TW" sz="3000" b="1" dirty="0">
                <a:latin typeface="Times New Roman"/>
              </a:rPr>
              <a:t>商業模式：</a:t>
            </a:r>
            <a:r>
              <a:rPr lang="zh-TW" sz="3000" dirty="0">
                <a:latin typeface="Times New Roman"/>
              </a:rPr>
              <a:t>說明如何產出重複持續性營收及如何在合理開銷下觸及目標客群</a:t>
            </a:r>
            <a:r>
              <a:rPr lang="en-US" sz="3000" dirty="0">
                <a:latin typeface="Times New Roman"/>
              </a:rPr>
              <a:t>(Go-to-Market Plan)</a:t>
            </a:r>
            <a:r>
              <a:rPr lang="zh-TW" sz="3000" dirty="0">
                <a:latin typeface="Times New Roman"/>
              </a:rPr>
              <a:t>。</a:t>
            </a:r>
            <a:endParaRPr lang="en-US" sz="3000" dirty="0">
              <a:latin typeface="Times New Roman"/>
            </a:endParaRPr>
          </a:p>
          <a:p>
            <a:pPr marL="514350" lvl="1" indent="-514350" algn="just">
              <a:buFont typeface="Calibri"/>
              <a:buAutoNum type="arabicPeriod"/>
            </a:pPr>
            <a:r>
              <a:rPr lang="zh-TW" sz="3000" b="1" dirty="0">
                <a:latin typeface="Times New Roman"/>
              </a:rPr>
              <a:t>預定進度查核點：</a:t>
            </a:r>
          </a:p>
        </p:txBody>
      </p:sp>
      <p:sp>
        <p:nvSpPr>
          <p:cNvPr id="4" name="投影片編號版面配置區 4"/>
          <p:cNvSpPr txBox="1"/>
          <p:nvPr/>
        </p:nvSpPr>
        <p:spPr>
          <a:xfrm>
            <a:off x="9206837" y="6356351"/>
            <a:ext cx="28447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B9F2D8B-60A2-45A9-8778-C5732600569E}" type="slidenum">
              <a:t>5</a:t>
            </a:fld>
            <a:endParaRPr lang="en-US" sz="1200" b="0" i="0" u="none" strike="noStrike" kern="1200" cap="none" spc="0" baseline="0">
              <a:solidFill>
                <a:srgbClr val="898989"/>
              </a:solidFill>
              <a:uFillTx/>
              <a:latin typeface="Arial"/>
              <a:ea typeface="標楷體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193347"/>
              </p:ext>
            </p:extLst>
          </p:nvPr>
        </p:nvGraphicFramePr>
        <p:xfrm>
          <a:off x="1115456" y="4656521"/>
          <a:ext cx="10466947" cy="1180590"/>
        </p:xfrm>
        <a:graphic>
          <a:graphicData uri="http://schemas.openxmlformats.org/drawingml/2006/table">
            <a:tbl>
              <a:tblPr firstRow="1" firstCol="1" bandRow="1">
                <a:effectLst/>
              </a:tblPr>
              <a:tblGrid>
                <a:gridCol w="2081047">
                  <a:extLst>
                    <a:ext uri="{9D8B030D-6E8A-4147-A177-3AD203B41FA5}">
                      <a16:colId xmlns:a16="http://schemas.microsoft.com/office/drawing/2014/main" val="3078610875"/>
                    </a:ext>
                  </a:extLst>
                </a:gridCol>
                <a:gridCol w="2209535">
                  <a:extLst>
                    <a:ext uri="{9D8B030D-6E8A-4147-A177-3AD203B41FA5}">
                      <a16:colId xmlns:a16="http://schemas.microsoft.com/office/drawing/2014/main" val="1359509503"/>
                    </a:ext>
                  </a:extLst>
                </a:gridCol>
                <a:gridCol w="3077169">
                  <a:extLst>
                    <a:ext uri="{9D8B030D-6E8A-4147-A177-3AD203B41FA5}">
                      <a16:colId xmlns:a16="http://schemas.microsoft.com/office/drawing/2014/main" val="2019135147"/>
                    </a:ext>
                  </a:extLst>
                </a:gridCol>
                <a:gridCol w="1839310">
                  <a:extLst>
                    <a:ext uri="{9D8B030D-6E8A-4147-A177-3AD203B41FA5}">
                      <a16:colId xmlns:a16="http://schemas.microsoft.com/office/drawing/2014/main" val="2558051441"/>
                    </a:ext>
                  </a:extLst>
                </a:gridCol>
                <a:gridCol w="1259886">
                  <a:extLst>
                    <a:ext uri="{9D8B030D-6E8A-4147-A177-3AD203B41FA5}">
                      <a16:colId xmlns:a16="http://schemas.microsoft.com/office/drawing/2014/main" val="1952762112"/>
                    </a:ext>
                  </a:extLst>
                </a:gridCol>
              </a:tblGrid>
              <a:tr h="393530">
                <a:tc>
                  <a:txBody>
                    <a:bodyPr/>
                    <a:lstStyle/>
                    <a:p>
                      <a:pPr lvl="0"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2200" kern="1200" dirty="0" smtClean="0">
                          <a:solidFill>
                            <a:srgbClr val="000000"/>
                          </a:solidFill>
                          <a:latin typeface="Times New Roman" pitchFamily="18"/>
                          <a:ea typeface="標楷體" pitchFamily="65"/>
                        </a:rPr>
                        <a:t>分項計畫</a:t>
                      </a:r>
                      <a:endParaRPr lang="zh-TW" sz="2200" kern="1200" dirty="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68580" marR="6858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200" kern="1200" dirty="0">
                          <a:solidFill>
                            <a:srgbClr val="000000"/>
                          </a:solidFill>
                          <a:latin typeface="Times New Roman" pitchFamily="18"/>
                          <a:ea typeface="標楷體" pitchFamily="65"/>
                        </a:rPr>
                        <a:t>工作項目</a:t>
                      </a:r>
                      <a:endParaRPr lang="zh-TW" sz="2200" kern="1200" dirty="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68580" marR="6858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2200" kern="1200">
                          <a:solidFill>
                            <a:srgbClr val="000000"/>
                          </a:solidFill>
                          <a:latin typeface="Times New Roman" pitchFamily="18"/>
                          <a:ea typeface="標楷體" pitchFamily="65"/>
                        </a:rPr>
                        <a:t>查核點內容</a:t>
                      </a:r>
                      <a:endParaRPr lang="zh-TW" sz="22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68580" marR="6858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2200" kern="1200">
                          <a:solidFill>
                            <a:srgbClr val="000000"/>
                          </a:solidFill>
                          <a:latin typeface="Times New Roman" pitchFamily="18"/>
                          <a:ea typeface="標楷體" pitchFamily="65"/>
                        </a:rPr>
                        <a:t>預定完成日期</a:t>
                      </a:r>
                      <a:endParaRPr lang="zh-TW" sz="2200" kern="120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68580" marR="6858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2200" kern="1200">
                          <a:solidFill>
                            <a:srgbClr val="000000"/>
                          </a:solidFill>
                          <a:latin typeface="Times New Roman" pitchFamily="18"/>
                          <a:ea typeface="標楷體" pitchFamily="65"/>
                        </a:rPr>
                        <a:t>權重</a:t>
                      </a:r>
                    </a:p>
                  </a:txBody>
                  <a:tcPr marL="68580" marR="6858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8735841"/>
                  </a:ext>
                </a:extLst>
              </a:tr>
              <a:tr h="393530">
                <a:tc>
                  <a:txBody>
                    <a:bodyPr/>
                    <a:lstStyle/>
                    <a:p>
                      <a:pPr lvl="0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000000"/>
                          </a:solidFill>
                          <a:latin typeface="Times New Roman" pitchFamily="18"/>
                          <a:ea typeface="標楷體" pitchFamily="65"/>
                        </a:rPr>
                        <a:t> </a:t>
                      </a:r>
                      <a:r>
                        <a:rPr lang="zh-TW" altLang="en-US" sz="2000" kern="1200" dirty="0" smtClean="0">
                          <a:solidFill>
                            <a:srgbClr val="000000"/>
                          </a:solidFill>
                          <a:latin typeface="Times New Roman" pitchFamily="18"/>
                          <a:ea typeface="標楷體" pitchFamily="65"/>
                        </a:rPr>
                        <a:t>一、</a:t>
                      </a:r>
                      <a:endParaRPr lang="zh-TW" sz="2000" kern="1200" dirty="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68580" marR="6858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000000"/>
                          </a:solidFill>
                          <a:latin typeface="Times New Roman" pitchFamily="18"/>
                          <a:ea typeface="標楷體" pitchFamily="65"/>
                        </a:rPr>
                        <a:t> 1.</a:t>
                      </a:r>
                      <a:endParaRPr lang="zh-TW" sz="2000" kern="1200" dirty="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68580" marR="6858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000000"/>
                          </a:solidFill>
                          <a:latin typeface="Times New Roman" pitchFamily="18"/>
                          <a:ea typeface="標楷體" pitchFamily="65"/>
                        </a:rPr>
                        <a:t> </a:t>
                      </a:r>
                      <a:endParaRPr lang="zh-TW" sz="2000" kern="1200" dirty="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68580" marR="6858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2200" kern="1200">
                          <a:solidFill>
                            <a:srgbClr val="000000"/>
                          </a:solidFill>
                          <a:latin typeface="Times New Roman" pitchFamily="18"/>
                          <a:ea typeface="標楷體" pitchFamily="65"/>
                        </a:rPr>
                        <a:t>　年　月　日</a:t>
                      </a:r>
                    </a:p>
                  </a:txBody>
                  <a:tcPr marL="68580" marR="6858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2200" kern="1200">
                          <a:solidFill>
                            <a:srgbClr val="000000"/>
                          </a:solidFill>
                          <a:latin typeface="Times New Roman" pitchFamily="18"/>
                          <a:ea typeface="標楷體" pitchFamily="65"/>
                        </a:rPr>
                        <a:t>%</a:t>
                      </a:r>
                      <a:endParaRPr lang="zh-TW" sz="2200" kern="1200">
                        <a:solidFill>
                          <a:srgbClr val="000000"/>
                        </a:solidFill>
                        <a:latin typeface="Times New Roman" pitchFamily="18"/>
                        <a:ea typeface="標楷體" pitchFamily="65"/>
                      </a:endParaRPr>
                    </a:p>
                  </a:txBody>
                  <a:tcPr marL="68580" marR="68580" marT="0" marB="0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9488160"/>
                  </a:ext>
                </a:extLst>
              </a:tr>
              <a:tr h="393530">
                <a:tc>
                  <a:txBody>
                    <a:bodyPr/>
                    <a:lstStyle/>
                    <a:p>
                      <a:pPr lvl="0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000000"/>
                          </a:solidFill>
                          <a:latin typeface="Times New Roman" pitchFamily="18"/>
                          <a:ea typeface="標楷體" pitchFamily="65"/>
                        </a:rPr>
                        <a:t>(</a:t>
                      </a:r>
                      <a:r>
                        <a:rPr lang="zh-TW" sz="2000" kern="1200" dirty="0">
                          <a:solidFill>
                            <a:srgbClr val="000000"/>
                          </a:solidFill>
                          <a:latin typeface="Times New Roman" pitchFamily="18"/>
                          <a:ea typeface="標楷體" pitchFamily="65"/>
                        </a:rPr>
                        <a:t>可自行增列</a:t>
                      </a:r>
                      <a:r>
                        <a:rPr lang="en-US" sz="2000" kern="1200" dirty="0">
                          <a:solidFill>
                            <a:srgbClr val="000000"/>
                          </a:solidFill>
                          <a:latin typeface="Times New Roman" pitchFamily="18"/>
                          <a:ea typeface="標楷體" pitchFamily="65"/>
                        </a:rPr>
                        <a:t>)</a:t>
                      </a:r>
                      <a:endParaRPr lang="zh-TW" sz="2000" kern="1200" dirty="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000000"/>
                          </a:solidFill>
                          <a:latin typeface="Times New Roman" pitchFamily="18"/>
                          <a:ea typeface="標楷體" pitchFamily="65"/>
                        </a:rPr>
                        <a:t>(</a:t>
                      </a:r>
                      <a:r>
                        <a:rPr lang="zh-TW" sz="2000" kern="1200" dirty="0">
                          <a:solidFill>
                            <a:srgbClr val="000000"/>
                          </a:solidFill>
                          <a:latin typeface="Times New Roman" pitchFamily="18"/>
                          <a:ea typeface="標楷體" pitchFamily="65"/>
                        </a:rPr>
                        <a:t>可自行增列</a:t>
                      </a:r>
                      <a:r>
                        <a:rPr lang="en-US" sz="2000" kern="1200" dirty="0">
                          <a:solidFill>
                            <a:srgbClr val="000000"/>
                          </a:solidFill>
                          <a:latin typeface="Times New Roman" pitchFamily="18"/>
                          <a:ea typeface="標楷體" pitchFamily="65"/>
                        </a:rPr>
                        <a:t>)</a:t>
                      </a:r>
                      <a:endParaRPr lang="zh-TW" sz="2000" kern="1200" dirty="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rgbClr val="000000"/>
                          </a:solidFill>
                          <a:latin typeface="Times New Roman" pitchFamily="18"/>
                          <a:ea typeface="標楷體" pitchFamily="65"/>
                        </a:rPr>
                        <a:t> </a:t>
                      </a:r>
                      <a:endParaRPr lang="zh-TW" sz="2000" kern="1200" dirty="0">
                        <a:latin typeface="Times New Roman" pitchFamily="18"/>
                        <a:ea typeface="新細明體" pitchFamily="18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zh-TW" sz="2200" kern="1200">
                        <a:solidFill>
                          <a:srgbClr val="000000"/>
                        </a:solidFill>
                        <a:latin typeface="Times New Roman" pitchFamily="18"/>
                        <a:ea typeface="標楷體" pitchFamily="65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zh-TW" sz="2200" kern="1200" dirty="0">
                        <a:solidFill>
                          <a:srgbClr val="000000"/>
                        </a:solidFill>
                        <a:latin typeface="Times New Roman" pitchFamily="18"/>
                        <a:ea typeface="標楷體" pitchFamily="65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7218220"/>
                  </a:ext>
                </a:extLst>
              </a:tr>
            </a:tbl>
          </a:graphicData>
        </a:graphic>
      </p:graphicFrame>
      <p:sp>
        <p:nvSpPr>
          <p:cNvPr id="6" name="矩形 7"/>
          <p:cNvSpPr/>
          <p:nvPr/>
        </p:nvSpPr>
        <p:spPr>
          <a:xfrm>
            <a:off x="7556938" y="3492038"/>
            <a:ext cx="4635062" cy="1809726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提醒</a:t>
            </a:r>
            <a:r>
              <a:rPr lang="en-US" sz="18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:</a:t>
            </a:r>
          </a:p>
          <a:p>
            <a:pPr marL="285750" indent="-285750" hangingPunct="0">
              <a:buSzPct val="100000"/>
              <a:buFont typeface="Wingdings" pitchFamily="2"/>
              <a:buChar char="l"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各分項計畫至少應有一項查核點，查核點內容應為具體完成事項且可評估分析，產出應有具體量化指標及規格。</a:t>
            </a:r>
            <a:endParaRPr lang="en-US" altLang="zh-TW" sz="1800" b="0" i="0" u="none" strike="noStrike" kern="1200" cap="none" spc="0" baseline="0" dirty="0" smtClean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285750" indent="-285750" hangingPunct="0">
              <a:buSzPct val="100000"/>
              <a:buFont typeface="Wingdings" pitchFamily="2"/>
              <a:buChar char="l"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1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預定進度查核點</a:t>
            </a:r>
            <a:r>
              <a:rPr lang="zh-TW" altLang="zh-TW" dirty="0">
                <a:solidFill>
                  <a:srgbClr val="FF0000"/>
                </a:solidFill>
                <a:latin typeface="Times New Roman"/>
                <a:ea typeface="標楷體"/>
              </a:rPr>
              <a:t>所有工作項目權重</a:t>
            </a:r>
            <a:r>
              <a:rPr lang="zh-TW" altLang="zh-TW" kern="0" dirty="0">
                <a:solidFill>
                  <a:srgbClr val="FF0000"/>
                </a:solidFill>
                <a:latin typeface="Times New Roman"/>
                <a:ea typeface="標楷體"/>
              </a:rPr>
              <a:t>加</a:t>
            </a:r>
            <a:r>
              <a:rPr lang="zh-TW" altLang="zh-TW" dirty="0">
                <a:solidFill>
                  <a:srgbClr val="FF0000"/>
                </a:solidFill>
                <a:latin typeface="Times New Roman"/>
                <a:ea typeface="標楷體"/>
              </a:rPr>
              <a:t>總應為</a:t>
            </a:r>
            <a:r>
              <a:rPr lang="en-US" altLang="zh-TW" dirty="0">
                <a:solidFill>
                  <a:srgbClr val="FF0000"/>
                </a:solidFill>
                <a:latin typeface="Times New Roman"/>
                <a:ea typeface="標楷體"/>
              </a:rPr>
              <a:t>100</a:t>
            </a:r>
            <a:r>
              <a:rPr lang="en-US" altLang="zh-TW" dirty="0" smtClean="0">
                <a:solidFill>
                  <a:srgbClr val="FF0000"/>
                </a:solidFill>
                <a:latin typeface="Times New Roman"/>
                <a:ea typeface="標楷體"/>
              </a:rPr>
              <a:t>%</a:t>
            </a:r>
            <a:r>
              <a:rPr lang="zh-TW" altLang="en-US" dirty="0" smtClean="0">
                <a:solidFill>
                  <a:srgbClr val="FF0000"/>
                </a:solidFill>
                <a:latin typeface="Times New Roman"/>
                <a:ea typeface="標楷體"/>
              </a:rPr>
              <a:t>。</a:t>
            </a:r>
            <a:endParaRPr lang="en-US" altLang="zh-TW" dirty="0">
              <a:solidFill>
                <a:srgbClr val="FF0000"/>
              </a:solidFill>
              <a:latin typeface="Times New Roman"/>
              <a:ea typeface="標楷體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523137" y="862937"/>
            <a:ext cx="10972800" cy="964609"/>
          </a:xfrm>
        </p:spPr>
        <p:txBody>
          <a:bodyPr/>
          <a:lstStyle/>
          <a:p>
            <a:pPr lvl="0"/>
            <a:r>
              <a:rPr lang="zh-TW" b="1">
                <a:latin typeface="Times New Roman"/>
              </a:rPr>
              <a:t>肆、結案商業化</a:t>
            </a:r>
            <a:r>
              <a:rPr lang="en-US" b="1">
                <a:latin typeface="Times New Roman"/>
              </a:rPr>
              <a:t>(</a:t>
            </a:r>
            <a:r>
              <a:rPr lang="zh-TW" b="1">
                <a:latin typeface="Times New Roman"/>
              </a:rPr>
              <a:t>市場化</a:t>
            </a:r>
            <a:r>
              <a:rPr lang="en-US" b="1">
                <a:latin typeface="Times New Roman"/>
              </a:rPr>
              <a:t>)</a:t>
            </a:r>
            <a:r>
              <a:rPr lang="zh-TW" b="1">
                <a:latin typeface="Times New Roman"/>
              </a:rPr>
              <a:t>效益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575514" y="6110807"/>
            <a:ext cx="10972800" cy="405609"/>
          </a:xfrm>
        </p:spPr>
        <p:txBody>
          <a:bodyPr/>
          <a:lstStyle/>
          <a:p>
            <a:pPr marL="0" lvl="0" indent="0">
              <a:buNone/>
            </a:pPr>
            <a:r>
              <a:rPr lang="en-US" sz="1800" b="1">
                <a:latin typeface="標楷體"/>
              </a:rPr>
              <a:t>※ </a:t>
            </a:r>
            <a:r>
              <a:rPr lang="zh-TW" sz="1800" b="1">
                <a:latin typeface="標楷體"/>
              </a:rPr>
              <a:t>本項為計畫結案驗收指標，需於結案時達成，請合理評估。</a:t>
            </a:r>
            <a:r>
              <a:rPr lang="en-US" sz="1800" b="1">
                <a:solidFill>
                  <a:srgbClr val="FF0000"/>
                </a:solidFill>
                <a:latin typeface="標楷體"/>
              </a:rPr>
              <a:t>(</a:t>
            </a:r>
            <a:r>
              <a:rPr lang="zh-TW" sz="1800" b="1">
                <a:solidFill>
                  <a:srgbClr val="FF0000"/>
                </a:solidFill>
                <a:latin typeface="標楷體"/>
              </a:rPr>
              <a:t>至少填寫</a:t>
            </a:r>
            <a:r>
              <a:rPr lang="en-US" sz="1800" b="1">
                <a:solidFill>
                  <a:srgbClr val="FF0000"/>
                </a:solidFill>
                <a:latin typeface="標楷體"/>
              </a:rPr>
              <a:t>2</a:t>
            </a:r>
            <a:r>
              <a:rPr lang="zh-TW" sz="1800" b="1">
                <a:solidFill>
                  <a:srgbClr val="FF0000"/>
                </a:solidFill>
                <a:latin typeface="標楷體"/>
              </a:rPr>
              <a:t>項</a:t>
            </a:r>
            <a:r>
              <a:rPr lang="en-US" sz="1800" b="1">
                <a:solidFill>
                  <a:srgbClr val="FF0000"/>
                </a:solidFill>
                <a:latin typeface="標楷體"/>
              </a:rPr>
              <a:t>)</a:t>
            </a:r>
            <a:endParaRPr lang="en-US" sz="1800" b="1">
              <a:solidFill>
                <a:srgbClr val="FF0000"/>
              </a:solidFill>
              <a:latin typeface="標楷體"/>
              <a:cs typeface="Times New Roman" pitchFamily="18"/>
            </a:endParaRPr>
          </a:p>
          <a:p>
            <a:pPr marL="0" lvl="0" indent="0">
              <a:buNone/>
            </a:pPr>
            <a:endParaRPr lang="zh-TW" sz="2400">
              <a:solidFill>
                <a:srgbClr val="FF0000"/>
              </a:solidFill>
              <a:latin typeface="標楷體"/>
            </a:endParaRPr>
          </a:p>
          <a:p>
            <a:pPr marL="0" lvl="0" indent="0">
              <a:buNone/>
            </a:pPr>
            <a:endParaRPr lang="en-US" sz="2400">
              <a:latin typeface="標楷體"/>
            </a:endParaRPr>
          </a:p>
          <a:p>
            <a:pPr marL="0" lvl="0" indent="0">
              <a:buNone/>
            </a:pPr>
            <a:endParaRPr lang="en-US" sz="2400">
              <a:latin typeface="標楷體"/>
            </a:endParaRPr>
          </a:p>
          <a:p>
            <a:pPr marL="0" lvl="0" indent="0">
              <a:buNone/>
            </a:pPr>
            <a:endParaRPr lang="en-US" sz="2400">
              <a:latin typeface="標楷體"/>
            </a:endParaRPr>
          </a:p>
        </p:txBody>
      </p:sp>
      <p:sp>
        <p:nvSpPr>
          <p:cNvPr id="4" name="投影片編號版面配置區 3"/>
          <p:cNvSpPr txBox="1"/>
          <p:nvPr/>
        </p:nvSpPr>
        <p:spPr>
          <a:xfrm>
            <a:off x="9206837" y="6356351"/>
            <a:ext cx="28447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DB0D3FE-9CEC-4530-A076-A11E2DD226B5}" type="slidenum">
              <a:t>6</a:t>
            </a:fld>
            <a:endParaRPr lang="en-US" sz="1200" b="0" i="0" u="none" strike="noStrike" kern="1200" cap="none" spc="0" baseline="0">
              <a:solidFill>
                <a:srgbClr val="898989"/>
              </a:solidFill>
              <a:uFillTx/>
              <a:latin typeface="Arial"/>
              <a:ea typeface="標楷體"/>
            </a:endParaRPr>
          </a:p>
        </p:txBody>
      </p:sp>
      <p:graphicFrame>
        <p:nvGraphicFramePr>
          <p:cNvPr id="5" name="表格 5"/>
          <p:cNvGraphicFramePr>
            <a:graphicFrameLocks noGrp="1"/>
          </p:cNvGraphicFramePr>
          <p:nvPr/>
        </p:nvGraphicFramePr>
        <p:xfrm>
          <a:off x="575514" y="2052453"/>
          <a:ext cx="11126006" cy="3833441"/>
        </p:xfrm>
        <a:graphic>
          <a:graphicData uri="http://schemas.openxmlformats.org/drawingml/2006/table">
            <a:tbl>
              <a:tblPr firstRow="1" firstCol="1" bandRow="1">
                <a:effectLst/>
              </a:tblPr>
              <a:tblGrid>
                <a:gridCol w="3501182">
                  <a:extLst>
                    <a:ext uri="{9D8B030D-6E8A-4147-A177-3AD203B41FA5}">
                      <a16:colId xmlns:a16="http://schemas.microsoft.com/office/drawing/2014/main" val="1507402916"/>
                    </a:ext>
                  </a:extLst>
                </a:gridCol>
                <a:gridCol w="5155222">
                  <a:extLst>
                    <a:ext uri="{9D8B030D-6E8A-4147-A177-3AD203B41FA5}">
                      <a16:colId xmlns:a16="http://schemas.microsoft.com/office/drawing/2014/main" val="3706609277"/>
                    </a:ext>
                  </a:extLst>
                </a:gridCol>
                <a:gridCol w="2469602">
                  <a:extLst>
                    <a:ext uri="{9D8B030D-6E8A-4147-A177-3AD203B41FA5}">
                      <a16:colId xmlns:a16="http://schemas.microsoft.com/office/drawing/2014/main" val="3982702186"/>
                    </a:ext>
                  </a:extLst>
                </a:gridCol>
              </a:tblGrid>
              <a:tr h="225271">
                <a:tc>
                  <a:txBody>
                    <a:bodyPr/>
                    <a:lstStyle/>
                    <a:p>
                      <a:pPr lvl="0"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2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項目</a:t>
                      </a: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2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效益</a:t>
                      </a: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2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備註</a:t>
                      </a:r>
                      <a:endParaRPr lang="en-US" sz="1600" b="1" kern="12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  <a:p>
                      <a:pPr marL="0" lvl="0" algn="ctr" defTabSz="914400" rtl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2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(</a:t>
                      </a:r>
                      <a:r>
                        <a:rPr lang="zh-TW" sz="1600" b="0" kern="12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其他說明或佐證文件</a:t>
                      </a:r>
                      <a:r>
                        <a:rPr lang="en-US" sz="1600" b="0" kern="12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)</a:t>
                      </a:r>
                      <a:endParaRPr lang="zh-TW" sz="1600" b="0" kern="12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959734"/>
                  </a:ext>
                </a:extLst>
              </a:tr>
              <a:tr h="348203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6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增加營收額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/</a:t>
                      </a:r>
                      <a:r>
                        <a:rPr lang="zh-TW" sz="16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營收增長率</a:t>
                      </a:r>
                      <a:endParaRPr lang="en-US" sz="16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________</a:t>
                      </a:r>
                      <a:r>
                        <a:rPr lang="zh-TW" sz="16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千元；相較提升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_____%</a:t>
                      </a:r>
                      <a:endParaRPr lang="zh-TW" sz="16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zh-TW" sz="16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6679013"/>
                  </a:ext>
                </a:extLst>
              </a:tr>
              <a:tr h="368649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600" kern="12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取得銷售訂單</a:t>
                      </a:r>
                      <a:r>
                        <a:rPr lang="en-US" sz="1600" kern="12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/</a:t>
                      </a:r>
                      <a:r>
                        <a:rPr lang="zh-TW" sz="1600" kern="12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合約</a:t>
                      </a: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________</a:t>
                      </a:r>
                      <a:r>
                        <a:rPr lang="zh-TW" sz="16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件；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________</a:t>
                      </a:r>
                      <a:r>
                        <a:rPr lang="zh-TW" sz="16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千元</a:t>
                      </a:r>
                      <a:endParaRPr lang="zh-TW" sz="1600" kern="12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zh-TW" sz="16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785742"/>
                  </a:ext>
                </a:extLst>
              </a:tr>
              <a:tr h="368649">
                <a:tc>
                  <a:txBody>
                    <a:bodyPr/>
                    <a:lstStyle/>
                    <a:p>
                      <a:pPr lvl="0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16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客戶增長率</a:t>
                      </a:r>
                      <a:endParaRPr lang="en-US" sz="16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________ %</a:t>
                      </a:r>
                      <a:r>
                        <a:rPr lang="zh-TW" sz="16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；相較提升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_____%</a:t>
                      </a:r>
                      <a:endParaRPr lang="zh-TW" sz="16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zh-TW" sz="16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2144914"/>
                  </a:ext>
                </a:extLst>
              </a:tr>
              <a:tr h="348203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6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增加市占率</a:t>
                      </a:r>
                      <a:endParaRPr lang="en-US" sz="16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________ %</a:t>
                      </a:r>
                      <a:r>
                        <a:rPr lang="zh-TW" sz="16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；相較提升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_____%</a:t>
                      </a:r>
                      <a:endParaRPr lang="zh-TW" sz="16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zh-TW" sz="16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8380933"/>
                  </a:ext>
                </a:extLst>
              </a:tr>
              <a:tr h="372764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600" kern="12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取得企業專案合作協議</a:t>
                      </a:r>
                      <a:endParaRPr lang="en-US" sz="16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________</a:t>
                      </a:r>
                      <a:r>
                        <a:rPr lang="zh-TW" sz="16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案，專案合作公司名稱：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________</a:t>
                      </a:r>
                      <a:endParaRPr lang="zh-TW" sz="16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zh-TW" sz="16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4430902"/>
                  </a:ext>
                </a:extLst>
              </a:tr>
              <a:tr h="372764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600" kern="12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拓展國內外通路</a:t>
                      </a: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zh-TW" sz="16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zh-TW" sz="16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382862"/>
                  </a:ext>
                </a:extLst>
              </a:tr>
              <a:tr h="348203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6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增加募資額</a:t>
                      </a:r>
                      <a:endParaRPr lang="en-US" sz="16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________</a:t>
                      </a:r>
                      <a:r>
                        <a:rPr lang="zh-TW" sz="18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千元</a:t>
                      </a: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zh-TW" sz="1600" b="1" kern="12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6742548"/>
                  </a:ext>
                </a:extLst>
              </a:tr>
              <a:tr h="348203"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600" kern="12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參加國際展覽或競賽</a:t>
                      </a: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zh-TW" sz="1600" kern="12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zh-TW" sz="1600" b="1" kern="12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3615419"/>
                  </a:ext>
                </a:extLst>
              </a:tr>
              <a:tr h="348203">
                <a:tc>
                  <a:txBody>
                    <a:bodyPr/>
                    <a:lstStyle/>
                    <a:p>
                      <a:pPr lvl="0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(</a:t>
                      </a:r>
                      <a:r>
                        <a:rPr lang="zh-TW" sz="1600" kern="12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可自行增列</a:t>
                      </a:r>
                      <a:r>
                        <a:rPr lang="en-US" sz="1600" kern="12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)</a:t>
                      </a:r>
                      <a:endParaRPr lang="zh-TW" sz="1600" kern="12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標楷體"/>
                          <a:ea typeface="標楷體"/>
                        </a:rPr>
                        <a:t> </a:t>
                      </a:r>
                      <a:endParaRPr lang="zh-TW" sz="1600" kern="12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hangingPunct="1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endParaRPr lang="zh-TW" sz="1600" b="1" kern="1200">
                        <a:solidFill>
                          <a:srgbClr val="000000"/>
                        </a:solidFill>
                        <a:latin typeface="標楷體"/>
                        <a:ea typeface="標楷體"/>
                      </a:endParaRPr>
                    </a:p>
                  </a:txBody>
                  <a:tcPr marL="68580" marR="68580" marT="0" marB="0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5103581"/>
                  </a:ext>
                </a:extLst>
              </a:tr>
            </a:tbl>
          </a:graphicData>
        </a:graphic>
      </p:graphicFrame>
      <p:sp>
        <p:nvSpPr>
          <p:cNvPr id="6" name="矩形 7"/>
          <p:cNvSpPr/>
          <p:nvPr/>
        </p:nvSpPr>
        <p:spPr>
          <a:xfrm>
            <a:off x="5751576" y="0"/>
            <a:ext cx="6440420" cy="978728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提醒</a:t>
            </a:r>
            <a:r>
              <a:rPr lang="en-US" sz="18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:</a:t>
            </a:r>
          </a:p>
          <a:p>
            <a:pPr marL="285750" marR="0" lvl="0" indent="-28575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l"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 dirty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本項為計畫結案驗收指標，</a:t>
            </a:r>
            <a:r>
              <a:rPr lang="zh-TW" sz="1800" b="0" i="0" u="none" strike="noStrike" kern="1200" cap="none" spc="0" baseline="0" dirty="0">
                <a:solidFill>
                  <a:srgbClr val="FF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須於結案時達成</a:t>
            </a:r>
            <a:r>
              <a:rPr lang="zh-TW" sz="1800" b="0" i="0" u="none" strike="noStrike" kern="1200" cap="none" spc="0" baseline="0" dirty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，請合理評估。</a:t>
            </a:r>
            <a:endParaRPr lang="en-US" sz="1800" b="0" i="0" u="none" strike="noStrike" kern="1200" cap="none" spc="0" baseline="0" dirty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285750" marR="0" lvl="0" indent="-28575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l"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 dirty="0">
                <a:solidFill>
                  <a:srgbClr val="FF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請於備註欄說明結案商業化</a:t>
            </a:r>
            <a:r>
              <a:rPr lang="en-US" sz="1800" b="0" i="0" u="none" strike="noStrike" kern="1200" cap="none" spc="0" baseline="0" dirty="0">
                <a:solidFill>
                  <a:srgbClr val="FF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(</a:t>
            </a:r>
            <a:r>
              <a:rPr lang="zh-TW" sz="1800" b="0" i="0" u="none" strike="noStrike" kern="1200" cap="none" spc="0" baseline="0" dirty="0">
                <a:solidFill>
                  <a:srgbClr val="FF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市場化</a:t>
            </a:r>
            <a:r>
              <a:rPr lang="en-US" sz="1800" b="0" i="0" u="none" strike="noStrike" kern="1200" cap="none" spc="0" baseline="0" dirty="0">
                <a:solidFill>
                  <a:srgbClr val="FF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)</a:t>
            </a:r>
            <a:r>
              <a:rPr lang="zh-TW" sz="1800" b="0" i="0" u="none" strike="noStrike" kern="1200" cap="none" spc="0" baseline="0" dirty="0">
                <a:solidFill>
                  <a:srgbClr val="FF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效益佐證文件內容。</a:t>
            </a:r>
            <a:endParaRPr lang="en-US" sz="1800" b="0" i="0" u="none" strike="noStrike" kern="1200" cap="none" spc="0" baseline="0" dirty="0">
              <a:solidFill>
                <a:srgbClr val="FF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2"/>
          <p:cNvSpPr txBox="1"/>
          <p:nvPr/>
        </p:nvSpPr>
        <p:spPr>
          <a:xfrm>
            <a:off x="900126" y="668069"/>
            <a:ext cx="10386852" cy="11933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342900" marR="0" lvl="0" indent="-34290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30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研發總經費預算表 </a:t>
            </a:r>
            <a:r>
              <a:rPr lang="en-US" sz="30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                                    </a:t>
            </a:r>
            <a:r>
              <a: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　　　 </a:t>
            </a:r>
            <a:r>
              <a: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  <a:cs typeface="Times New Roman" pitchFamily="18"/>
              </a:rPr>
              <a:t>       </a:t>
            </a:r>
            <a:r>
              <a: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</a:rPr>
              <a:t>請以整數</a:t>
            </a:r>
            <a:r>
              <a:rPr lang="zh-TW" sz="1400" b="1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</a:rPr>
              <a:t>千元</a:t>
            </a:r>
            <a:r>
              <a:rPr lang="zh-TW" sz="1400" b="0" i="0" u="none" strike="noStrike" kern="1200" cap="none" spc="0" baseline="0">
                <a:solidFill>
                  <a:srgbClr val="000000"/>
                </a:solidFill>
                <a:uFillTx/>
                <a:latin typeface="標楷體" pitchFamily="65"/>
                <a:ea typeface="標楷體" pitchFamily="65"/>
              </a:rPr>
              <a:t>為單位填寫</a:t>
            </a: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標楷體" pitchFamily="65"/>
              <a:ea typeface="標楷體" pitchFamily="65"/>
              <a:cs typeface="Times New Roman" pitchFamily="18"/>
            </a:endParaRPr>
          </a:p>
          <a:p>
            <a:pPr marL="457200" marR="0" lvl="0" indent="-45720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AutoNum type="arabicPeriod"/>
              <a:tabLst>
                <a:tab pos="666753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3000" b="1" i="0" u="none" strike="noStrike" kern="1200" cap="none" spc="0" baseline="0">
              <a:solidFill>
                <a:srgbClr val="000000"/>
              </a:solidFill>
              <a:uFillTx/>
              <a:latin typeface="Times New Roman"/>
              <a:ea typeface="標楷體"/>
            </a:endParaRPr>
          </a:p>
        </p:txBody>
      </p:sp>
      <p:sp>
        <p:nvSpPr>
          <p:cNvPr id="3" name="標題 5"/>
          <p:cNvSpPr txBox="1">
            <a:spLocks noGrp="1"/>
          </p:cNvSpPr>
          <p:nvPr>
            <p:ph type="title"/>
          </p:nvPr>
        </p:nvSpPr>
        <p:spPr>
          <a:xfrm>
            <a:off x="607152" y="0"/>
            <a:ext cx="10972800" cy="601501"/>
          </a:xfrm>
        </p:spPr>
        <p:txBody>
          <a:bodyPr/>
          <a:lstStyle/>
          <a:p>
            <a:pPr lvl="0"/>
            <a:r>
              <a:rPr lang="zh-TW" b="1">
                <a:latin typeface="Times New Roman"/>
              </a:rPr>
              <a:t>伍、經費需求</a:t>
            </a:r>
            <a:endParaRPr lang="en-US"/>
          </a:p>
        </p:txBody>
      </p:sp>
      <p:sp>
        <p:nvSpPr>
          <p:cNvPr id="4" name="投影片編號版面配置區 2"/>
          <p:cNvSpPr txBox="1"/>
          <p:nvPr/>
        </p:nvSpPr>
        <p:spPr>
          <a:xfrm>
            <a:off x="9206837" y="6356351"/>
            <a:ext cx="28447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98E49A9-B124-4864-80ED-E17FAFD29B52}" type="slidenum">
              <a:t>7</a:t>
            </a:fld>
            <a:endParaRPr lang="en-US" sz="1200" b="0" i="0" u="none" strike="noStrike" kern="1200" cap="none" spc="0" baseline="0">
              <a:solidFill>
                <a:srgbClr val="898989"/>
              </a:solidFill>
              <a:uFillTx/>
              <a:latin typeface="Arial"/>
              <a:ea typeface="標楷體"/>
            </a:endParaRPr>
          </a:p>
        </p:txBody>
      </p:sp>
      <p:graphicFrame>
        <p:nvGraphicFramePr>
          <p:cNvPr id="5" name="表格 7"/>
          <p:cNvGraphicFramePr>
            <a:graphicFrameLocks noGrp="1"/>
          </p:cNvGraphicFramePr>
          <p:nvPr/>
        </p:nvGraphicFramePr>
        <p:xfrm>
          <a:off x="900126" y="1230937"/>
          <a:ext cx="10391770" cy="5112138"/>
        </p:xfrm>
        <a:graphic>
          <a:graphicData uri="http://schemas.openxmlformats.org/drawingml/2006/table">
            <a:tbl>
              <a:tblPr>
                <a:effectLst/>
                <a:tableStyleId>{616DA210-FB5B-4158-B5E0-FEB733F419BA}</a:tableStyleId>
              </a:tblPr>
              <a:tblGrid>
                <a:gridCol w="2790081">
                  <a:extLst>
                    <a:ext uri="{9D8B030D-6E8A-4147-A177-3AD203B41FA5}">
                      <a16:colId xmlns:a16="http://schemas.microsoft.com/office/drawing/2014/main" val="3511033654"/>
                    </a:ext>
                  </a:extLst>
                </a:gridCol>
                <a:gridCol w="2790081">
                  <a:extLst>
                    <a:ext uri="{9D8B030D-6E8A-4147-A177-3AD203B41FA5}">
                      <a16:colId xmlns:a16="http://schemas.microsoft.com/office/drawing/2014/main" val="2172931224"/>
                    </a:ext>
                  </a:extLst>
                </a:gridCol>
                <a:gridCol w="1604479">
                  <a:extLst>
                    <a:ext uri="{9D8B030D-6E8A-4147-A177-3AD203B41FA5}">
                      <a16:colId xmlns:a16="http://schemas.microsoft.com/office/drawing/2014/main" val="2333730694"/>
                    </a:ext>
                  </a:extLst>
                </a:gridCol>
                <a:gridCol w="1604479">
                  <a:extLst>
                    <a:ext uri="{9D8B030D-6E8A-4147-A177-3AD203B41FA5}">
                      <a16:colId xmlns:a16="http://schemas.microsoft.com/office/drawing/2014/main" val="1442738315"/>
                    </a:ext>
                  </a:extLst>
                </a:gridCol>
                <a:gridCol w="1602650">
                  <a:extLst>
                    <a:ext uri="{9D8B030D-6E8A-4147-A177-3AD203B41FA5}">
                      <a16:colId xmlns:a16="http://schemas.microsoft.com/office/drawing/2014/main" val="1982425441"/>
                    </a:ext>
                  </a:extLst>
                </a:gridCol>
              </a:tblGrid>
              <a:tr h="319628">
                <a:tc gridSpan="2"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200"/>
                        <a:t>會計科目</a:t>
                      </a:r>
                      <a:endParaRPr lang="zh-TW" sz="1600" b="1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200"/>
                        <a:t>政府</a:t>
                      </a:r>
                    </a:p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200"/>
                        <a:t>補助款</a:t>
                      </a:r>
                      <a:endParaRPr lang="zh-TW" sz="1600" b="1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200"/>
                        <a:t>公司</a:t>
                      </a:r>
                    </a:p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200"/>
                        <a:t>自籌款</a:t>
                      </a:r>
                      <a:endParaRPr lang="zh-TW" sz="1600" b="1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200"/>
                        <a:t>合計</a:t>
                      </a:r>
                      <a:endParaRPr lang="zh-TW" sz="1600" b="1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extLst>
                  <a:ext uri="{0D108BD9-81ED-4DB2-BD59-A6C34878D82A}">
                    <a16:rowId xmlns:a16="http://schemas.microsoft.com/office/drawing/2014/main" val="4262708684"/>
                  </a:ext>
                </a:extLst>
              </a:tr>
              <a:tr h="313858">
                <a:tc rowSpan="4">
                  <a:txBody>
                    <a:bodyPr/>
                    <a:lstStyle/>
                    <a:p>
                      <a:pPr marL="71752" marR="71752" lvl="0" indent="0" algn="ctr">
                        <a:spcAft>
                          <a:spcPts val="0"/>
                        </a:spcAft>
                        <a:buNone/>
                      </a:pPr>
                      <a:r>
                        <a:rPr lang="zh-TW" sz="1600" kern="1200"/>
                        <a:t>一、人事費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spcAft>
                          <a:spcPts val="0"/>
                        </a:spcAft>
                      </a:pPr>
                      <a:r>
                        <a:rPr lang="en-US" sz="1600" kern="1200"/>
                        <a:t>(</a:t>
                      </a:r>
                      <a:r>
                        <a:rPr lang="zh-TW" sz="1600" kern="1200"/>
                        <a:t>一</a:t>
                      </a:r>
                      <a:r>
                        <a:rPr lang="en-US" sz="1600" kern="1200"/>
                        <a:t>)</a:t>
                      </a:r>
                      <a:r>
                        <a:rPr lang="zh-TW" sz="1600" kern="1200"/>
                        <a:t>研發人員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2463" marR="74925" lvl="0" indent="-571500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48892" marR="86996" lvl="0" indent="13972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2463" marR="74925" lvl="0" indent="-571500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extLst>
                  <a:ext uri="{0D108BD9-81ED-4DB2-BD59-A6C34878D82A}">
                    <a16:rowId xmlns:a16="http://schemas.microsoft.com/office/drawing/2014/main" val="803218330"/>
                  </a:ext>
                </a:extLst>
              </a:tr>
              <a:tr h="29211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just">
                        <a:spcAft>
                          <a:spcPts val="0"/>
                        </a:spcAft>
                      </a:pPr>
                      <a:r>
                        <a:rPr lang="en-US" sz="1600" kern="1200"/>
                        <a:t>(</a:t>
                      </a:r>
                      <a:r>
                        <a:rPr lang="zh-TW" sz="1600" kern="1200"/>
                        <a:t>二</a:t>
                      </a:r>
                      <a:r>
                        <a:rPr lang="en-US" sz="1600" kern="1200"/>
                        <a:t>)</a:t>
                      </a:r>
                      <a:r>
                        <a:rPr lang="zh-TW" sz="1600" kern="1200"/>
                        <a:t>國際研發人員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2463" marR="74925" lvl="0" indent="-571500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48892" marR="86996" lvl="0" indent="13972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2463" marR="74925" lvl="0" indent="-571500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extLst>
                  <a:ext uri="{0D108BD9-81ED-4DB2-BD59-A6C34878D82A}">
                    <a16:rowId xmlns:a16="http://schemas.microsoft.com/office/drawing/2014/main" val="1817573810"/>
                  </a:ext>
                </a:extLst>
              </a:tr>
              <a:tr h="29211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just">
                        <a:spcAft>
                          <a:spcPts val="0"/>
                        </a:spcAft>
                      </a:pPr>
                      <a:r>
                        <a:rPr lang="en-US" sz="1600" kern="1200"/>
                        <a:t>(</a:t>
                      </a:r>
                      <a:r>
                        <a:rPr lang="zh-TW" sz="1600" kern="1200"/>
                        <a:t>三</a:t>
                      </a:r>
                      <a:r>
                        <a:rPr lang="en-US" sz="1600" kern="1200"/>
                        <a:t>)</a:t>
                      </a:r>
                      <a:r>
                        <a:rPr lang="zh-TW" sz="1600" kern="1200"/>
                        <a:t>顧問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2463" marR="74925" lvl="0" indent="-571500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48892" marR="86996" lvl="0" indent="13972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2463" marR="74925" lvl="0" indent="-571500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extLst>
                  <a:ext uri="{0D108BD9-81ED-4DB2-BD59-A6C34878D82A}">
                    <a16:rowId xmlns:a16="http://schemas.microsoft.com/office/drawing/2014/main" val="3774269872"/>
                  </a:ext>
                </a:extLst>
              </a:tr>
              <a:tr h="26380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spcAft>
                          <a:spcPts val="0"/>
                        </a:spcAft>
                      </a:pPr>
                      <a:r>
                        <a:rPr lang="zh-TW" sz="1600" kern="0" spc="1200"/>
                        <a:t>小</a:t>
                      </a:r>
                      <a:r>
                        <a:rPr lang="zh-TW" sz="1600" kern="0"/>
                        <a:t>計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2463" marR="74925" lvl="0" indent="-571500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48892" marR="86996" lvl="0" indent="13972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2463" marR="74925" lvl="0" indent="-571500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extLst>
                  <a:ext uri="{0D108BD9-81ED-4DB2-BD59-A6C34878D82A}">
                    <a16:rowId xmlns:a16="http://schemas.microsoft.com/office/drawing/2014/main" val="3924108680"/>
                  </a:ext>
                </a:extLst>
              </a:tr>
              <a:tr h="299914">
                <a:tc gridSpan="2">
                  <a:txBody>
                    <a:bodyPr/>
                    <a:lstStyle/>
                    <a:p>
                      <a:pPr lvl="0" algn="just">
                        <a:spcAft>
                          <a:spcPts val="0"/>
                        </a:spcAft>
                      </a:pPr>
                      <a:r>
                        <a:rPr lang="zh-TW" sz="1600" kern="1200"/>
                        <a:t>二、消耗性器材及原材料費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2463" marR="74925" lvl="0" indent="-571500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48892" marR="86996" lvl="0" indent="13972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2463" marR="74925" lvl="0" indent="-571500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extLst>
                  <a:ext uri="{0D108BD9-81ED-4DB2-BD59-A6C34878D82A}">
                    <a16:rowId xmlns:a16="http://schemas.microsoft.com/office/drawing/2014/main" val="1917963203"/>
                  </a:ext>
                </a:extLst>
              </a:tr>
              <a:tr h="321247">
                <a:tc gridSpan="2">
                  <a:txBody>
                    <a:bodyPr/>
                    <a:lstStyle/>
                    <a:p>
                      <a:pPr lvl="0" algn="just">
                        <a:spcAft>
                          <a:spcPts val="0"/>
                        </a:spcAft>
                      </a:pPr>
                      <a:r>
                        <a:rPr lang="zh-TW" sz="1600" kern="1200"/>
                        <a:t>三、研發設備使用費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2463" marR="74925" lvl="0" indent="-571500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48892" marR="86996" lvl="0" indent="13972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8808" marR="99056" lvl="0" indent="-601976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extLst>
                  <a:ext uri="{0D108BD9-81ED-4DB2-BD59-A6C34878D82A}">
                    <a16:rowId xmlns:a16="http://schemas.microsoft.com/office/drawing/2014/main" val="2676378087"/>
                  </a:ext>
                </a:extLst>
              </a:tr>
              <a:tr h="299502">
                <a:tc gridSpan="2">
                  <a:txBody>
                    <a:bodyPr/>
                    <a:lstStyle/>
                    <a:p>
                      <a:pPr lvl="0" algn="just">
                        <a:spcAft>
                          <a:spcPts val="0"/>
                        </a:spcAft>
                      </a:pPr>
                      <a:r>
                        <a:rPr lang="zh-TW" sz="1600" kern="1200"/>
                        <a:t>四、研發設備維護費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2463" marR="74925" lvl="0" indent="-571500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48892" marR="86996" lvl="0" indent="13972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8808" marR="99056" lvl="0" indent="-601976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extLst>
                  <a:ext uri="{0D108BD9-81ED-4DB2-BD59-A6C34878D82A}">
                    <a16:rowId xmlns:a16="http://schemas.microsoft.com/office/drawing/2014/main" val="2696467842"/>
                  </a:ext>
                </a:extLst>
              </a:tr>
              <a:tr h="363501">
                <a:tc rowSpan="5">
                  <a:txBody>
                    <a:bodyPr/>
                    <a:lstStyle/>
                    <a:p>
                      <a:pPr marL="71752" marR="71752" lvl="0"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五、技術移轉費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spcAft>
                          <a:spcPts val="0"/>
                        </a:spcAft>
                      </a:pPr>
                      <a:r>
                        <a:rPr lang="en-US" sz="1600" kern="1200"/>
                        <a:t>(</a:t>
                      </a:r>
                      <a:r>
                        <a:rPr lang="zh-TW" sz="1600" kern="1200"/>
                        <a:t>一</a:t>
                      </a:r>
                      <a:r>
                        <a:rPr lang="en-US" sz="1600" kern="1200"/>
                        <a:t>)</a:t>
                      </a:r>
                      <a:r>
                        <a:rPr lang="zh-TW" sz="1600" kern="1200"/>
                        <a:t>技術或智慧財產權購買費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2463" marR="74925" lvl="0" indent="-571500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48892" marR="86996" lvl="0" indent="13972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8808" marR="99056" lvl="0" indent="-601976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extLst>
                  <a:ext uri="{0D108BD9-81ED-4DB2-BD59-A6C34878D82A}">
                    <a16:rowId xmlns:a16="http://schemas.microsoft.com/office/drawing/2014/main" val="530884127"/>
                  </a:ext>
                </a:extLst>
              </a:tr>
              <a:tr h="3421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just">
                        <a:spcAft>
                          <a:spcPts val="0"/>
                        </a:spcAft>
                      </a:pPr>
                      <a:r>
                        <a:rPr lang="en-US" sz="1600" kern="1200"/>
                        <a:t>(</a:t>
                      </a:r>
                      <a:r>
                        <a:rPr lang="zh-TW" sz="1600" kern="1200"/>
                        <a:t>二</a:t>
                      </a:r>
                      <a:r>
                        <a:rPr lang="en-US" sz="1600" kern="1200"/>
                        <a:t>)</a:t>
                      </a:r>
                      <a:r>
                        <a:rPr lang="zh-TW" sz="1600" kern="1200"/>
                        <a:t>委託研究費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2463" marR="74925" lvl="0" indent="-571500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48892" marR="86996" lvl="0" indent="13972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8808" marR="99056" lvl="0" indent="-601976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extLst>
                  <a:ext uri="{0D108BD9-81ED-4DB2-BD59-A6C34878D82A}">
                    <a16:rowId xmlns:a16="http://schemas.microsoft.com/office/drawing/2014/main" val="1384413612"/>
                  </a:ext>
                </a:extLst>
              </a:tr>
              <a:tr h="3208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just">
                        <a:spcAft>
                          <a:spcPts val="0"/>
                        </a:spcAft>
                      </a:pPr>
                      <a:r>
                        <a:rPr lang="en-US" sz="1600" kern="1200"/>
                        <a:t>(</a:t>
                      </a:r>
                      <a:r>
                        <a:rPr lang="zh-TW" sz="1600" kern="1200"/>
                        <a:t>三</a:t>
                      </a:r>
                      <a:r>
                        <a:rPr lang="en-US" sz="1600" kern="1200"/>
                        <a:t>)</a:t>
                      </a:r>
                      <a:r>
                        <a:rPr lang="zh-TW" sz="1600" kern="1200"/>
                        <a:t>委託勞務費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2463" marR="74925" lvl="0" indent="-571500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48892" marR="86996" lvl="0" indent="13972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8808" marR="99056" lvl="0" indent="-601976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extLst>
                  <a:ext uri="{0D108BD9-81ED-4DB2-BD59-A6C34878D82A}">
                    <a16:rowId xmlns:a16="http://schemas.microsoft.com/office/drawing/2014/main" val="1343719527"/>
                  </a:ext>
                </a:extLst>
              </a:tr>
              <a:tr h="37088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just">
                        <a:spcAft>
                          <a:spcPts val="0"/>
                        </a:spcAft>
                      </a:pPr>
                      <a:r>
                        <a:rPr lang="en-US" sz="1600" kern="1200"/>
                        <a:t>(</a:t>
                      </a:r>
                      <a:r>
                        <a:rPr lang="zh-TW" sz="1600" kern="1200"/>
                        <a:t>四</a:t>
                      </a:r>
                      <a:r>
                        <a:rPr lang="en-US" sz="1600" kern="1200"/>
                        <a:t>)</a:t>
                      </a:r>
                      <a:r>
                        <a:rPr lang="zh-TW" sz="1600" kern="1200"/>
                        <a:t>委託設計費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2463" marR="74925" lvl="0" indent="-571500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48892" marR="86996" lvl="0" indent="13972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8808" marR="99056" lvl="0" indent="-601976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extLst>
                  <a:ext uri="{0D108BD9-81ED-4DB2-BD59-A6C34878D82A}">
                    <a16:rowId xmlns:a16="http://schemas.microsoft.com/office/drawing/2014/main" val="2354123637"/>
                  </a:ext>
                </a:extLst>
              </a:tr>
              <a:tr h="29211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spcAft>
                          <a:spcPts val="0"/>
                        </a:spcAft>
                      </a:pPr>
                      <a:r>
                        <a:rPr lang="zh-TW" sz="1600" kern="0" spc="1800"/>
                        <a:t>小</a:t>
                      </a:r>
                      <a:r>
                        <a:rPr lang="zh-TW" sz="1600" kern="0"/>
                        <a:t>計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2463" marR="74925" lvl="0" indent="-571500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48892" marR="86996" lvl="0" indent="13972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8808" marR="99056" lvl="0" indent="-601976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extLst>
                  <a:ext uri="{0D108BD9-81ED-4DB2-BD59-A6C34878D82A}">
                    <a16:rowId xmlns:a16="http://schemas.microsoft.com/office/drawing/2014/main" val="3971892766"/>
                  </a:ext>
                </a:extLst>
              </a:tr>
              <a:tr h="292937">
                <a:tc gridSpan="2">
                  <a:txBody>
                    <a:bodyPr/>
                    <a:lstStyle/>
                    <a:p>
                      <a:pPr lvl="0" algn="just">
                        <a:spcAft>
                          <a:spcPts val="0"/>
                        </a:spcAft>
                      </a:pPr>
                      <a:r>
                        <a:rPr lang="zh-TW" sz="1600" kern="1200"/>
                        <a:t>六、國內差旅費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2463" marR="74925" lvl="0" indent="-571500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48892" marR="86996" lvl="0" indent="13972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8808" marR="99056" lvl="0" indent="-601976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extLst>
                  <a:ext uri="{0D108BD9-81ED-4DB2-BD59-A6C34878D82A}">
                    <a16:rowId xmlns:a16="http://schemas.microsoft.com/office/drawing/2014/main" val="622544035"/>
                  </a:ext>
                </a:extLst>
              </a:tr>
              <a:tr h="264627">
                <a:tc gridSpan="2">
                  <a:txBody>
                    <a:bodyPr/>
                    <a:lstStyle/>
                    <a:p>
                      <a:pPr lvl="0" algn="ctr">
                        <a:spcAft>
                          <a:spcPts val="0"/>
                        </a:spcAft>
                      </a:pPr>
                      <a:r>
                        <a:rPr lang="zh-TW" sz="1600" kern="1200"/>
                        <a:t>合　　　計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2463" marR="74925" lvl="0" indent="-571500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48892" marR="86996" lvl="0" indent="13972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8808" marR="99056" lvl="0" indent="-601976" algn="r"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extLst>
                  <a:ext uri="{0D108BD9-81ED-4DB2-BD59-A6C34878D82A}">
                    <a16:rowId xmlns:a16="http://schemas.microsoft.com/office/drawing/2014/main" val="4164043110"/>
                  </a:ext>
                </a:extLst>
              </a:tr>
              <a:tr h="299914">
                <a:tc gridSpan="2">
                  <a:txBody>
                    <a:bodyPr/>
                    <a:lstStyle/>
                    <a:p>
                      <a:pPr lvl="0" algn="ctr">
                        <a:spcAft>
                          <a:spcPts val="0"/>
                        </a:spcAft>
                      </a:pPr>
                      <a:r>
                        <a:rPr lang="zh-TW" sz="1600" kern="1200"/>
                        <a:t>百　分　比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2463" marR="74925" lvl="0" indent="-571500" algn="r">
                        <a:spcAft>
                          <a:spcPts val="0"/>
                        </a:spcAft>
                      </a:pPr>
                      <a:r>
                        <a:rPr lang="zh-TW" sz="1600" kern="1200"/>
                        <a:t>％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48892" marR="86996" lvl="0" indent="13972" algn="r">
                        <a:spcAft>
                          <a:spcPts val="0"/>
                        </a:spcAft>
                      </a:pPr>
                      <a:r>
                        <a:rPr lang="zh-TW" sz="1600" kern="1200"/>
                        <a:t>％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tc>
                  <a:txBody>
                    <a:bodyPr/>
                    <a:lstStyle/>
                    <a:p>
                      <a:pPr marL="638808" marR="99056" lvl="0" indent="-601976" algn="r">
                        <a:spcAft>
                          <a:spcPts val="0"/>
                        </a:spcAft>
                      </a:pPr>
                      <a:r>
                        <a:rPr lang="zh-TW" sz="1600" kern="1200"/>
                        <a:t>％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0351" marR="10351" marT="0" marB="0" anchor="ctr"/>
                </a:tc>
                <a:extLst>
                  <a:ext uri="{0D108BD9-81ED-4DB2-BD59-A6C34878D82A}">
                    <a16:rowId xmlns:a16="http://schemas.microsoft.com/office/drawing/2014/main" val="1960369074"/>
                  </a:ext>
                </a:extLst>
              </a:tr>
            </a:tbl>
          </a:graphicData>
        </a:graphic>
      </p:graphicFrame>
      <p:sp>
        <p:nvSpPr>
          <p:cNvPr id="6" name="矩形 4"/>
          <p:cNvSpPr/>
          <p:nvPr/>
        </p:nvSpPr>
        <p:spPr>
          <a:xfrm>
            <a:off x="6756465" y="2601760"/>
            <a:ext cx="4900735" cy="1754322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>
                <a:solidFill>
                  <a:srgbClr val="000000"/>
                </a:solidFill>
                <a:uFillTx/>
                <a:latin typeface="標楷體"/>
                <a:ea typeface="標楷體"/>
              </a:rPr>
              <a:t>提醒</a:t>
            </a:r>
            <a:r>
              <a:rPr lang="en-US" sz="1800" b="1" i="0" u="none" strike="noStrike" kern="1200" cap="none" spc="0" baseline="0">
                <a:solidFill>
                  <a:srgbClr val="000000"/>
                </a:solidFill>
                <a:uFillTx/>
                <a:latin typeface="標楷體"/>
                <a:ea typeface="標楷體"/>
              </a:rPr>
              <a:t>:</a:t>
            </a:r>
          </a:p>
          <a:p>
            <a:pPr marL="285750" marR="0" lvl="0" indent="-285750" algn="just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1200" cap="none" spc="0" baseline="0">
                <a:solidFill>
                  <a:srgbClr val="FF0000"/>
                </a:solidFill>
                <a:uFillTx/>
                <a:latin typeface="Times New Roman"/>
                <a:ea typeface="標楷體"/>
              </a:rPr>
              <a:t>各項會計科目編列，請參考「附件</a:t>
            </a:r>
            <a:r>
              <a:rPr lang="en-US" sz="1800" b="0" i="0" u="none" strike="noStrike" kern="1200" cap="none" spc="0" baseline="0">
                <a:solidFill>
                  <a:srgbClr val="FF0000"/>
                </a:solidFill>
                <a:uFillTx/>
                <a:latin typeface="Times New Roman"/>
                <a:ea typeface="標楷體"/>
              </a:rPr>
              <a:t>C.</a:t>
            </a:r>
            <a:r>
              <a:rPr lang="zh-TW" sz="1800" b="0" i="0" u="none" strike="noStrike" kern="1200" cap="none" spc="0" baseline="0">
                <a:solidFill>
                  <a:srgbClr val="FF0000"/>
                </a:solidFill>
                <a:uFillTx/>
                <a:latin typeface="Times New Roman"/>
                <a:ea typeface="標楷體"/>
              </a:rPr>
              <a:t>會計科目及編列原則」，</a:t>
            </a:r>
            <a:r>
              <a:rPr lang="zh-TW" sz="1800" b="0" i="0" u="none" strike="noStrike" kern="0" cap="none" spc="0" baseline="0">
                <a:solidFill>
                  <a:srgbClr val="FF0000"/>
                </a:solidFill>
                <a:uFillTx/>
                <a:latin typeface="Times New Roman"/>
                <a:ea typeface="標楷體"/>
              </a:rPr>
              <a:t>皆不含營業稅</a:t>
            </a:r>
            <a:r>
              <a:rPr lang="zh-TW" sz="1800" b="0" i="0" u="none" strike="noStrike" kern="1200" cap="none" spc="0" baseline="0">
                <a:solidFill>
                  <a:srgbClr val="FF0000"/>
                </a:solidFill>
                <a:uFillTx/>
                <a:latin typeface="Times New Roman"/>
                <a:ea typeface="標楷體"/>
              </a:rPr>
              <a:t>。</a:t>
            </a:r>
            <a:endParaRPr lang="en-US" sz="1800" b="0" i="0" u="none" strike="noStrike" kern="1200" cap="none" spc="0" baseline="0">
              <a:solidFill>
                <a:srgbClr val="FF0000"/>
              </a:solidFill>
              <a:uFillTx/>
              <a:latin typeface="Times New Roman"/>
              <a:ea typeface="標楷體"/>
            </a:endParaRPr>
          </a:p>
          <a:p>
            <a:pPr marL="285750" marR="0" lvl="0" indent="-285750" algn="just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0" cap="none" spc="0" baseline="0">
                <a:solidFill>
                  <a:srgbClr val="FF0000"/>
                </a:solidFill>
                <a:uFillTx/>
                <a:latin typeface="Times New Roman"/>
                <a:ea typeface="標楷體"/>
              </a:rPr>
              <a:t>百分比請以小數點下四捨五入計算。</a:t>
            </a:r>
            <a:endParaRPr lang="en-US" sz="1800" b="0" i="0" u="none" strike="noStrike" kern="0" cap="none" spc="0" baseline="0">
              <a:solidFill>
                <a:srgbClr val="FF0000"/>
              </a:solidFill>
              <a:uFillTx/>
              <a:latin typeface="Times New Roman"/>
              <a:ea typeface="標楷體"/>
            </a:endParaRPr>
          </a:p>
          <a:p>
            <a:pPr marL="285750" marR="0" lvl="0" indent="-285750" algn="just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0" cap="none" spc="0" baseline="0">
                <a:solidFill>
                  <a:srgbClr val="FF0000"/>
                </a:solidFill>
                <a:uFillTx/>
                <a:latin typeface="Times New Roman"/>
                <a:ea typeface="標楷體"/>
              </a:rPr>
              <a:t>所有金額單位皆為千元。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5"/>
          <p:cNvSpPr txBox="1">
            <a:spLocks noGrp="1"/>
          </p:cNvSpPr>
          <p:nvPr>
            <p:ph type="title"/>
          </p:nvPr>
        </p:nvSpPr>
        <p:spPr>
          <a:xfrm>
            <a:off x="593271" y="90141"/>
            <a:ext cx="10972800" cy="964609"/>
          </a:xfrm>
        </p:spPr>
        <p:txBody>
          <a:bodyPr/>
          <a:lstStyle/>
          <a:p>
            <a:pPr lvl="0"/>
            <a:r>
              <a:rPr lang="zh-TW" b="1">
                <a:latin typeface="Times New Roman"/>
              </a:rPr>
              <a:t>伍、經費需求</a:t>
            </a:r>
            <a:endParaRPr lang="en-US"/>
          </a:p>
        </p:txBody>
      </p:sp>
      <p:sp>
        <p:nvSpPr>
          <p:cNvPr id="3" name="文字版面配置區 6"/>
          <p:cNvSpPr txBox="1">
            <a:spLocks noGrp="1"/>
          </p:cNvSpPr>
          <p:nvPr>
            <p:ph type="body" idx="1"/>
          </p:nvPr>
        </p:nvSpPr>
        <p:spPr>
          <a:xfrm>
            <a:off x="2064020" y="1054751"/>
            <a:ext cx="8543769" cy="4276667"/>
          </a:xfrm>
        </p:spPr>
        <p:txBody>
          <a:bodyPr/>
          <a:lstStyle/>
          <a:p>
            <a:pPr marL="0" lvl="0" indent="0">
              <a:buNone/>
            </a:pPr>
            <a:r>
              <a:rPr lang="zh-TW" sz="1800" b="1">
                <a:latin typeface="標楷體" pitchFamily="65"/>
                <a:ea typeface="標楷體" pitchFamily="65"/>
                <a:cs typeface="Times New Roman" pitchFamily="18"/>
              </a:rPr>
              <a:t>ㄧ、人事費 </a:t>
            </a:r>
            <a:r>
              <a:rPr lang="en-US" sz="1800" b="1">
                <a:latin typeface="標楷體" pitchFamily="65"/>
                <a:ea typeface="標楷體" pitchFamily="65"/>
                <a:cs typeface="Times New Roman" pitchFamily="18"/>
              </a:rPr>
              <a:t>                                                  </a:t>
            </a:r>
            <a:r>
              <a:rPr lang="zh-TW" sz="1400">
                <a:latin typeface="標楷體" pitchFamily="65"/>
                <a:ea typeface="標楷體" pitchFamily="65"/>
                <a:cs typeface="Times New Roman" pitchFamily="18"/>
              </a:rPr>
              <a:t>金額單位</a:t>
            </a:r>
            <a:r>
              <a:rPr lang="en-US" sz="1400">
                <a:latin typeface="標楷體" pitchFamily="65"/>
                <a:ea typeface="標楷體" pitchFamily="65"/>
                <a:cs typeface="Times New Roman" pitchFamily="18"/>
              </a:rPr>
              <a:t> : </a:t>
            </a:r>
            <a:r>
              <a:rPr lang="zh-TW" sz="1400">
                <a:latin typeface="標楷體" pitchFamily="65"/>
                <a:ea typeface="標楷體" pitchFamily="65"/>
                <a:cs typeface="Times New Roman" pitchFamily="18"/>
              </a:rPr>
              <a:t>千元</a:t>
            </a:r>
            <a:endParaRPr lang="en-US" sz="1400">
              <a:latin typeface="標楷體" pitchFamily="65"/>
              <a:ea typeface="標楷體" pitchFamily="65"/>
              <a:cs typeface="Times New Roman" pitchFamily="18"/>
            </a:endParaRPr>
          </a:p>
          <a:p>
            <a:pPr lvl="0"/>
            <a:endParaRPr lang="en-US" sz="1800"/>
          </a:p>
          <a:p>
            <a:pPr lvl="0"/>
            <a:endParaRPr lang="en-US" sz="1800"/>
          </a:p>
          <a:p>
            <a:pPr lvl="0"/>
            <a:endParaRPr lang="en-US" sz="1800"/>
          </a:p>
          <a:p>
            <a:pPr lvl="0"/>
            <a:endParaRPr lang="en-US" sz="1800"/>
          </a:p>
          <a:p>
            <a:pPr lvl="0"/>
            <a:endParaRPr lang="en-US" sz="1800"/>
          </a:p>
          <a:p>
            <a:pPr lvl="0"/>
            <a:endParaRPr lang="en-US" sz="1800"/>
          </a:p>
          <a:p>
            <a:pPr lvl="0"/>
            <a:endParaRPr lang="en-US" sz="1800"/>
          </a:p>
          <a:p>
            <a:pPr marL="0" lvl="0" indent="0">
              <a:buNone/>
            </a:pPr>
            <a:endParaRPr lang="en-US" sz="1800"/>
          </a:p>
          <a:p>
            <a:pPr marL="0" lvl="0" indent="0">
              <a:buNone/>
            </a:pPr>
            <a:endParaRPr lang="en-US" sz="1800"/>
          </a:p>
          <a:p>
            <a:pPr marL="0" lvl="0" indent="0">
              <a:buNone/>
            </a:pPr>
            <a:r>
              <a:rPr lang="zh-TW" sz="1800" b="1">
                <a:latin typeface="標楷體" pitchFamily="65"/>
                <a:ea typeface="標楷體" pitchFamily="65"/>
                <a:cs typeface="Times New Roman" pitchFamily="18"/>
              </a:rPr>
              <a:t>二、消耗性器材及原材料費</a:t>
            </a:r>
            <a:r>
              <a:rPr lang="zh-TW" sz="1800">
                <a:latin typeface="標楷體" pitchFamily="65"/>
                <a:ea typeface="標楷體" pitchFamily="65"/>
                <a:cs typeface="Times New Roman" pitchFamily="18"/>
              </a:rPr>
              <a:t>　　　　　　　　　　　　　　　　　　</a:t>
            </a:r>
            <a:r>
              <a:rPr lang="en-US" sz="1800">
                <a:latin typeface="標楷體" pitchFamily="65"/>
                <a:ea typeface="標楷體" pitchFamily="65"/>
                <a:cs typeface="Times New Roman" pitchFamily="18"/>
              </a:rPr>
              <a:t> </a:t>
            </a:r>
            <a:r>
              <a:rPr lang="zh-TW" sz="1400">
                <a:latin typeface="標楷體" pitchFamily="65"/>
                <a:ea typeface="標楷體" pitchFamily="65"/>
                <a:cs typeface="Times New Roman" pitchFamily="18"/>
              </a:rPr>
              <a:t>金額單位</a:t>
            </a:r>
            <a:r>
              <a:rPr lang="en-US" sz="1400">
                <a:latin typeface="標楷體" pitchFamily="65"/>
                <a:ea typeface="標楷體" pitchFamily="65"/>
                <a:cs typeface="Times New Roman" pitchFamily="18"/>
              </a:rPr>
              <a:t> : </a:t>
            </a:r>
            <a:r>
              <a:rPr lang="zh-TW" sz="1400">
                <a:latin typeface="標楷體" pitchFamily="65"/>
                <a:ea typeface="標楷體" pitchFamily="65"/>
                <a:cs typeface="Times New Roman" pitchFamily="18"/>
              </a:rPr>
              <a:t>千元</a:t>
            </a:r>
            <a:endParaRPr lang="en-US" sz="1800"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lvl="0" indent="0">
              <a:buNone/>
            </a:pPr>
            <a:endParaRPr lang="en-US" sz="1800"/>
          </a:p>
        </p:txBody>
      </p:sp>
      <p:sp>
        <p:nvSpPr>
          <p:cNvPr id="4" name="投影片編號版面配置區 3"/>
          <p:cNvSpPr txBox="1"/>
          <p:nvPr/>
        </p:nvSpPr>
        <p:spPr>
          <a:xfrm>
            <a:off x="9206837" y="6356351"/>
            <a:ext cx="28447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B140814-EB95-4314-AAAB-87B63011771C}" type="slidenum">
              <a:t>8</a:t>
            </a:fld>
            <a:endParaRPr lang="en-US" sz="1200" b="0" i="0" u="none" strike="noStrike" kern="1200" cap="none" spc="0" baseline="0">
              <a:solidFill>
                <a:srgbClr val="898989"/>
              </a:solidFill>
              <a:uFillTx/>
              <a:latin typeface="Arial"/>
              <a:ea typeface="標楷體"/>
            </a:endParaRPr>
          </a:p>
        </p:txBody>
      </p:sp>
      <p:graphicFrame>
        <p:nvGraphicFramePr>
          <p:cNvPr id="5" name="表格 1"/>
          <p:cNvGraphicFramePr>
            <a:graphicFrameLocks noGrp="1"/>
          </p:cNvGraphicFramePr>
          <p:nvPr/>
        </p:nvGraphicFramePr>
        <p:xfrm>
          <a:off x="2064020" y="1470675"/>
          <a:ext cx="8543767" cy="3356276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2167411">
                  <a:extLst>
                    <a:ext uri="{9D8B030D-6E8A-4147-A177-3AD203B41FA5}">
                      <a16:colId xmlns:a16="http://schemas.microsoft.com/office/drawing/2014/main" val="1466271384"/>
                    </a:ext>
                  </a:extLst>
                </a:gridCol>
                <a:gridCol w="1257007">
                  <a:extLst>
                    <a:ext uri="{9D8B030D-6E8A-4147-A177-3AD203B41FA5}">
                      <a16:colId xmlns:a16="http://schemas.microsoft.com/office/drawing/2014/main" val="1305083703"/>
                    </a:ext>
                  </a:extLst>
                </a:gridCol>
                <a:gridCol w="1736591">
                  <a:extLst>
                    <a:ext uri="{9D8B030D-6E8A-4147-A177-3AD203B41FA5}">
                      <a16:colId xmlns:a16="http://schemas.microsoft.com/office/drawing/2014/main" val="1676669130"/>
                    </a:ext>
                  </a:extLst>
                </a:gridCol>
                <a:gridCol w="1125809">
                  <a:extLst>
                    <a:ext uri="{9D8B030D-6E8A-4147-A177-3AD203B41FA5}">
                      <a16:colId xmlns:a16="http://schemas.microsoft.com/office/drawing/2014/main" val="1921704748"/>
                    </a:ext>
                  </a:extLst>
                </a:gridCol>
                <a:gridCol w="2256949">
                  <a:extLst>
                    <a:ext uri="{9D8B030D-6E8A-4147-A177-3AD203B41FA5}">
                      <a16:colId xmlns:a16="http://schemas.microsoft.com/office/drawing/2014/main" val="56529011"/>
                    </a:ext>
                  </a:extLst>
                </a:gridCol>
              </a:tblGrid>
              <a:tr h="305116">
                <a:tc>
                  <a:txBody>
                    <a:bodyPr/>
                    <a:lstStyle/>
                    <a:p>
                      <a:pPr marL="682627" lvl="0" indent="-57150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200"/>
                        <a:t>姓名 </a:t>
                      </a:r>
                      <a:endParaRPr lang="zh-TW" sz="1600" b="1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marL="682627" lvl="0" indent="-57150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200"/>
                        <a:t>職級</a:t>
                      </a:r>
                      <a:endParaRPr lang="zh-TW" sz="1600" b="1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200"/>
                        <a:t>平均月薪</a:t>
                      </a:r>
                      <a:r>
                        <a:rPr lang="en-US" sz="1600" b="1" kern="1200"/>
                        <a:t>(A)</a:t>
                      </a:r>
                      <a:endParaRPr lang="zh-TW" sz="1600" b="1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marL="2542"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200"/>
                        <a:t>人月數</a:t>
                      </a:r>
                      <a:r>
                        <a:rPr lang="en-US" sz="1600" b="1" kern="1200"/>
                        <a:t>(B)</a:t>
                      </a:r>
                      <a:endParaRPr lang="zh-TW" sz="1600" b="1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200"/>
                        <a:t>人事費概算</a:t>
                      </a:r>
                      <a:r>
                        <a:rPr lang="en-US" sz="1600" b="1" kern="1200"/>
                        <a:t>(A×B)  </a:t>
                      </a:r>
                      <a:endParaRPr lang="zh-TW" sz="1600" b="1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1925347213"/>
                  </a:ext>
                </a:extLst>
              </a:tr>
              <a:tr h="305116">
                <a:tc gridSpan="5">
                  <a:txBody>
                    <a:bodyPr/>
                    <a:lstStyle/>
                    <a:p>
                      <a:pPr lvl="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(</a:t>
                      </a:r>
                      <a:r>
                        <a:rPr lang="zh-TW" sz="1600" kern="1200"/>
                        <a:t>一</a:t>
                      </a:r>
                      <a:r>
                        <a:rPr lang="en-US" sz="1600" kern="1200"/>
                        <a:t>)</a:t>
                      </a:r>
                      <a:r>
                        <a:rPr lang="zh-TW" sz="1600" kern="1200"/>
                        <a:t>研發人員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827852"/>
                  </a:ext>
                </a:extLst>
              </a:tr>
              <a:tr h="305116">
                <a:tc>
                  <a:txBody>
                    <a:bodyPr/>
                    <a:lstStyle/>
                    <a:p>
                      <a:pPr lvl="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2315849689"/>
                  </a:ext>
                </a:extLst>
              </a:tr>
              <a:tr h="305116">
                <a:tc gridSpan="3">
                  <a:txBody>
                    <a:bodyPr/>
                    <a:lstStyle/>
                    <a:p>
                      <a:pPr marL="302264" lvl="0" indent="-302264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小</a:t>
                      </a:r>
                      <a:r>
                        <a:rPr lang="en-US" sz="1600" kern="1200"/>
                        <a:t>     </a:t>
                      </a:r>
                      <a:r>
                        <a:rPr lang="zh-TW" sz="1600" kern="1200"/>
                        <a:t>計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2809552196"/>
                  </a:ext>
                </a:extLst>
              </a:tr>
              <a:tr h="305116">
                <a:tc gridSpan="5">
                  <a:txBody>
                    <a:bodyPr/>
                    <a:lstStyle/>
                    <a:p>
                      <a:pPr lvl="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(</a:t>
                      </a:r>
                      <a:r>
                        <a:rPr lang="zh-TW" sz="1600" kern="1200"/>
                        <a:t>二</a:t>
                      </a:r>
                      <a:r>
                        <a:rPr lang="en-US" sz="1600" kern="1200"/>
                        <a:t>)</a:t>
                      </a:r>
                      <a:r>
                        <a:rPr lang="zh-TW" sz="1600" kern="1200"/>
                        <a:t>國際研發人員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65437"/>
                  </a:ext>
                </a:extLst>
              </a:tr>
              <a:tr h="305116">
                <a:tc>
                  <a:txBody>
                    <a:bodyPr/>
                    <a:lstStyle/>
                    <a:p>
                      <a:pPr lvl="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2053322608"/>
                  </a:ext>
                </a:extLst>
              </a:tr>
              <a:tr h="305116">
                <a:tc gridSpan="3">
                  <a:txBody>
                    <a:bodyPr/>
                    <a:lstStyle/>
                    <a:p>
                      <a:pPr lvl="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小</a:t>
                      </a:r>
                      <a:r>
                        <a:rPr lang="en-US" sz="1600" kern="1200"/>
                        <a:t>     </a:t>
                      </a:r>
                      <a:r>
                        <a:rPr lang="zh-TW" sz="1600" kern="1200"/>
                        <a:t>計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1323013459"/>
                  </a:ext>
                </a:extLst>
              </a:tr>
              <a:tr h="305116">
                <a:tc gridSpan="5">
                  <a:txBody>
                    <a:bodyPr/>
                    <a:lstStyle/>
                    <a:p>
                      <a:pPr lvl="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(</a:t>
                      </a:r>
                      <a:r>
                        <a:rPr lang="zh-TW" sz="1600" kern="1200"/>
                        <a:t>三</a:t>
                      </a:r>
                      <a:r>
                        <a:rPr lang="en-US" sz="1600" kern="1200"/>
                        <a:t>)</a:t>
                      </a:r>
                      <a:r>
                        <a:rPr lang="zh-TW" sz="1600" kern="1200"/>
                        <a:t>顧問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690353"/>
                  </a:ext>
                </a:extLst>
              </a:tr>
              <a:tr h="305116">
                <a:tc gridSpan="2">
                  <a:txBody>
                    <a:bodyPr/>
                    <a:lstStyle/>
                    <a:p>
                      <a:pPr lvl="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327922643"/>
                  </a:ext>
                </a:extLst>
              </a:tr>
              <a:tr h="305116">
                <a:tc gridSpan="4">
                  <a:txBody>
                    <a:bodyPr/>
                    <a:lstStyle/>
                    <a:p>
                      <a:pPr lvl="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小</a:t>
                      </a:r>
                      <a:r>
                        <a:rPr lang="en-US" sz="1600" kern="1200"/>
                        <a:t>     </a:t>
                      </a:r>
                      <a:r>
                        <a:rPr lang="zh-TW" sz="1600" kern="1200"/>
                        <a:t>計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1527434152"/>
                  </a:ext>
                </a:extLst>
              </a:tr>
              <a:tr h="305116">
                <a:tc gridSpan="4">
                  <a:txBody>
                    <a:bodyPr/>
                    <a:lstStyle/>
                    <a:p>
                      <a:pPr lvl="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合</a:t>
                      </a:r>
                      <a:r>
                        <a:rPr lang="en-US" sz="1600" kern="1200"/>
                        <a:t>     </a:t>
                      </a:r>
                      <a:r>
                        <a:rPr lang="zh-TW" sz="1600" kern="1200"/>
                        <a:t>計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4133728307"/>
                  </a:ext>
                </a:extLst>
              </a:tr>
            </a:tbl>
          </a:graphicData>
        </a:graphic>
      </p:graphicFrame>
      <p:sp>
        <p:nvSpPr>
          <p:cNvPr id="6" name="矩形 8"/>
          <p:cNvSpPr/>
          <p:nvPr/>
        </p:nvSpPr>
        <p:spPr>
          <a:xfrm>
            <a:off x="6410556" y="1835603"/>
            <a:ext cx="5007336" cy="2308320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提醒</a:t>
            </a:r>
            <a:r>
              <a:rPr lang="en-US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:</a:t>
            </a:r>
            <a:endParaRPr lang="en-US" sz="1800" b="1" i="0" u="none" strike="noStrike" kern="0" cap="none" spc="0" baseline="0">
              <a:solidFill>
                <a:srgbClr val="000000"/>
              </a:solidFill>
              <a:uFillTx/>
              <a:latin typeface="Times New Roman"/>
              <a:ea typeface="標楷體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參與計畫之研發人員皆須編列人事費，負責人為研發人員之一 者，亦同。且人事費以占計畫總經費之</a:t>
            </a:r>
            <a:r>
              <a:rPr lang="en-US" sz="1800" b="1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60%</a:t>
            </a:r>
            <a:r>
              <a:rPr lang="zh-TW" sz="1800" b="0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為原則，超過則需 敘明理由。</a:t>
            </a:r>
            <a:endParaRPr lang="en-US" sz="1800" b="0" i="0" u="none" strike="noStrike" kern="0" cap="none" spc="0" baseline="0">
              <a:solidFill>
                <a:srgbClr val="FF0000"/>
              </a:solidFill>
              <a:uFillTx/>
              <a:latin typeface="標楷體"/>
              <a:ea typeface="標楷體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0" cap="none" spc="0" baseline="0">
                <a:solidFill>
                  <a:srgbClr val="FF0000"/>
                </a:solidFill>
                <a:uFillTx/>
                <a:latin typeface="Times New Roman"/>
                <a:ea typeface="標楷體"/>
              </a:rPr>
              <a:t>聘用顧問之服務單位若與技術引進或委託研究為同一單位者，則顧問與委外之費用應擇一編列。</a:t>
            </a:r>
            <a:endParaRPr lang="en-US" sz="1800" b="0" i="0" u="none" strike="noStrike" kern="0" cap="none" spc="0" baseline="0">
              <a:solidFill>
                <a:srgbClr val="FF0000"/>
              </a:solidFill>
              <a:uFillTx/>
              <a:latin typeface="Times New Roman"/>
              <a:ea typeface="標楷體"/>
            </a:endParaRPr>
          </a:p>
        </p:txBody>
      </p:sp>
      <p:graphicFrame>
        <p:nvGraphicFramePr>
          <p:cNvPr id="7" name="表格 2"/>
          <p:cNvGraphicFramePr>
            <a:graphicFrameLocks noGrp="1"/>
          </p:cNvGraphicFramePr>
          <p:nvPr/>
        </p:nvGraphicFramePr>
        <p:xfrm>
          <a:off x="2064020" y="5282013"/>
          <a:ext cx="8543776" cy="1074345"/>
        </p:xfrm>
        <a:graphic>
          <a:graphicData uri="http://schemas.openxmlformats.org/drawingml/2006/table">
            <a:tbl>
              <a:tblPr>
                <a:effectLst/>
                <a:tableStyleId>{616DA210-FB5B-4158-B5E0-FEB733F419BA}</a:tableStyleId>
              </a:tblPr>
              <a:tblGrid>
                <a:gridCol w="2662065">
                  <a:extLst>
                    <a:ext uri="{9D8B030D-6E8A-4147-A177-3AD203B41FA5}">
                      <a16:colId xmlns:a16="http://schemas.microsoft.com/office/drawing/2014/main" val="3875794373"/>
                    </a:ext>
                  </a:extLst>
                </a:gridCol>
                <a:gridCol w="869621">
                  <a:extLst>
                    <a:ext uri="{9D8B030D-6E8A-4147-A177-3AD203B41FA5}">
                      <a16:colId xmlns:a16="http://schemas.microsoft.com/office/drawing/2014/main" val="1992057332"/>
                    </a:ext>
                  </a:extLst>
                </a:gridCol>
                <a:gridCol w="1713539">
                  <a:extLst>
                    <a:ext uri="{9D8B030D-6E8A-4147-A177-3AD203B41FA5}">
                      <a16:colId xmlns:a16="http://schemas.microsoft.com/office/drawing/2014/main" val="4070635972"/>
                    </a:ext>
                  </a:extLst>
                </a:gridCol>
                <a:gridCol w="1171026">
                  <a:extLst>
                    <a:ext uri="{9D8B030D-6E8A-4147-A177-3AD203B41FA5}">
                      <a16:colId xmlns:a16="http://schemas.microsoft.com/office/drawing/2014/main" val="3414687960"/>
                    </a:ext>
                  </a:extLst>
                </a:gridCol>
                <a:gridCol w="2127525">
                  <a:extLst>
                    <a:ext uri="{9D8B030D-6E8A-4147-A177-3AD203B41FA5}">
                      <a16:colId xmlns:a16="http://schemas.microsoft.com/office/drawing/2014/main" val="3851494836"/>
                    </a:ext>
                  </a:extLst>
                </a:gridCol>
              </a:tblGrid>
              <a:tr h="358115"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200"/>
                        <a:t>項</a:t>
                      </a:r>
                      <a:r>
                        <a:rPr lang="en-US" sz="1600" b="1" kern="1200"/>
                        <a:t>    </a:t>
                      </a:r>
                      <a:r>
                        <a:rPr lang="zh-TW" sz="1600" b="1" kern="1200"/>
                        <a:t>目</a:t>
                      </a:r>
                      <a:endParaRPr lang="zh-TW" sz="1600" b="1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200"/>
                        <a:t>單位</a:t>
                      </a:r>
                      <a:endParaRPr lang="zh-TW" sz="1600" b="1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200"/>
                        <a:t>預估需求數量</a:t>
                      </a:r>
                      <a:endParaRPr lang="zh-TW" sz="1600" b="1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200"/>
                        <a:t>預估單價</a:t>
                      </a:r>
                      <a:endParaRPr lang="zh-TW" sz="1600" b="1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200"/>
                        <a:t>全程費用概算</a:t>
                      </a:r>
                      <a:endParaRPr lang="zh-TW" sz="1600" b="1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1016409526"/>
                  </a:ext>
                </a:extLst>
              </a:tr>
              <a:tr h="358115">
                <a:tc>
                  <a:txBody>
                    <a:bodyPr/>
                    <a:lstStyle/>
                    <a:p>
                      <a:pPr lvl="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1508020241"/>
                  </a:ext>
                </a:extLst>
              </a:tr>
              <a:tr h="358115">
                <a:tc gridSpan="4">
                  <a:txBody>
                    <a:bodyPr/>
                    <a:lstStyle/>
                    <a:p>
                      <a:pPr marL="571500" lvl="0" indent="-301623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合</a:t>
                      </a:r>
                      <a:r>
                        <a:rPr lang="en-US" sz="1600" kern="1200"/>
                        <a:t>    </a:t>
                      </a:r>
                      <a:r>
                        <a:rPr lang="zh-TW" sz="1600" kern="1200"/>
                        <a:t>計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1493248004"/>
                  </a:ext>
                </a:extLst>
              </a:tr>
            </a:tbl>
          </a:graphicData>
        </a:graphic>
      </p:graphicFrame>
      <p:sp>
        <p:nvSpPr>
          <p:cNvPr id="8" name="矩形 7"/>
          <p:cNvSpPr/>
          <p:nvPr/>
        </p:nvSpPr>
        <p:spPr>
          <a:xfrm>
            <a:off x="6537292" y="5657283"/>
            <a:ext cx="5028779" cy="923333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提醒</a:t>
            </a:r>
            <a:r>
              <a:rPr lang="en-US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:</a:t>
            </a:r>
            <a:endParaRPr lang="en-US" sz="1800" b="1" i="0" u="none" strike="noStrike" kern="0" cap="none" spc="0" baseline="0">
              <a:solidFill>
                <a:srgbClr val="000000"/>
              </a:solidFill>
              <a:uFillTx/>
              <a:latin typeface="Times New Roman"/>
              <a:ea typeface="標楷體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消耗性器材及原材料費，以占計畫總經費之</a:t>
            </a:r>
            <a:r>
              <a:rPr lang="en-US" sz="1800" b="1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25</a:t>
            </a:r>
            <a:r>
              <a:rPr lang="zh-TW" sz="1800" b="1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％</a:t>
            </a:r>
            <a:r>
              <a:rPr lang="zh-TW" sz="1800" b="0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為原則，若超過請補充說明。</a:t>
            </a:r>
            <a:endParaRPr lang="en-US" sz="1800" b="0" i="0" u="none" strike="noStrike" kern="0" cap="none" spc="0" baseline="0">
              <a:solidFill>
                <a:srgbClr val="FF0000"/>
              </a:solidFill>
              <a:uFillTx/>
              <a:latin typeface="標楷體"/>
              <a:ea typeface="標楷體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746497" y="1666402"/>
          <a:ext cx="10972782" cy="3210401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1172187">
                  <a:extLst>
                    <a:ext uri="{9D8B030D-6E8A-4147-A177-3AD203B41FA5}">
                      <a16:colId xmlns:a16="http://schemas.microsoft.com/office/drawing/2014/main" val="2067380015"/>
                    </a:ext>
                  </a:extLst>
                </a:gridCol>
                <a:gridCol w="187104">
                  <a:extLst>
                    <a:ext uri="{9D8B030D-6E8A-4147-A177-3AD203B41FA5}">
                      <a16:colId xmlns:a16="http://schemas.microsoft.com/office/drawing/2014/main" val="938160680"/>
                    </a:ext>
                  </a:extLst>
                </a:gridCol>
                <a:gridCol w="1138866">
                  <a:extLst>
                    <a:ext uri="{9D8B030D-6E8A-4147-A177-3AD203B41FA5}">
                      <a16:colId xmlns:a16="http://schemas.microsoft.com/office/drawing/2014/main" val="3699983066"/>
                    </a:ext>
                  </a:extLst>
                </a:gridCol>
                <a:gridCol w="636952">
                  <a:extLst>
                    <a:ext uri="{9D8B030D-6E8A-4147-A177-3AD203B41FA5}">
                      <a16:colId xmlns:a16="http://schemas.microsoft.com/office/drawing/2014/main" val="3572192487"/>
                    </a:ext>
                  </a:extLst>
                </a:gridCol>
                <a:gridCol w="225326">
                  <a:extLst>
                    <a:ext uri="{9D8B030D-6E8A-4147-A177-3AD203B41FA5}">
                      <a16:colId xmlns:a16="http://schemas.microsoft.com/office/drawing/2014/main" val="1465503179"/>
                    </a:ext>
                  </a:extLst>
                </a:gridCol>
                <a:gridCol w="473851">
                  <a:extLst>
                    <a:ext uri="{9D8B030D-6E8A-4147-A177-3AD203B41FA5}">
                      <a16:colId xmlns:a16="http://schemas.microsoft.com/office/drawing/2014/main" val="3884476304"/>
                    </a:ext>
                  </a:extLst>
                </a:gridCol>
                <a:gridCol w="656877">
                  <a:extLst>
                    <a:ext uri="{9D8B030D-6E8A-4147-A177-3AD203B41FA5}">
                      <a16:colId xmlns:a16="http://schemas.microsoft.com/office/drawing/2014/main" val="2815555182"/>
                    </a:ext>
                  </a:extLst>
                </a:gridCol>
                <a:gridCol w="500240">
                  <a:extLst>
                    <a:ext uri="{9D8B030D-6E8A-4147-A177-3AD203B41FA5}">
                      <a16:colId xmlns:a16="http://schemas.microsoft.com/office/drawing/2014/main" val="1404588188"/>
                    </a:ext>
                  </a:extLst>
                </a:gridCol>
                <a:gridCol w="549142">
                  <a:extLst>
                    <a:ext uri="{9D8B030D-6E8A-4147-A177-3AD203B41FA5}">
                      <a16:colId xmlns:a16="http://schemas.microsoft.com/office/drawing/2014/main" val="2603798803"/>
                    </a:ext>
                  </a:extLst>
                </a:gridCol>
                <a:gridCol w="531796">
                  <a:extLst>
                    <a:ext uri="{9D8B030D-6E8A-4147-A177-3AD203B41FA5}">
                      <a16:colId xmlns:a16="http://schemas.microsoft.com/office/drawing/2014/main" val="3455279178"/>
                    </a:ext>
                  </a:extLst>
                </a:gridCol>
                <a:gridCol w="232870">
                  <a:extLst>
                    <a:ext uri="{9D8B030D-6E8A-4147-A177-3AD203B41FA5}">
                      <a16:colId xmlns:a16="http://schemas.microsoft.com/office/drawing/2014/main" val="2969449146"/>
                    </a:ext>
                  </a:extLst>
                </a:gridCol>
                <a:gridCol w="902960">
                  <a:extLst>
                    <a:ext uri="{9D8B030D-6E8A-4147-A177-3AD203B41FA5}">
                      <a16:colId xmlns:a16="http://schemas.microsoft.com/office/drawing/2014/main" val="1106555980"/>
                    </a:ext>
                  </a:extLst>
                </a:gridCol>
                <a:gridCol w="1302398">
                  <a:extLst>
                    <a:ext uri="{9D8B030D-6E8A-4147-A177-3AD203B41FA5}">
                      <a16:colId xmlns:a16="http://schemas.microsoft.com/office/drawing/2014/main" val="1104152319"/>
                    </a:ext>
                  </a:extLst>
                </a:gridCol>
                <a:gridCol w="1015925">
                  <a:extLst>
                    <a:ext uri="{9D8B030D-6E8A-4147-A177-3AD203B41FA5}">
                      <a16:colId xmlns:a16="http://schemas.microsoft.com/office/drawing/2014/main" val="4294048626"/>
                    </a:ext>
                  </a:extLst>
                </a:gridCol>
                <a:gridCol w="1446288">
                  <a:extLst>
                    <a:ext uri="{9D8B030D-6E8A-4147-A177-3AD203B41FA5}">
                      <a16:colId xmlns:a16="http://schemas.microsoft.com/office/drawing/2014/main" val="3879648986"/>
                    </a:ext>
                  </a:extLst>
                </a:gridCol>
              </a:tblGrid>
              <a:tr h="722247"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設備名稱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gridSpan="2"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財產編號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單套購置金額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購入日期</a:t>
                      </a:r>
                    </a:p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(</a:t>
                      </a:r>
                      <a:r>
                        <a:rPr lang="zh-TW" sz="1600" kern="1200"/>
                        <a:t>年</a:t>
                      </a:r>
                      <a:r>
                        <a:rPr lang="en-US" sz="1600" kern="1200"/>
                        <a:t>/</a:t>
                      </a:r>
                      <a:r>
                        <a:rPr lang="zh-TW" sz="1600" kern="1200"/>
                        <a:t>月</a:t>
                      </a:r>
                      <a:r>
                        <a:rPr lang="en-US" sz="1600" kern="1200"/>
                        <a:t>)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單套帳面價值</a:t>
                      </a:r>
                      <a:r>
                        <a:rPr lang="en-US" sz="1600" kern="1200"/>
                        <a:t>A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套數</a:t>
                      </a:r>
                    </a:p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B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剩餘使用年限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月使用費</a:t>
                      </a:r>
                    </a:p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AxB/(</a:t>
                      </a:r>
                      <a:r>
                        <a:rPr lang="zh-TW" sz="1600" kern="1200"/>
                        <a:t>剩餘使用年限</a:t>
                      </a:r>
                      <a:r>
                        <a:rPr lang="en-US" sz="1600" kern="1200"/>
                        <a:t>*12)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投入月數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使用費用估算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1836761080"/>
                  </a:ext>
                </a:extLst>
              </a:tr>
              <a:tr h="273771">
                <a:tc gridSpan="3">
                  <a:txBody>
                    <a:bodyPr/>
                    <a:lstStyle/>
                    <a:p>
                      <a:pPr lvl="0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一、已有設備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lvl="0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2186572"/>
                  </a:ext>
                </a:extLst>
              </a:tr>
              <a:tr h="240752">
                <a:tc>
                  <a:txBody>
                    <a:bodyPr/>
                    <a:lstStyle/>
                    <a:p>
                      <a:pPr lvl="0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1.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gridSpan="2">
                  <a:txBody>
                    <a:bodyPr/>
                    <a:lstStyle/>
                    <a:p>
                      <a:pPr lvl="0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1139182916"/>
                  </a:ext>
                </a:extLst>
              </a:tr>
              <a:tr h="240752">
                <a:tc gridSpan="14">
                  <a:txBody>
                    <a:bodyPr/>
                    <a:lstStyle/>
                    <a:p>
                      <a:pPr marL="571500" lvl="0" indent="-301623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小</a:t>
                      </a:r>
                      <a:r>
                        <a:rPr lang="en-US" sz="1600" kern="1200"/>
                        <a:t>      </a:t>
                      </a:r>
                      <a:r>
                        <a:rPr lang="zh-TW" sz="1600" kern="1200"/>
                        <a:t>計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654371435"/>
                  </a:ext>
                </a:extLst>
              </a:tr>
              <a:tr h="282330">
                <a:tc gridSpan="15">
                  <a:txBody>
                    <a:bodyPr/>
                    <a:lstStyle/>
                    <a:p>
                      <a:pPr lvl="0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二、新增設備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9607645"/>
                  </a:ext>
                </a:extLst>
              </a:tr>
              <a:tr h="722247">
                <a:tc gridSpan="2"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設備名稱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財產編號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單套購置金額</a:t>
                      </a:r>
                      <a:r>
                        <a:rPr lang="en-US" sz="1600" kern="1200"/>
                        <a:t>A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套數</a:t>
                      </a:r>
                    </a:p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B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耐用年數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月使用費</a:t>
                      </a:r>
                    </a:p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(AxB)/(</a:t>
                      </a:r>
                      <a:r>
                        <a:rPr lang="zh-TW" sz="1600" kern="1200"/>
                        <a:t>耐用年數</a:t>
                      </a:r>
                      <a:r>
                        <a:rPr lang="en-US" sz="1600" kern="1200"/>
                        <a:t>x12)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6345" marR="634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投入月數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使用費用估算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3187012538"/>
                  </a:ext>
                </a:extLst>
              </a:tr>
              <a:tr h="240752">
                <a:tc gridSpan="2">
                  <a:txBody>
                    <a:bodyPr/>
                    <a:lstStyle/>
                    <a:p>
                      <a:pPr lvl="0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1.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vl="0"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6345" marR="6345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2843717627"/>
                  </a:ext>
                </a:extLst>
              </a:tr>
              <a:tr h="240752">
                <a:tc gridSpan="14">
                  <a:txBody>
                    <a:bodyPr/>
                    <a:lstStyle/>
                    <a:p>
                      <a:pPr marL="571500" lvl="0" indent="-301623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小</a:t>
                      </a:r>
                      <a:r>
                        <a:rPr lang="en-US" sz="1600" kern="1200"/>
                        <a:t>      </a:t>
                      </a:r>
                      <a:r>
                        <a:rPr lang="zh-TW" sz="1600" kern="1200"/>
                        <a:t>計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141086057"/>
                  </a:ext>
                </a:extLst>
              </a:tr>
              <a:tr h="240752">
                <a:tc gridSpan="14">
                  <a:txBody>
                    <a:bodyPr/>
                    <a:lstStyle/>
                    <a:p>
                      <a:pPr marL="571500" lvl="0" indent="-301623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/>
                        <a:t>合</a:t>
                      </a:r>
                      <a:r>
                        <a:rPr lang="en-US" sz="1600" kern="1200"/>
                        <a:t>      </a:t>
                      </a:r>
                      <a:r>
                        <a:rPr lang="zh-TW" sz="1600" kern="1200"/>
                        <a:t>計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/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046" marR="19046" marT="0" marB="0" anchor="ctr"/>
                </a:tc>
                <a:extLst>
                  <a:ext uri="{0D108BD9-81ED-4DB2-BD59-A6C34878D82A}">
                    <a16:rowId xmlns:a16="http://schemas.microsoft.com/office/drawing/2014/main" val="962687827"/>
                  </a:ext>
                </a:extLst>
              </a:tr>
            </a:tbl>
          </a:graphicData>
        </a:graphic>
      </p:graphicFrame>
      <p:sp>
        <p:nvSpPr>
          <p:cNvPr id="3" name="標題 5"/>
          <p:cNvSpPr txBox="1">
            <a:spLocks noGrp="1"/>
          </p:cNvSpPr>
          <p:nvPr>
            <p:ph type="title"/>
          </p:nvPr>
        </p:nvSpPr>
        <p:spPr>
          <a:xfrm>
            <a:off x="609603" y="90141"/>
            <a:ext cx="10972800" cy="964609"/>
          </a:xfrm>
        </p:spPr>
        <p:txBody>
          <a:bodyPr/>
          <a:lstStyle/>
          <a:p>
            <a:pPr lvl="0"/>
            <a:r>
              <a:rPr lang="zh-TW" b="1">
                <a:latin typeface="Times New Roman"/>
              </a:rPr>
              <a:t>伍、經費需求</a:t>
            </a:r>
            <a:endParaRPr lang="en-US"/>
          </a:p>
        </p:txBody>
      </p:sp>
      <p:sp>
        <p:nvSpPr>
          <p:cNvPr id="4" name="文字版面配置區 6"/>
          <p:cNvSpPr txBox="1">
            <a:spLocks noGrp="1"/>
          </p:cNvSpPr>
          <p:nvPr>
            <p:ph type="body" idx="1"/>
          </p:nvPr>
        </p:nvSpPr>
        <p:spPr>
          <a:xfrm>
            <a:off x="609603" y="1120066"/>
            <a:ext cx="11246598" cy="4276667"/>
          </a:xfrm>
        </p:spPr>
        <p:txBody>
          <a:bodyPr/>
          <a:lstStyle/>
          <a:p>
            <a:pPr marL="0" lvl="0" indent="0">
              <a:buNone/>
            </a:pPr>
            <a:r>
              <a:rPr lang="zh-TW" sz="1800" b="1">
                <a:latin typeface="標楷體" pitchFamily="65"/>
                <a:ea typeface="標楷體" pitchFamily="65"/>
                <a:cs typeface="Times New Roman" pitchFamily="18"/>
              </a:rPr>
              <a:t>三、研發設備使用費</a:t>
            </a:r>
            <a:r>
              <a:rPr lang="en-US" sz="1800" b="1">
                <a:latin typeface="標楷體" pitchFamily="65"/>
                <a:ea typeface="標楷體" pitchFamily="65"/>
                <a:cs typeface="Times New Roman" pitchFamily="18"/>
              </a:rPr>
              <a:t>                                                                  </a:t>
            </a:r>
            <a:r>
              <a:rPr lang="zh-TW" sz="1400">
                <a:latin typeface="標楷體" pitchFamily="65"/>
                <a:ea typeface="標楷體" pitchFamily="65"/>
                <a:cs typeface="Times New Roman" pitchFamily="18"/>
              </a:rPr>
              <a:t>金額單位</a:t>
            </a:r>
            <a:r>
              <a:rPr lang="en-US" sz="1400">
                <a:latin typeface="標楷體" pitchFamily="65"/>
                <a:ea typeface="標楷體" pitchFamily="65"/>
                <a:cs typeface="Times New Roman" pitchFamily="18"/>
              </a:rPr>
              <a:t> : </a:t>
            </a:r>
            <a:r>
              <a:rPr lang="zh-TW" sz="1400">
                <a:latin typeface="標楷體" pitchFamily="65"/>
                <a:ea typeface="標楷體" pitchFamily="65"/>
                <a:cs typeface="Times New Roman" pitchFamily="18"/>
              </a:rPr>
              <a:t>千元</a:t>
            </a:r>
            <a:endParaRPr lang="en-US" sz="1400">
              <a:latin typeface="標楷體" pitchFamily="65"/>
              <a:ea typeface="標楷體" pitchFamily="65"/>
              <a:cs typeface="Times New Roman" pitchFamily="18"/>
            </a:endParaRPr>
          </a:p>
          <a:p>
            <a:pPr lvl="0"/>
            <a:endParaRPr lang="en-US" sz="1800"/>
          </a:p>
          <a:p>
            <a:pPr lvl="0"/>
            <a:endParaRPr lang="en-US" sz="1800"/>
          </a:p>
          <a:p>
            <a:pPr lvl="0"/>
            <a:endParaRPr lang="en-US" sz="1800"/>
          </a:p>
          <a:p>
            <a:pPr lvl="0"/>
            <a:endParaRPr lang="en-US" sz="1800"/>
          </a:p>
          <a:p>
            <a:pPr lvl="0"/>
            <a:endParaRPr lang="en-US" sz="1800"/>
          </a:p>
          <a:p>
            <a:pPr lvl="0"/>
            <a:endParaRPr lang="en-US" sz="1800"/>
          </a:p>
          <a:p>
            <a:pPr lvl="0"/>
            <a:endParaRPr lang="en-US" sz="1800"/>
          </a:p>
          <a:p>
            <a:pPr marL="0" lvl="0" indent="0">
              <a:buNone/>
            </a:pPr>
            <a:endParaRPr lang="en-US" sz="1800"/>
          </a:p>
          <a:p>
            <a:pPr marL="0" lvl="0" indent="0">
              <a:buNone/>
            </a:pPr>
            <a:endParaRPr lang="en-US" sz="1800"/>
          </a:p>
          <a:p>
            <a:pPr marL="0" lvl="0" indent="0">
              <a:buNone/>
            </a:pPr>
            <a:r>
              <a:rPr lang="zh-TW" sz="1800" b="1">
                <a:latin typeface="標楷體" pitchFamily="65"/>
                <a:ea typeface="標楷體" pitchFamily="65"/>
                <a:cs typeface="Times New Roman" pitchFamily="18"/>
              </a:rPr>
              <a:t>四、研發設備維護費</a:t>
            </a:r>
            <a:r>
              <a:rPr lang="zh-TW" sz="1800">
                <a:latin typeface="標楷體" pitchFamily="65"/>
                <a:ea typeface="標楷體" pitchFamily="65"/>
                <a:cs typeface="Times New Roman" pitchFamily="18"/>
              </a:rPr>
              <a:t>　　　　　　　　　　　　　　　　　　</a:t>
            </a:r>
            <a:r>
              <a:rPr lang="en-US" sz="1800">
                <a:latin typeface="標楷體" pitchFamily="65"/>
                <a:ea typeface="標楷體" pitchFamily="65"/>
                <a:cs typeface="Times New Roman" pitchFamily="18"/>
              </a:rPr>
              <a:t>                              </a:t>
            </a:r>
            <a:r>
              <a:rPr lang="zh-TW" sz="1400">
                <a:latin typeface="標楷體" pitchFamily="65"/>
                <a:ea typeface="標楷體" pitchFamily="65"/>
                <a:cs typeface="Times New Roman" pitchFamily="18"/>
              </a:rPr>
              <a:t>金額單位</a:t>
            </a:r>
            <a:r>
              <a:rPr lang="en-US" sz="1400">
                <a:latin typeface="標楷體" pitchFamily="65"/>
                <a:ea typeface="標楷體" pitchFamily="65"/>
                <a:cs typeface="Times New Roman" pitchFamily="18"/>
              </a:rPr>
              <a:t> : </a:t>
            </a:r>
            <a:r>
              <a:rPr lang="zh-TW" sz="1400">
                <a:latin typeface="標楷體" pitchFamily="65"/>
                <a:ea typeface="標楷體" pitchFamily="65"/>
                <a:cs typeface="Times New Roman" pitchFamily="18"/>
              </a:rPr>
              <a:t>千元</a:t>
            </a:r>
            <a:endParaRPr lang="en-US" sz="1800">
              <a:latin typeface="標楷體" pitchFamily="65"/>
              <a:ea typeface="標楷體" pitchFamily="65"/>
              <a:cs typeface="Times New Roman" pitchFamily="18"/>
            </a:endParaRPr>
          </a:p>
          <a:p>
            <a:pPr marL="0" lvl="0" indent="0">
              <a:buNone/>
            </a:pPr>
            <a:endParaRPr lang="en-US" sz="1800"/>
          </a:p>
        </p:txBody>
      </p:sp>
      <p:sp>
        <p:nvSpPr>
          <p:cNvPr id="5" name="投影片編號版面配置區 3"/>
          <p:cNvSpPr txBox="1"/>
          <p:nvPr/>
        </p:nvSpPr>
        <p:spPr>
          <a:xfrm>
            <a:off x="9206837" y="6356351"/>
            <a:ext cx="2844798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3F3FE82-52F7-4671-AC75-AC3657B6C327}" type="slidenum">
              <a:t>9</a:t>
            </a:fld>
            <a:endParaRPr lang="en-US" sz="1200" b="0" i="0" u="none" strike="noStrike" kern="1200" cap="none" spc="0" baseline="0">
              <a:solidFill>
                <a:srgbClr val="898989"/>
              </a:solidFill>
              <a:uFillTx/>
              <a:latin typeface="Arial"/>
              <a:ea typeface="標楷體"/>
            </a:endParaRPr>
          </a:p>
        </p:txBody>
      </p:sp>
      <p:graphicFrame>
        <p:nvGraphicFramePr>
          <p:cNvPr id="6" name="表格 7"/>
          <p:cNvGraphicFramePr>
            <a:graphicFrameLocks noGrp="1"/>
          </p:cNvGraphicFramePr>
          <p:nvPr/>
        </p:nvGraphicFramePr>
        <p:xfrm>
          <a:off x="746497" y="5276197"/>
          <a:ext cx="10972807" cy="1142996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2195017">
                  <a:extLst>
                    <a:ext uri="{9D8B030D-6E8A-4147-A177-3AD203B41FA5}">
                      <a16:colId xmlns:a16="http://schemas.microsoft.com/office/drawing/2014/main" val="3142436237"/>
                    </a:ext>
                  </a:extLst>
                </a:gridCol>
                <a:gridCol w="1548353">
                  <a:extLst>
                    <a:ext uri="{9D8B030D-6E8A-4147-A177-3AD203B41FA5}">
                      <a16:colId xmlns:a16="http://schemas.microsoft.com/office/drawing/2014/main" val="3460316719"/>
                    </a:ext>
                  </a:extLst>
                </a:gridCol>
                <a:gridCol w="2220062">
                  <a:extLst>
                    <a:ext uri="{9D8B030D-6E8A-4147-A177-3AD203B41FA5}">
                      <a16:colId xmlns:a16="http://schemas.microsoft.com/office/drawing/2014/main" val="983378051"/>
                    </a:ext>
                  </a:extLst>
                </a:gridCol>
                <a:gridCol w="1453859">
                  <a:extLst>
                    <a:ext uri="{9D8B030D-6E8A-4147-A177-3AD203B41FA5}">
                      <a16:colId xmlns:a16="http://schemas.microsoft.com/office/drawing/2014/main" val="657135274"/>
                    </a:ext>
                  </a:extLst>
                </a:gridCol>
                <a:gridCol w="3555516">
                  <a:extLst>
                    <a:ext uri="{9D8B030D-6E8A-4147-A177-3AD203B41FA5}">
                      <a16:colId xmlns:a16="http://schemas.microsoft.com/office/drawing/2014/main" val="2545034727"/>
                    </a:ext>
                  </a:extLst>
                </a:gridCol>
              </a:tblGrid>
              <a:tr h="419096"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設備名稱</a:t>
                      </a:r>
                    </a:p>
                  </a:txBody>
                  <a:tcPr marL="19687" marR="19687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財產編號</a:t>
                      </a:r>
                    </a:p>
                  </a:txBody>
                  <a:tcPr marL="19687" marR="19687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單套原購置金額</a:t>
                      </a:r>
                    </a:p>
                  </a:txBody>
                  <a:tcPr marL="19687" marR="19687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套數</a:t>
                      </a:r>
                    </a:p>
                  </a:txBody>
                  <a:tcPr marL="19687" marR="19687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維護費用估算</a:t>
                      </a:r>
                    </a:p>
                  </a:txBody>
                  <a:tcPr marL="19687" marR="19687" marT="0" marB="0" anchor="ctr"/>
                </a:tc>
                <a:extLst>
                  <a:ext uri="{0D108BD9-81ED-4DB2-BD59-A6C34878D82A}">
                    <a16:rowId xmlns:a16="http://schemas.microsoft.com/office/drawing/2014/main" val="1030729479"/>
                  </a:ext>
                </a:extLst>
              </a:tr>
              <a:tr h="238758">
                <a:tc gridSpan="5">
                  <a:txBody>
                    <a:bodyPr/>
                    <a:lstStyle/>
                    <a:p>
                      <a:pPr lvl="0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標楷體"/>
                          <a:ea typeface="標楷體"/>
                        </a:rPr>
                        <a:t>(</a:t>
                      </a:r>
                      <a:r>
                        <a:rPr lang="zh-TW" sz="1600" kern="1200">
                          <a:latin typeface="標楷體"/>
                          <a:ea typeface="標楷體"/>
                        </a:rPr>
                        <a:t>一</a:t>
                      </a:r>
                      <a:r>
                        <a:rPr lang="en-US" sz="1600" kern="1200">
                          <a:latin typeface="標楷體"/>
                          <a:ea typeface="標楷體"/>
                        </a:rPr>
                        <a:t>)</a:t>
                      </a:r>
                      <a:r>
                        <a:rPr lang="zh-TW" sz="1600" kern="1200">
                          <a:latin typeface="標楷體"/>
                          <a:ea typeface="標楷體"/>
                        </a:rPr>
                        <a:t>已有設備</a:t>
                      </a:r>
                    </a:p>
                  </a:txBody>
                  <a:tcPr marL="19687" marR="19687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3788948"/>
                  </a:ext>
                </a:extLst>
              </a:tr>
              <a:tr h="238758">
                <a:tc>
                  <a:txBody>
                    <a:bodyPr/>
                    <a:lstStyle/>
                    <a:p>
                      <a:pPr lvl="0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標楷體"/>
                          <a:ea typeface="標楷體"/>
                        </a:rPr>
                        <a:t>1.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687" marR="19687" marT="0" marB="0" anchor="ctr"/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標楷體"/>
                          <a:ea typeface="標楷體"/>
                        </a:rPr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687" marR="19687" marT="0" marB="0" anchor="ctr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標楷體"/>
                          <a:ea typeface="標楷體"/>
                        </a:rPr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687" marR="19687" marT="0" marB="0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標楷體"/>
                          <a:ea typeface="標楷體"/>
                        </a:rPr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687" marR="19687" marT="0" marB="0" anchor="ctr"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標楷體"/>
                          <a:ea typeface="標楷體"/>
                        </a:rPr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687" marR="19687" marT="0" marB="0" anchor="ctr"/>
                </a:tc>
                <a:extLst>
                  <a:ext uri="{0D108BD9-81ED-4DB2-BD59-A6C34878D82A}">
                    <a16:rowId xmlns:a16="http://schemas.microsoft.com/office/drawing/2014/main" val="3314456463"/>
                  </a:ext>
                </a:extLst>
              </a:tr>
              <a:tr h="238758">
                <a:tc gridSpan="4">
                  <a:txBody>
                    <a:bodyPr/>
                    <a:lstStyle/>
                    <a:p>
                      <a:pPr marL="571500" lvl="0" indent="-301623" algn="ct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600" kern="1200">
                          <a:latin typeface="標楷體"/>
                          <a:ea typeface="標楷體"/>
                        </a:rPr>
                        <a:t>合</a:t>
                      </a:r>
                      <a:r>
                        <a:rPr lang="en-US" sz="1600" kern="1200">
                          <a:latin typeface="標楷體"/>
                          <a:ea typeface="標楷體"/>
                        </a:rPr>
                        <a:t>      </a:t>
                      </a:r>
                      <a:r>
                        <a:rPr lang="zh-TW" sz="1600" kern="1200">
                          <a:latin typeface="標楷體"/>
                          <a:ea typeface="標楷體"/>
                        </a:rPr>
                        <a:t>計</a:t>
                      </a:r>
                    </a:p>
                  </a:txBody>
                  <a:tcPr marL="19687" marR="19687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標楷體"/>
                          <a:ea typeface="標楷體"/>
                        </a:rPr>
                        <a:t> </a:t>
                      </a:r>
                      <a:endParaRPr lang="zh-TW" sz="1600" kern="1200">
                        <a:latin typeface="標楷體"/>
                        <a:ea typeface="標楷體"/>
                      </a:endParaRPr>
                    </a:p>
                  </a:txBody>
                  <a:tcPr marL="19687" marR="19687" marT="0" marB="0" anchor="ctr"/>
                </a:tc>
                <a:extLst>
                  <a:ext uri="{0D108BD9-81ED-4DB2-BD59-A6C34878D82A}">
                    <a16:rowId xmlns:a16="http://schemas.microsoft.com/office/drawing/2014/main" val="1275725321"/>
                  </a:ext>
                </a:extLst>
              </a:tr>
            </a:tbl>
          </a:graphicData>
        </a:graphic>
      </p:graphicFrame>
      <p:sp>
        <p:nvSpPr>
          <p:cNvPr id="7" name="矩形 8"/>
          <p:cNvSpPr/>
          <p:nvPr/>
        </p:nvSpPr>
        <p:spPr>
          <a:xfrm>
            <a:off x="6692447" y="2433977"/>
            <a:ext cx="5026849" cy="923333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提醒</a:t>
            </a:r>
            <a:r>
              <a:rPr lang="en-US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:</a:t>
            </a:r>
            <a:endParaRPr lang="en-US" sz="1800" b="1" i="0" u="none" strike="noStrike" kern="0" cap="none" spc="0" baseline="0">
              <a:solidFill>
                <a:srgbClr val="000000"/>
              </a:solidFill>
              <a:uFillTx/>
              <a:latin typeface="Times New Roman"/>
              <a:ea typeface="標楷體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可為已有、新增或租賃設備，惟均</a:t>
            </a:r>
            <a:r>
              <a:rPr lang="zh-TW" sz="1800" b="1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須為會計師簽證或報稅表之財產目錄上之設備</a:t>
            </a:r>
            <a:r>
              <a:rPr lang="zh-TW" sz="1800" b="0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。</a:t>
            </a:r>
            <a:endParaRPr lang="en-US" sz="1800" b="0" i="0" u="none" strike="noStrike" kern="0" cap="none" spc="0" baseline="0">
              <a:solidFill>
                <a:srgbClr val="FF0000"/>
              </a:solidFill>
              <a:uFillTx/>
              <a:latin typeface="標楷體"/>
              <a:ea typeface="標楷體"/>
            </a:endParaRPr>
          </a:p>
        </p:txBody>
      </p:sp>
      <p:sp>
        <p:nvSpPr>
          <p:cNvPr id="8" name="矩形 10"/>
          <p:cNvSpPr/>
          <p:nvPr/>
        </p:nvSpPr>
        <p:spPr>
          <a:xfrm>
            <a:off x="6692447" y="5710126"/>
            <a:ext cx="5026849" cy="646334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提醒</a:t>
            </a:r>
            <a:r>
              <a:rPr lang="en-US" sz="1800" b="1" i="0" u="none" strike="noStrike" kern="1200" cap="none" spc="0" baseline="0">
                <a:solidFill>
                  <a:srgbClr val="000000"/>
                </a:solidFill>
                <a:uFillTx/>
                <a:latin typeface="Times New Roman"/>
                <a:ea typeface="標楷體"/>
              </a:rPr>
              <a:t>:</a:t>
            </a:r>
            <a:endParaRPr lang="en-US" sz="1800" b="1" i="0" u="none" strike="noStrike" kern="0" cap="none" spc="0" baseline="0">
              <a:solidFill>
                <a:srgbClr val="000000"/>
              </a:solidFill>
              <a:uFillTx/>
              <a:latin typeface="Times New Roman"/>
              <a:ea typeface="標楷體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l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0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購置</a:t>
            </a:r>
            <a:r>
              <a:rPr lang="en-US" sz="1800" b="0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1</a:t>
            </a:r>
            <a:r>
              <a:rPr lang="zh-TW" sz="1800" b="0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年內</a:t>
            </a:r>
            <a:r>
              <a:rPr lang="en-US" sz="1800" b="0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(</a:t>
            </a:r>
            <a:r>
              <a:rPr lang="zh-TW" sz="1800" b="0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保固期內</a:t>
            </a:r>
            <a:r>
              <a:rPr lang="en-US" sz="1800" b="0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)</a:t>
            </a:r>
            <a:r>
              <a:rPr lang="zh-TW" sz="1800" b="0" i="0" u="none" strike="noStrike" kern="0" cap="none" spc="0" baseline="0">
                <a:solidFill>
                  <a:srgbClr val="FF0000"/>
                </a:solidFill>
                <a:uFillTx/>
                <a:latin typeface="標楷體"/>
                <a:ea typeface="標楷體"/>
              </a:rPr>
              <a:t>之設備不得編列維護費。</a:t>
            </a:r>
            <a:endParaRPr lang="en-US" sz="1800" b="0" i="0" u="none" strike="noStrike" kern="0" cap="none" spc="0" baseline="0">
              <a:solidFill>
                <a:srgbClr val="FF0000"/>
              </a:solidFill>
              <a:uFillTx/>
              <a:latin typeface="標楷體"/>
              <a:ea typeface="標楷體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13504</TotalTime>
  <Words>1892</Words>
  <Application>Microsoft Office PowerPoint</Application>
  <PresentationFormat>寬螢幕</PresentationFormat>
  <Paragraphs>523</Paragraphs>
  <Slides>13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0" baseType="lpstr">
      <vt:lpstr>新細明體</vt:lpstr>
      <vt:lpstr>標楷體</vt:lpstr>
      <vt:lpstr>Arial</vt:lpstr>
      <vt:lpstr>Calibri</vt:lpstr>
      <vt:lpstr>Times New Roman</vt:lpstr>
      <vt:lpstr>Wingdings</vt:lpstr>
      <vt:lpstr>1_Office 佈景主題</vt:lpstr>
      <vt:lpstr>PowerPoint 簡報</vt:lpstr>
      <vt:lpstr>簡報大綱</vt:lpstr>
      <vt:lpstr>壹、公司概況</vt:lpstr>
      <vt:lpstr>貳、計畫創新性與競爭力分析</vt:lpstr>
      <vt:lpstr>參、實施方式</vt:lpstr>
      <vt:lpstr>肆、結案商業化(市場化)效益</vt:lpstr>
      <vt:lpstr>伍、經費需求</vt:lpstr>
      <vt:lpstr>伍、經費需求</vt:lpstr>
      <vt:lpstr>伍、經費需求</vt:lpstr>
      <vt:lpstr>伍、經費需求</vt:lpstr>
      <vt:lpstr>PowerPoint 簡報</vt:lpstr>
      <vt:lpstr>PowerPoint 簡報</vt:lpstr>
      <vt:lpstr>陸、附件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陳姿樺</dc:creator>
  <cp:lastModifiedBy>邱明瑩</cp:lastModifiedBy>
  <cp:revision>263</cp:revision>
  <cp:lastPrinted>2024-02-26T01:36:40Z</cp:lastPrinted>
  <dcterms:created xsi:type="dcterms:W3CDTF">2022-03-04T08:42:22Z</dcterms:created>
  <dcterms:modified xsi:type="dcterms:W3CDTF">2024-02-29T13:24:31Z</dcterms:modified>
</cp:coreProperties>
</file>