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92" r:id="rId2"/>
    <p:sldId id="592" r:id="rId3"/>
    <p:sldId id="597" r:id="rId4"/>
    <p:sldId id="595" r:id="rId5"/>
    <p:sldId id="5348" r:id="rId6"/>
    <p:sldId id="599" r:id="rId7"/>
    <p:sldId id="605" r:id="rId8"/>
    <p:sldId id="5352" r:id="rId9"/>
    <p:sldId id="5349" r:id="rId10"/>
    <p:sldId id="5350" r:id="rId11"/>
    <p:sldId id="5343" r:id="rId12"/>
    <p:sldId id="5351" r:id="rId13"/>
    <p:sldId id="5353" r:id="rId14"/>
  </p:sldIdLst>
  <p:sldSz cx="9144000" cy="5143500" type="screen16x9"/>
  <p:notesSz cx="6797675" cy="9926638"/>
  <p:defaultTextStyle>
    <a:defPPr>
      <a:defRPr lang="zh-TW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EB4646"/>
    <a:srgbClr val="FAC300"/>
    <a:srgbClr val="67B190"/>
    <a:srgbClr val="89BB63"/>
    <a:srgbClr val="9BBB59"/>
    <a:srgbClr val="007DBE"/>
    <a:srgbClr val="69B9EC"/>
    <a:srgbClr val="00B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4" autoAdjust="0"/>
    <p:restoredTop sz="93784" autoAdjust="0"/>
  </p:normalViewPr>
  <p:slideViewPr>
    <p:cSldViewPr snapToObjects="1">
      <p:cViewPr varScale="1">
        <p:scale>
          <a:sx n="119" d="100"/>
          <a:sy n="119" d="100"/>
        </p:scale>
        <p:origin x="61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644"/>
    </p:cViewPr>
  </p:sorterViewPr>
  <p:notesViewPr>
    <p:cSldViewPr snapToObjects="1">
      <p:cViewPr varScale="1">
        <p:scale>
          <a:sx n="79" d="100"/>
          <a:sy n="79" d="100"/>
        </p:scale>
        <p:origin x="-298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7AC89-B659-134B-B24B-05B4CF8BB3DF}" type="datetime1">
              <a:rPr kumimoji="1" lang="zh-TW" altLang="en-US" smtClean="0"/>
              <a:t>2024/3/13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F5CB-09BF-3A46-B86F-7BAC8FCC3A6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363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F02A5-0ECA-2041-9642-0D2BC5B919A7}" type="datetime1">
              <a:rPr kumimoji="1" lang="zh-TW" altLang="en-US" smtClean="0"/>
              <a:t>2024/3/13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9806-5343-5E43-B770-6AE88513914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8523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試著一句話精粹地介紹公司</a:t>
            </a:r>
          </a:p>
        </p:txBody>
      </p:sp>
    </p:spTree>
    <p:extLst>
      <p:ext uri="{BB962C8B-B14F-4D97-AF65-F5344CB8AC3E}">
        <p14:creationId xmlns:p14="http://schemas.microsoft.com/office/powerpoint/2010/main" val="216756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39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779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740727" y="2376155"/>
            <a:ext cx="4810463" cy="516131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chemeClr val="tx1"/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0" hasCustomPrompt="1"/>
          </p:nvPr>
        </p:nvSpPr>
        <p:spPr>
          <a:xfrm>
            <a:off x="5242616" y="2924753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42616" y="4441506"/>
            <a:ext cx="3308574" cy="24069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 i="0">
                <a:solidFill>
                  <a:srgbClr val="0096A5"/>
                </a:solidFill>
                <a:latin typeface="Roboto" pitchFamily="2" charset="0"/>
                <a:ea typeface="微軟正黑體"/>
                <a:cs typeface="Roboto" pitchFamily="2" charset="0"/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kumimoji="1" lang="zh-TW" altLang="en-US" dirty="0"/>
              <a:t>日期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5" name="內容版面配置區 9">
            <a:extLst>
              <a:ext uri="{FF2B5EF4-FFF2-40B4-BE49-F238E27FC236}">
                <a16:creationId xmlns:a16="http://schemas.microsoft.com/office/drawing/2014/main" id="{03D93D48-6F83-694D-A1BD-829CE68FCC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42616" y="3737041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主辦單位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B805D49D-5325-3E4D-9914-D1B9BA57FD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42616" y="3933282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執行單位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30418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1500204" y="47722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2F484CB5-FD3A-3B4A-AD77-755B670B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2906" y="357952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007DBE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47E91578-DED4-C14F-8748-66F3F1E13A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F50091DC-D331-784D-99C9-6F4C2285CF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8417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頁_04_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F01F5790-D845-364E-AF76-D80265F33159}"/>
              </a:ext>
            </a:extLst>
          </p:cNvPr>
          <p:cNvSpPr txBox="1">
            <a:spLocks/>
          </p:cNvSpPr>
          <p:nvPr userDrawn="1"/>
        </p:nvSpPr>
        <p:spPr>
          <a:xfrm>
            <a:off x="8570573" y="4800096"/>
            <a:ext cx="353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353" rtl="0" eaLnBrk="1" latinLnBrk="0" hangingPunct="1">
              <a:defRPr sz="1000" b="0" i="0" kern="1200">
                <a:solidFill>
                  <a:schemeClr val="tx1">
                    <a:lumMod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F50B0A-96CD-2744-AC17-3961C3E9B068}" type="slidenum">
              <a:rPr kumimoji="1" lang="zh-TW" altLang="en-US" sz="12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kumimoji="1" lang="zh-TW" alt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761334DC-57CA-F744-A0F1-D8AE6412C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0777" y="132308"/>
            <a:ext cx="3309468" cy="363952"/>
          </a:xfrm>
          <a:prstGeom prst="rect">
            <a:avLst/>
          </a:prstGeom>
        </p:spPr>
        <p:txBody>
          <a:bodyPr vert="horz"/>
          <a:lstStyle>
            <a:lvl1pPr algn="l">
              <a:defRPr sz="14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14" name="內容版面配置區 9">
            <a:extLst>
              <a:ext uri="{FF2B5EF4-FFF2-40B4-BE49-F238E27FC236}">
                <a16:creationId xmlns:a16="http://schemas.microsoft.com/office/drawing/2014/main" id="{8C6326B1-F186-454B-9313-86D33A7414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10777" y="362046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8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4F39F686-BA31-2D4C-812D-F6A0D35D1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9117" y="165486"/>
            <a:ext cx="3197225" cy="6299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007DBE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zh-Hant" altLang="en-US" sz="1800" dirty="0"/>
              <a:t>章節碼</a:t>
            </a:r>
            <a:r>
              <a:rPr kumimoji="1" lang="en-US" altLang="zh-Hant" sz="1800" dirty="0"/>
              <a:t>_</a:t>
            </a:r>
            <a:r>
              <a:rPr kumimoji="1" lang="zh-Hant" altLang="en-US" sz="1800" dirty="0"/>
              <a:t>章節名</a:t>
            </a:r>
            <a:r>
              <a:rPr kumimoji="1" lang="en-US" altLang="zh-TW" sz="1800" dirty="0"/>
              <a:t>18</a:t>
            </a:r>
            <a:r>
              <a:rPr kumimoji="1" lang="zh-TW" altLang="en-US" sz="18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55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798EB73B-D2E4-9748-A0F7-5DB2610F68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3EB216B5-3517-2446-A638-DF2E8963706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17A41B9-0606-C341-87A5-1336BAE9D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2906" y="357952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00BEC3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32908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1500204" y="47722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077A540-C3B2-1E43-9A60-9031A376B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2906" y="357952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EB4646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9FF17405-8F01-F94A-8001-1D6F682E3D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BF57377B-C3A7-F04E-B4AF-0270B628A1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42826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1500204" y="47722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BF04FED-4A42-D145-92C5-794A5182D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2906" y="358277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FAC300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2A3455C9-D5C5-EB40-ACB8-FF6A7A3EE63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1CEECE69-58AC-4F45-B925-B23E85F00C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35677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1500204" y="47722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2F484CB5-FD3A-3B4A-AD77-755B670B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2906" y="357952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007DBE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47E91578-DED4-C14F-8748-66F3F1E13A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F50091DC-D331-784D-99C9-6F4C2285CF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28560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71D6F-7D88-4B46-A29A-4E7D07F00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4678" y="2773319"/>
            <a:ext cx="4416512" cy="516131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chemeClr val="tx1"/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Hant" altLang="en-US" dirty="0"/>
              <a:t>簡報結尾詞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內容版面配置區 9">
            <a:extLst>
              <a:ext uri="{FF2B5EF4-FFF2-40B4-BE49-F238E27FC236}">
                <a16:creationId xmlns:a16="http://schemas.microsoft.com/office/drawing/2014/main" id="{7F3D51D2-01A2-E74B-BD00-D7D8831AF5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134678" y="3432240"/>
            <a:ext cx="4416512" cy="144766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聯繫資訊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底_灰白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71D6F-7D88-4B46-A29A-4E7D07F00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4678" y="2773319"/>
            <a:ext cx="4416512" cy="516131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Hant" altLang="en-US" dirty="0"/>
              <a:t>簡報結尾詞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內容版面配置區 9">
            <a:extLst>
              <a:ext uri="{FF2B5EF4-FFF2-40B4-BE49-F238E27FC236}">
                <a16:creationId xmlns:a16="http://schemas.microsoft.com/office/drawing/2014/main" id="{7F3D51D2-01A2-E74B-BD00-D7D8831AF5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134678" y="3432240"/>
            <a:ext cx="4416512" cy="144766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聯繫資訊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518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_灰白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740727" y="2376155"/>
            <a:ext cx="4810463" cy="516131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0" hasCustomPrompt="1"/>
          </p:nvPr>
        </p:nvSpPr>
        <p:spPr>
          <a:xfrm>
            <a:off x="5242616" y="2924753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42616" y="4441506"/>
            <a:ext cx="3308574" cy="24069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 i="0">
                <a:solidFill>
                  <a:schemeClr val="bg1">
                    <a:lumMod val="50000"/>
                    <a:lumOff val="50000"/>
                  </a:schemeClr>
                </a:solidFill>
                <a:latin typeface="Roboto" pitchFamily="2" charset="0"/>
                <a:ea typeface="微軟正黑體"/>
                <a:cs typeface="Roboto" pitchFamily="2" charset="0"/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kumimoji="1" lang="zh-TW" altLang="en-US" dirty="0"/>
              <a:t>日期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5" name="內容版面配置區 9">
            <a:extLst>
              <a:ext uri="{FF2B5EF4-FFF2-40B4-BE49-F238E27FC236}">
                <a16:creationId xmlns:a16="http://schemas.microsoft.com/office/drawing/2014/main" id="{03D93D48-6F83-694D-A1BD-829CE68FCC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42616" y="3737041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主辦單位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B805D49D-5325-3E4D-9914-D1B9BA57FD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42616" y="3933282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執行單位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6396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9">
            <a:extLst>
              <a:ext uri="{FF2B5EF4-FFF2-40B4-BE49-F238E27FC236}">
                <a16:creationId xmlns:a16="http://schemas.microsoft.com/office/drawing/2014/main" id="{F5829722-092E-984E-A6FB-13E6054A97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21375" y="2211380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1" name="內容版面配置區 9">
            <a:extLst>
              <a:ext uri="{FF2B5EF4-FFF2-40B4-BE49-F238E27FC236}">
                <a16:creationId xmlns:a16="http://schemas.microsoft.com/office/drawing/2014/main" id="{79FBF25D-517C-F640-B1FB-6EFB141DFA7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21375" y="2572760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2" name="內容版面配置區 9">
            <a:extLst>
              <a:ext uri="{FF2B5EF4-FFF2-40B4-BE49-F238E27FC236}">
                <a16:creationId xmlns:a16="http://schemas.microsoft.com/office/drawing/2014/main" id="{8964EECF-90A3-1B4A-849F-F6FE64E7A7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21375" y="2934139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7C5A53D-9A3C-154C-97AD-4CA565DF8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481" y="628770"/>
            <a:ext cx="3309468" cy="363952"/>
          </a:xfrm>
          <a:prstGeom prst="rect">
            <a:avLst/>
          </a:prstGeom>
        </p:spPr>
        <p:txBody>
          <a:bodyPr vert="horz"/>
          <a:lstStyle>
            <a:lvl1pPr algn="r"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7DE17166-9B6F-0B4C-AA22-1C0360E3F9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0481" y="913263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7" name="內容版面配置區 9">
            <a:extLst>
              <a:ext uri="{FF2B5EF4-FFF2-40B4-BE49-F238E27FC236}">
                <a16:creationId xmlns:a16="http://schemas.microsoft.com/office/drawing/2014/main" id="{64BACFC8-FDD3-5844-995A-507E58DD94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21375" y="3295518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2683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5002906" y="358277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00BEC3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798EB73B-D2E4-9748-A0F7-5DB2610F68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3EB216B5-3517-2446-A638-DF2E8963706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835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頁_01_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570573" y="4800096"/>
            <a:ext cx="353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50000"/>
                    <a:lumOff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4AED404-1313-8940-BA8E-E5FB03B93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0777" y="132308"/>
            <a:ext cx="3309468" cy="363952"/>
          </a:xfrm>
          <a:prstGeom prst="rect">
            <a:avLst/>
          </a:prstGeom>
        </p:spPr>
        <p:txBody>
          <a:bodyPr vert="horz"/>
          <a:lstStyle>
            <a:lvl1pPr algn="l">
              <a:defRPr sz="14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5CB89995-7C58-1445-908C-9BB70E8235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10777" y="362046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8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759B2C-F58B-554F-B875-CA7A4EDF3D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9117" y="165486"/>
            <a:ext cx="3197225" cy="6299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00BEC3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zh-Hant" altLang="en-US" sz="1800" dirty="0"/>
              <a:t>章節碼</a:t>
            </a:r>
            <a:r>
              <a:rPr kumimoji="1" lang="en-US" altLang="zh-Hant" sz="1800" dirty="0"/>
              <a:t>_</a:t>
            </a:r>
            <a:r>
              <a:rPr kumimoji="1" lang="zh-Hant" altLang="en-US" sz="1800" dirty="0"/>
              <a:t>章節名</a:t>
            </a:r>
            <a:r>
              <a:rPr kumimoji="1" lang="en-US" altLang="zh-TW" sz="1800" dirty="0"/>
              <a:t>18</a:t>
            </a:r>
            <a:r>
              <a:rPr kumimoji="1" lang="zh-TW" altLang="en-US" sz="18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1500204" y="47722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077A540-C3B2-1E43-9A60-9031A376B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2906" y="358277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EB4646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9FF17405-8F01-F94A-8001-1D6F682E3D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BF57377B-C3A7-F04E-B4AF-0270B628A1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22008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頁_02_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A0231A4B-6C31-F748-B8C9-DEC7A08D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0573" y="4800096"/>
            <a:ext cx="353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50000"/>
                    <a:lumOff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F9AFDC3-95ED-024F-9D82-33BBBBC89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0777" y="132308"/>
            <a:ext cx="3309468" cy="363952"/>
          </a:xfrm>
          <a:prstGeom prst="rect">
            <a:avLst/>
          </a:prstGeom>
        </p:spPr>
        <p:txBody>
          <a:bodyPr vert="horz"/>
          <a:lstStyle>
            <a:lvl1pPr algn="l">
              <a:defRPr sz="14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14" name="內容版面配置區 9">
            <a:extLst>
              <a:ext uri="{FF2B5EF4-FFF2-40B4-BE49-F238E27FC236}">
                <a16:creationId xmlns:a16="http://schemas.microsoft.com/office/drawing/2014/main" id="{1C5BE907-FE40-9D4D-B395-8B8DE2BEF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10777" y="362046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8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53BC34A8-D038-CC4E-B35E-B9007E61AE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9117" y="165486"/>
            <a:ext cx="3197225" cy="6299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EB4646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zh-Hant" altLang="en-US" sz="1800" dirty="0"/>
              <a:t>章節碼</a:t>
            </a:r>
            <a:r>
              <a:rPr kumimoji="1" lang="en-US" altLang="zh-Hant" sz="1800" dirty="0"/>
              <a:t>_</a:t>
            </a:r>
            <a:r>
              <a:rPr kumimoji="1" lang="zh-Hant" altLang="en-US" sz="1800" dirty="0"/>
              <a:t>章節名</a:t>
            </a:r>
            <a:r>
              <a:rPr kumimoji="1" lang="en-US" altLang="zh-TW" sz="1800" dirty="0"/>
              <a:t>18</a:t>
            </a:r>
            <a:r>
              <a:rPr kumimoji="1" lang="zh-TW" altLang="en-US" sz="18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1500204" y="47722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BF04FED-4A42-D145-92C5-794A5182D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2906" y="3582776"/>
            <a:ext cx="3570378" cy="764994"/>
          </a:xfrm>
          <a:prstGeom prst="rect">
            <a:avLst/>
          </a:prstGeom>
        </p:spPr>
        <p:txBody>
          <a:bodyPr vert="horz"/>
          <a:lstStyle>
            <a:lvl1pPr algn="r">
              <a:defRPr sz="3600" b="1" i="0">
                <a:solidFill>
                  <a:srgbClr val="FAC300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2A3455C9-D5C5-EB40-ACB8-FF6A7A3EE63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46238" y="4590855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1CEECE69-58AC-4F45-B925-B23E85F00C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5474" y="4285670"/>
            <a:ext cx="3308574" cy="35193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33441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頁_03_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F01F5790-D845-364E-AF76-D80265F33159}"/>
              </a:ext>
            </a:extLst>
          </p:cNvPr>
          <p:cNvSpPr txBox="1">
            <a:spLocks/>
          </p:cNvSpPr>
          <p:nvPr userDrawn="1"/>
        </p:nvSpPr>
        <p:spPr>
          <a:xfrm>
            <a:off x="8570573" y="4800096"/>
            <a:ext cx="353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353" rtl="0" eaLnBrk="1" latinLnBrk="0" hangingPunct="1">
              <a:defRPr sz="1000" b="0" i="0" kern="1200">
                <a:solidFill>
                  <a:schemeClr val="tx1">
                    <a:lumMod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F50B0A-96CD-2744-AC17-3961C3E9B068}" type="slidenum">
              <a:rPr kumimoji="1" lang="zh-TW" altLang="en-US" sz="12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kumimoji="1" lang="zh-TW" alt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761334DC-57CA-F744-A0F1-D8AE6412C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0777" y="132308"/>
            <a:ext cx="3309468" cy="363952"/>
          </a:xfrm>
          <a:prstGeom prst="rect">
            <a:avLst/>
          </a:prstGeom>
        </p:spPr>
        <p:txBody>
          <a:bodyPr vert="horz"/>
          <a:lstStyle>
            <a:lvl1pPr algn="l">
              <a:defRPr sz="14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14" name="內容版面配置區 9">
            <a:extLst>
              <a:ext uri="{FF2B5EF4-FFF2-40B4-BE49-F238E27FC236}">
                <a16:creationId xmlns:a16="http://schemas.microsoft.com/office/drawing/2014/main" id="{8C6326B1-F186-454B-9313-86D33A7414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10777" y="362046"/>
            <a:ext cx="3308574" cy="26842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800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280E080-F046-F14C-927C-10576E423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9117" y="165486"/>
            <a:ext cx="3197225" cy="6299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FAC300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zh-Hant" altLang="en-US" sz="1800" dirty="0"/>
              <a:t>章節碼</a:t>
            </a:r>
            <a:r>
              <a:rPr kumimoji="1" lang="en-US" altLang="zh-Hant" sz="1800" dirty="0"/>
              <a:t>_</a:t>
            </a:r>
            <a:r>
              <a:rPr kumimoji="1" lang="zh-Hant" altLang="en-US" sz="1800" dirty="0"/>
              <a:t>章節名</a:t>
            </a:r>
            <a:r>
              <a:rPr kumimoji="1" lang="en-US" altLang="zh-TW" sz="1800" dirty="0"/>
              <a:t>18</a:t>
            </a:r>
            <a:r>
              <a:rPr kumimoji="1" lang="zh-TW" altLang="en-US" sz="18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3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1500204" y="463528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F6C8E43-E7B0-4B4B-9F10-EFA53F700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2"/>
          <a:stretch/>
        </p:blipFill>
        <p:spPr>
          <a:xfrm>
            <a:off x="275232" y="163002"/>
            <a:ext cx="756511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95" r:id="rId2"/>
    <p:sldLayoutId id="2147483677" r:id="rId3"/>
    <p:sldLayoutId id="2147483689" r:id="rId4"/>
    <p:sldLayoutId id="2147483674" r:id="rId5"/>
    <p:sldLayoutId id="2147483681" r:id="rId6"/>
    <p:sldLayoutId id="2147483685" r:id="rId7"/>
    <p:sldLayoutId id="2147483684" r:id="rId8"/>
    <p:sldLayoutId id="2147483687" r:id="rId9"/>
    <p:sldLayoutId id="2147483686" r:id="rId10"/>
    <p:sldLayoutId id="2147483690" r:id="rId11"/>
    <p:sldLayoutId id="2147483696" r:id="rId12"/>
    <p:sldLayoutId id="2147483697" r:id="rId13"/>
    <p:sldLayoutId id="2147483698" r:id="rId14"/>
    <p:sldLayoutId id="2147483699" r:id="rId15"/>
    <p:sldLayoutId id="2147483676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5">
            <a:extLst>
              <a:ext uri="{FF2B5EF4-FFF2-40B4-BE49-F238E27FC236}">
                <a16:creationId xmlns:a16="http://schemas.microsoft.com/office/drawing/2014/main" id="{0646293B-34FF-42BE-9BDD-9E70AD45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76810"/>
            <a:ext cx="6768752" cy="897573"/>
          </a:xfrm>
        </p:spPr>
        <p:txBody>
          <a:bodyPr/>
          <a:lstStyle/>
          <a:p>
            <a:pPr algn="l" defTabSz="1218810">
              <a:spcBef>
                <a:spcPts val="12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潛力新創選拔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8C70B3D-4E45-4917-9BD2-D41DF7DA9592}"/>
              </a:ext>
            </a:extLst>
          </p:cNvPr>
          <p:cNvSpPr txBox="1"/>
          <p:nvPr/>
        </p:nvSpPr>
        <p:spPr>
          <a:xfrm>
            <a:off x="5521067" y="4466690"/>
            <a:ext cx="316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.XX.XX</a:t>
            </a:r>
          </a:p>
        </p:txBody>
      </p:sp>
      <p:sp>
        <p:nvSpPr>
          <p:cNvPr id="4" name="標題 5">
            <a:extLst>
              <a:ext uri="{FF2B5EF4-FFF2-40B4-BE49-F238E27FC236}">
                <a16:creationId xmlns:a16="http://schemas.microsoft.com/office/drawing/2014/main" id="{B817D777-0020-447A-A9DB-1CB7E066C653}"/>
              </a:ext>
            </a:extLst>
          </p:cNvPr>
          <p:cNvSpPr txBox="1">
            <a:spLocks/>
          </p:cNvSpPr>
          <p:nvPr/>
        </p:nvSpPr>
        <p:spPr>
          <a:xfrm>
            <a:off x="2205318" y="2283718"/>
            <a:ext cx="6448020" cy="1512168"/>
          </a:xfrm>
          <a:prstGeom prst="rect">
            <a:avLst/>
          </a:prstGeom>
        </p:spPr>
        <p:txBody>
          <a:bodyPr vert="horz"/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pPr defTabSz="1218810">
              <a:spcBef>
                <a:spcPts val="12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810">
              <a:spcBef>
                <a:spcPts val="12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用一句話說明公司核心價值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11D7CF-982E-4390-99C2-A3BF7D4FB920}"/>
              </a:ext>
            </a:extLst>
          </p:cNvPr>
          <p:cNvSpPr/>
          <p:nvPr/>
        </p:nvSpPr>
        <p:spPr>
          <a:xfrm>
            <a:off x="3528392" y="332492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參考範例：</a:t>
            </a:r>
            <a:b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成為溫室氣體管理專家</a:t>
            </a:r>
            <a:b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臺灣能源物聯網解決方案商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058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17034503-2B26-496A-9D7D-5B9A5BE65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310776" y="132308"/>
            <a:ext cx="4845399" cy="495226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2800" b="1" dirty="0"/>
              <a:t>八、股東結構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FB0D2A-4EF7-4D48-9FB0-BB94E6CA33BB}"/>
              </a:ext>
            </a:extLst>
          </p:cNvPr>
          <p:cNvSpPr txBox="1"/>
          <p:nvPr/>
        </p:nvSpPr>
        <p:spPr>
          <a:xfrm>
            <a:off x="611560" y="404500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公司資金來源為獨資或合資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概述出資者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9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11</a:t>
            </a:fld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0E8E6C-9537-44EB-AFD9-59EF6FF459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310776" y="132308"/>
            <a:ext cx="4845399" cy="495226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2800" b="1" dirty="0"/>
              <a:t>九、財務狀況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FB0D2A-4EF7-4D48-9FB0-BB94E6CA33BB}"/>
              </a:ext>
            </a:extLst>
          </p:cNvPr>
          <p:cNvSpPr txBox="1"/>
          <p:nvPr/>
        </p:nvSpPr>
        <p:spPr>
          <a:xfrm>
            <a:off x="611560" y="4045009"/>
            <a:ext cx="653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資金的使用情況及速度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(Burn rate)</a:t>
            </a:r>
            <a:endParaRPr lang="zh-TW" altLang="en-US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生產或營運成本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或毛利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說明，佔營收比例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或毛利率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未來三年財務預測，未來需要花多少錢、會如何花錢？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管理費用、研發費用、推銷費等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5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12</a:t>
            </a:fld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D40004-DBDE-43D6-BE2F-27A8D80C1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310776" y="132308"/>
            <a:ext cx="4845399" cy="495226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2800" b="1" dirty="0"/>
              <a:t>十、募資規劃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FB0D2A-4EF7-4D48-9FB0-BB94E6CA33BB}"/>
              </a:ext>
            </a:extLst>
          </p:cNvPr>
          <p:cNvSpPr txBox="1"/>
          <p:nvPr/>
        </p:nvSpPr>
        <p:spPr>
          <a:xfrm>
            <a:off x="611560" y="4045009"/>
            <a:ext cx="3932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募資與資金運用規劃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年內新增輪次及募資金額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主要增資目的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含投資人可期待的成果或里程碑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預計釋股比例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預計出場方式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09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13</a:t>
            </a:fld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7E75B4-D799-4EFC-BB6B-CA1B0206D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310776" y="132308"/>
            <a:ext cx="4845399" cy="495226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2800" b="1" dirty="0"/>
              <a:t>附件、獲投經驗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BDDF10-81A7-4E0A-8281-0675B6997533}"/>
              </a:ext>
            </a:extLst>
          </p:cNvPr>
          <p:cNvSpPr txBox="1"/>
          <p:nvPr/>
        </p:nvSpPr>
        <p:spPr>
          <a:xfrm>
            <a:off x="611560" y="4045009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請註明投資單位或投資人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獲投時間、獲投金額或金額區間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新臺幣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獲投後的目標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投資人的期待成果或里程碑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達成情況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C23473-C47C-4404-8DC5-3B7C1C85F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C2A6EF-3F9D-43C3-B3C0-ADA0A2419FC8}"/>
              </a:ext>
            </a:extLst>
          </p:cNvPr>
          <p:cNvSpPr txBox="1"/>
          <p:nvPr/>
        </p:nvSpPr>
        <p:spPr>
          <a:xfrm>
            <a:off x="611560" y="907244"/>
            <a:ext cx="6428363" cy="1010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4000" indent="-3240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簡報模板不限於使用此樣板，檔案格式限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、尺寸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16:9</a:t>
            </a:r>
          </a:p>
          <a:p>
            <a:pPr marL="324000" indent="-3240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簡報內容須依照以下架構及順序呈現：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7ECA5B-3C17-4B49-82DB-344E2086DBE9}"/>
              </a:ext>
            </a:extLst>
          </p:cNvPr>
          <p:cNvSpPr/>
          <p:nvPr/>
        </p:nvSpPr>
        <p:spPr>
          <a:xfrm>
            <a:off x="933465" y="2108895"/>
            <a:ext cx="2236510" cy="1893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一、創辦人與團隊簡介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二、公司簡介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三、目標市場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四、解決方案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五、商業模式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D43665-267B-4480-AED4-77C62B3A86D0}"/>
              </a:ext>
            </a:extLst>
          </p:cNvPr>
          <p:cNvSpPr/>
          <p:nvPr/>
        </p:nvSpPr>
        <p:spPr>
          <a:xfrm>
            <a:off x="3631634" y="2108895"/>
            <a:ext cx="2236510" cy="2263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六、海外發展規劃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七、里程碑與合作夥伴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八、股東結構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九、財務狀況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十、募資規劃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附件、獲投經驗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31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10776" y="132308"/>
            <a:ext cx="5061423" cy="363952"/>
          </a:xfrm>
        </p:spPr>
        <p:txBody>
          <a:bodyPr/>
          <a:lstStyle/>
          <a:p>
            <a:r>
              <a:rPr lang="zh-TW" altLang="en-US" sz="2800" b="1" dirty="0"/>
              <a:t>一、創辦人與團隊簡介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C44B4C6-66C5-4891-BA7C-D17962A41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DD3419C-DF85-4970-A488-95D452057CB6}"/>
              </a:ext>
            </a:extLst>
          </p:cNvPr>
          <p:cNvSpPr txBox="1"/>
          <p:nvPr/>
        </p:nvSpPr>
        <p:spPr>
          <a:xfrm>
            <a:off x="611560" y="4045009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創辦人背景與創業經驗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團隊核心成員背景及職務分工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4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/>
              <a:t>二、公司簡介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44EE92-DDBB-4252-A43F-F9324814EF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4045009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公司發展現況</a:t>
            </a: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公司官網及社群媒體等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亮眼表現、營收、媒體曝光等</a:t>
            </a:r>
          </a:p>
        </p:txBody>
      </p:sp>
    </p:spTree>
    <p:extLst>
      <p:ext uri="{BB962C8B-B14F-4D97-AF65-F5344CB8AC3E}">
        <p14:creationId xmlns:p14="http://schemas.microsoft.com/office/powerpoint/2010/main" val="36791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/>
              <a:t>三、目標市場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C0343FB-BE4F-44AF-A252-D53116CE3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4045009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希望解決目標市場什麼問題、痛點或需求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目標市場為哪個產業領域 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如傳產轉型、物流、零售、服務業、製造業等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23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D07BA269-5F57-47EA-924B-AC247DF6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/>
              <a:t>四、解決方案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CA10682-28E3-43C9-8611-11E6BF35E7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59B1A1-B0AD-44CB-B9C5-4C4BCFDBFA63}"/>
              </a:ext>
            </a:extLst>
          </p:cNvPr>
          <p:cNvSpPr txBox="1"/>
          <p:nvPr/>
        </p:nvSpPr>
        <p:spPr>
          <a:xfrm>
            <a:off x="611560" y="4045009"/>
            <a:ext cx="4480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服務的規格是什麼？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解決方案的使用情境是什麼？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競爭分析：既有競爭者有哪些？與競爭者間的優劣勢比較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70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/>
              <a:t>五、商業模式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56B7414-5DC4-4946-BC51-B813248A5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C884C-BE60-4E88-8A57-A8440DEDBB98}"/>
              </a:ext>
            </a:extLst>
          </p:cNvPr>
          <p:cNvSpPr txBox="1"/>
          <p:nvPr/>
        </p:nvSpPr>
        <p:spPr>
          <a:xfrm>
            <a:off x="611560" y="4045009"/>
            <a:ext cx="4831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目標客戶為哪個族群 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2C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2G)</a:t>
            </a: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服務如何獲利 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產品定價及策略、銷售途徑、成本架構等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4625" lvl="1"/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若產品尚未進入市場，請說明獲利方式與預計何時產生營收？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55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8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/>
              <a:t>六、海外發展規劃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E99AF6B-1EDA-4F09-926D-9271184B0F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C884C-BE60-4E88-8A57-A8440DEDBB98}"/>
              </a:ext>
            </a:extLst>
          </p:cNvPr>
          <p:cNvSpPr txBox="1"/>
          <p:nvPr/>
        </p:nvSpPr>
        <p:spPr>
          <a:xfrm>
            <a:off x="611560" y="4045009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是否已有海外合作案例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若無，請說明是否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年內有目標發展國家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906FABC6-17CB-4062-BA48-8BFB6BC8F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0776" y="132308"/>
            <a:ext cx="4629375" cy="363952"/>
          </a:xfrm>
        </p:spPr>
        <p:txBody>
          <a:bodyPr/>
          <a:lstStyle/>
          <a:p>
            <a:r>
              <a:rPr lang="zh-TW" altLang="en-US" sz="2800" b="1" dirty="0"/>
              <a:t>七、里程碑與合作夥伴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0AD3D7-8326-4C60-BACA-721EDC995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59B1A1-B0AD-44CB-B9C5-4C4BCFDBFA63}"/>
              </a:ext>
            </a:extLst>
          </p:cNvPr>
          <p:cNvSpPr txBox="1"/>
          <p:nvPr/>
        </p:nvSpPr>
        <p:spPr>
          <a:xfrm>
            <a:off x="611560" y="4045009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公司榮耀事蹟與未來發展里程碑</a:t>
            </a:r>
            <a:endParaRPr lang="en-US" altLang="zh-TW" sz="1200" strike="dblStrike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已累積之客戶或合作夥伴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公司未來目標市場區域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產業別、領域別、城市等</a:t>
            </a:r>
            <a:r>
              <a:rPr lang="en-US" altLang="zh-TW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lvl="1" indent="-184150">
              <a:buFont typeface="+mj-lt"/>
              <a:buAutoNum type="arabicPeriod"/>
            </a:pPr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未來人力發展規劃</a:t>
            </a:r>
            <a:endParaRPr lang="en-US" altLang="zh-TW" sz="12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5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ARTUP TERRACE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5674</TotalTime>
  <Words>564</Words>
  <Application>Microsoft Office PowerPoint</Application>
  <PresentationFormat>如螢幕大小 (16:9)</PresentationFormat>
  <Paragraphs>84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Adobe 黑体 Std R</vt:lpstr>
      <vt:lpstr>Noto Sans CJK TC</vt:lpstr>
      <vt:lpstr>Noto Sans CJK TC Bold</vt:lpstr>
      <vt:lpstr>Noto Sans CJK TC Medium</vt:lpstr>
      <vt:lpstr>Roboto Lt</vt:lpstr>
      <vt:lpstr>微軟正黑體</vt:lpstr>
      <vt:lpstr>Arial</vt:lpstr>
      <vt:lpstr>Calibri</vt:lpstr>
      <vt:lpstr>Roboto</vt:lpstr>
      <vt:lpstr>Wingdings</vt:lpstr>
      <vt:lpstr>STARTUP TERRACE</vt:lpstr>
      <vt:lpstr>潛力新創選拔</vt:lpstr>
      <vt:lpstr>簡報大綱</vt:lpstr>
      <vt:lpstr>一、創辦人與團隊簡介</vt:lpstr>
      <vt:lpstr>二、公司簡介</vt:lpstr>
      <vt:lpstr>三、目標市場</vt:lpstr>
      <vt:lpstr>四、解決方案</vt:lpstr>
      <vt:lpstr>五、商業模式</vt:lpstr>
      <vt:lpstr>六、海外發展規劃</vt:lpstr>
      <vt:lpstr>七、里程碑與合作夥伴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Caroline GIXIA</dc:creator>
  <cp:lastModifiedBy>廖霜瑜</cp:lastModifiedBy>
  <cp:revision>325</cp:revision>
  <cp:lastPrinted>2023-12-25T09:00:15Z</cp:lastPrinted>
  <dcterms:created xsi:type="dcterms:W3CDTF">2013-11-07T06:48:02Z</dcterms:created>
  <dcterms:modified xsi:type="dcterms:W3CDTF">2024-03-13T10:41:29Z</dcterms:modified>
</cp:coreProperties>
</file>