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146847563" r:id="rId2"/>
    <p:sldId id="592" r:id="rId3"/>
    <p:sldId id="597" r:id="rId4"/>
    <p:sldId id="595" r:id="rId5"/>
    <p:sldId id="5348" r:id="rId6"/>
    <p:sldId id="599" r:id="rId7"/>
    <p:sldId id="605" r:id="rId8"/>
    <p:sldId id="5352" r:id="rId9"/>
    <p:sldId id="5349" r:id="rId10"/>
    <p:sldId id="5350" r:id="rId11"/>
    <p:sldId id="2146847561" r:id="rId12"/>
    <p:sldId id="5351" r:id="rId13"/>
    <p:sldId id="2146847562" r:id="rId14"/>
    <p:sldId id="5353" r:id="rId1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684E48C-D1EB-4E17-8537-1B0C0CF6FD43}">
          <p14:sldIdLst>
            <p14:sldId id="2146847563"/>
            <p14:sldId id="592"/>
            <p14:sldId id="597"/>
            <p14:sldId id="595"/>
            <p14:sldId id="5348"/>
            <p14:sldId id="599"/>
            <p14:sldId id="605"/>
            <p14:sldId id="5352"/>
            <p14:sldId id="5349"/>
            <p14:sldId id="5350"/>
            <p14:sldId id="2146847561"/>
            <p14:sldId id="5351"/>
            <p14:sldId id="2146847562"/>
            <p14:sldId id="5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盈穎-創新產業推動中心" initials="陳盈穎-創新產業推動中心" lastIdx="0" clrIdx="0">
    <p:extLst>
      <p:ext uri="{19B8F6BF-5375-455C-9EA6-DF929625EA0E}">
        <p15:presenceInfo xmlns:p15="http://schemas.microsoft.com/office/powerpoint/2012/main" userId="S-1-5-21-18881297-1312234204-184960113-14793" providerId="AD"/>
      </p:ext>
    </p:extLst>
  </p:cmAuthor>
  <p:cmAuthor id="2" name="蕭依汝" initials="蕭依汝" lastIdx="1" clrIdx="1">
    <p:extLst>
      <p:ext uri="{19B8F6BF-5375-455C-9EA6-DF929625EA0E}">
        <p15:presenceInfo xmlns:p15="http://schemas.microsoft.com/office/powerpoint/2012/main" userId="S-1-5-21-18881297-1312234204-184960113-8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69B9EC"/>
    <a:srgbClr val="26CCC4"/>
    <a:srgbClr val="FFFF00"/>
    <a:srgbClr val="00A2AB"/>
    <a:srgbClr val="00C0D2"/>
    <a:srgbClr val="51D7C7"/>
    <a:srgbClr val="614E40"/>
    <a:srgbClr val="4F7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1412" autoAdjust="0"/>
  </p:normalViewPr>
  <p:slideViewPr>
    <p:cSldViewPr snapToGrid="0">
      <p:cViewPr varScale="1">
        <p:scale>
          <a:sx n="58" d="100"/>
          <a:sy n="58" d="100"/>
        </p:scale>
        <p:origin x="752" y="36"/>
      </p:cViewPr>
      <p:guideLst/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5043E11-23D4-47E7-8F14-9CE9229AE3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84EA64-F970-47FD-B7B1-474C186F73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A5950-E5EB-48EB-8092-A1C7791F00DB}" type="datetimeFigureOut">
              <a:rPr lang="zh-TW" altLang="en-US" smtClean="0"/>
              <a:t>2025/3/10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E0220F-D5F3-45C4-88EA-42CA6BE87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85394C-4B58-4639-B090-4658CFB30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10E1-7714-4E3E-9CC6-F89680CBF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559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3B005-5B30-4F00-B7B6-3661CFB2571E}" type="datetimeFigureOut">
              <a:rPr lang="zh-TW" altLang="en-US" smtClean="0"/>
              <a:t>2025/3/10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D588-5886-42DA-A158-E492AD2D0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93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088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39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7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987649" y="3168219"/>
            <a:ext cx="6413951" cy="688175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chemeClr val="tx1"/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0" hasCustomPrompt="1"/>
          </p:nvPr>
        </p:nvSpPr>
        <p:spPr>
          <a:xfrm>
            <a:off x="6990155" y="3899683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90155" y="5922021"/>
            <a:ext cx="4411432" cy="32092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333" b="1" i="0">
                <a:solidFill>
                  <a:srgbClr val="0096A5"/>
                </a:solidFill>
                <a:latin typeface="Roboto" pitchFamily="2" charset="0"/>
                <a:ea typeface="微軟正黑體"/>
                <a:cs typeface="Roboto" pitchFamily="2" charset="0"/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kumimoji="1" lang="zh-TW" altLang="en-US" dirty="0"/>
              <a:t>日期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5" name="內容版面配置區 9">
            <a:extLst>
              <a:ext uri="{FF2B5EF4-FFF2-40B4-BE49-F238E27FC236}">
                <a16:creationId xmlns:a16="http://schemas.microsoft.com/office/drawing/2014/main" id="{03D93D48-6F83-694D-A1BD-829CE68FCC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90155" y="4982733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333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主辦單位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B805D49D-5325-3E4D-9914-D1B9BA57FD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90155" y="5244387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333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執行單位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E5F160-9602-4CDE-94B5-F5C640FE6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C32CDB2-BC52-4B2B-8F9A-3B77E0E50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30072" b="27711"/>
          <a:stretch/>
        </p:blipFill>
        <p:spPr>
          <a:xfrm>
            <a:off x="6556112" y="5838895"/>
            <a:ext cx="1751683" cy="8042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1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362948"/>
            <a:ext cx="28448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2F484CB5-FD3A-3B4A-AD77-755B670B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2701"/>
            <a:ext cx="4760504" cy="1019992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rgbClr val="007DBE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47E91578-DED4-C14F-8748-66F3F1E13A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5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F50091DC-D331-784D-99C9-6F4C2285CF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0820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4_08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F01F5790-D845-364E-AF76-D80265F33159}"/>
              </a:ext>
            </a:extLst>
          </p:cNvPr>
          <p:cNvSpPr txBox="1">
            <a:spLocks/>
          </p:cNvSpPr>
          <p:nvPr userDrawn="1"/>
        </p:nvSpPr>
        <p:spPr>
          <a:xfrm>
            <a:off x="11427442" y="6400128"/>
            <a:ext cx="471993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defPPr>
              <a:defRPr lang="zh-TW"/>
            </a:defPPr>
            <a:lvl1pPr marL="0" algn="r" defTabSz="914353" rtl="0" eaLnBrk="1" latinLnBrk="0" hangingPunct="1">
              <a:defRPr sz="1000" b="0" i="0" kern="1200">
                <a:solidFill>
                  <a:schemeClr val="tx1">
                    <a:lumMod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F50B0A-96CD-2744-AC17-3961C3E9B068}" type="slidenum">
              <a:rPr kumimoji="1" lang="zh-TW" altLang="en-US" sz="16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kumimoji="1" lang="zh-TW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761334DC-57CA-F744-A0F1-D8AE6412C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703" y="176412"/>
            <a:ext cx="4412624" cy="485269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l">
              <a:defRPr sz="18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14" name="內容版面配置區 9">
            <a:extLst>
              <a:ext uri="{FF2B5EF4-FFF2-40B4-BE49-F238E27FC236}">
                <a16:creationId xmlns:a16="http://schemas.microsoft.com/office/drawing/2014/main" id="{8C6326B1-F186-454B-9313-86D33A7414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7703" y="48274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l">
              <a:buNone/>
              <a:defRPr sz="10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4F39F686-BA31-2D4C-812D-F6A0D35D1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5499" y="220648"/>
            <a:ext cx="4262967" cy="83995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r">
              <a:buNone/>
              <a:defRPr sz="2400" b="0" i="0">
                <a:solidFill>
                  <a:srgbClr val="007DBE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zh-Hant" altLang="en-US" sz="2400" dirty="0"/>
              <a:t>章節碼</a:t>
            </a:r>
            <a:r>
              <a:rPr kumimoji="1" lang="en-US" altLang="zh-Hant" sz="2400" dirty="0"/>
              <a:t>_</a:t>
            </a:r>
            <a:r>
              <a:rPr kumimoji="1" lang="zh-Hant" altLang="en-US" sz="2400" dirty="0"/>
              <a:t>章節名</a:t>
            </a:r>
            <a:r>
              <a:rPr kumimoji="1" lang="en-US" altLang="zh-TW" sz="2400" dirty="0"/>
              <a:t>18</a:t>
            </a:r>
            <a:r>
              <a:rPr kumimoji="1" lang="zh-TW" altLang="en-US" sz="24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33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798EB73B-D2E4-9748-A0F7-5DB2610F68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5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3EB216B5-3517-2446-A638-DF2E8963706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17A41B9-0606-C341-87A5-1336BAE9D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2701"/>
            <a:ext cx="4760504" cy="1019992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rgbClr val="00BEC3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3995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71D6F-7D88-4B46-A29A-4E7D07F00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2905" y="3697770"/>
            <a:ext cx="5888683" cy="688175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chemeClr val="tx1"/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Hant" altLang="en-US" dirty="0"/>
              <a:t>簡報結尾詞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內容版面配置區 9">
            <a:extLst>
              <a:ext uri="{FF2B5EF4-FFF2-40B4-BE49-F238E27FC236}">
                <a16:creationId xmlns:a16="http://schemas.microsoft.com/office/drawing/2014/main" id="{7F3D51D2-01A2-E74B-BD00-D7D8831AF5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12905" y="4576332"/>
            <a:ext cx="5888683" cy="193022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聯繫資訊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5175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內文頁_01_0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11427437" y="6400128"/>
            <a:ext cx="471993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600" b="0" i="0">
                <a:solidFill>
                  <a:schemeClr val="bg1">
                    <a:lumMod val="50000"/>
                    <a:lumOff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4AED404-1313-8940-BA8E-E5FB03B93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703" y="176412"/>
            <a:ext cx="4412624" cy="485269"/>
          </a:xfrm>
          <a:prstGeom prst="rect">
            <a:avLst/>
          </a:prstGeom>
        </p:spPr>
        <p:txBody>
          <a:bodyPr vert="horz" lIns="91417" tIns="45709" rIns="91417" bIns="45709"/>
          <a:lstStyle>
            <a:lvl1pPr algn="l">
              <a:defRPr sz="18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5CB89995-7C58-1445-908C-9BB70E8235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7703" y="482735"/>
            <a:ext cx="4411432" cy="357903"/>
          </a:xfrm>
          <a:prstGeom prst="rect">
            <a:avLst/>
          </a:prstGeom>
        </p:spPr>
        <p:txBody>
          <a:bodyPr vert="horz" lIns="91417" tIns="45709" rIns="91417" bIns="45709"/>
          <a:lstStyle>
            <a:lvl1pPr marL="0" indent="0" algn="l">
              <a:buNone/>
              <a:defRPr sz="10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759B2C-F58B-554F-B875-CA7A4EDF3D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5495" y="220648"/>
            <a:ext cx="4262967" cy="839957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 algn="r">
              <a:buNone/>
              <a:defRPr sz="2400" b="0" i="0">
                <a:solidFill>
                  <a:srgbClr val="00BEC3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zh-Hant" altLang="en-US" sz="2400" dirty="0"/>
              <a:t>章節碼</a:t>
            </a:r>
            <a:r>
              <a:rPr kumimoji="1" lang="en-US" altLang="zh-Hant" sz="2400" dirty="0"/>
              <a:t>_</a:t>
            </a:r>
            <a:r>
              <a:rPr kumimoji="1" lang="zh-Hant" altLang="en-US" sz="2400" dirty="0"/>
              <a:t>章節名</a:t>
            </a:r>
            <a:r>
              <a:rPr kumimoji="1" lang="en-US" altLang="zh-TW" sz="2400" dirty="0"/>
              <a:t>18</a:t>
            </a:r>
            <a:r>
              <a:rPr kumimoji="1" lang="zh-TW" altLang="en-US" sz="24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3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362948"/>
            <a:ext cx="284480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077A540-C3B2-1E43-9A60-9031A376B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2701"/>
            <a:ext cx="4760504" cy="1019992"/>
          </a:xfrm>
          <a:prstGeom prst="rect">
            <a:avLst/>
          </a:prstGeom>
        </p:spPr>
        <p:txBody>
          <a:bodyPr vert="horz" lIns="91422" tIns="45710" rIns="91422" bIns="45710"/>
          <a:lstStyle>
            <a:lvl1pPr algn="r">
              <a:defRPr sz="4800" b="1" i="0">
                <a:solidFill>
                  <a:srgbClr val="EB4646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9FF17405-8F01-F94A-8001-1D6F682E3D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45"/>
            <a:ext cx="4411432" cy="357903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BF57377B-C3A7-F04E-B4AF-0270B628A1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0523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362948"/>
            <a:ext cx="284480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BF04FED-4A42-D145-92C5-794A5182D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7035"/>
            <a:ext cx="4760504" cy="1019992"/>
          </a:xfrm>
          <a:prstGeom prst="rect">
            <a:avLst/>
          </a:prstGeom>
        </p:spPr>
        <p:txBody>
          <a:bodyPr vert="horz" lIns="91422" tIns="45710" rIns="91422" bIns="45710"/>
          <a:lstStyle>
            <a:lvl1pPr algn="r">
              <a:defRPr sz="4800" b="1" i="0">
                <a:solidFill>
                  <a:srgbClr val="FAC300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2A3455C9-D5C5-EB40-ACB8-FF6A7A3EE6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45"/>
            <a:ext cx="4411432" cy="357903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1CEECE69-58AC-4F45-B925-B23E85F00C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4682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頁_0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362948"/>
            <a:ext cx="2844800" cy="365125"/>
          </a:xfrm>
          <a:prstGeom prst="rect">
            <a:avLst/>
          </a:prstGeom>
        </p:spPr>
        <p:txBody>
          <a:bodyPr vert="horz" lIns="91422" tIns="45710" rIns="91422" bIns="45710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2F484CB5-FD3A-3B4A-AD77-755B670B9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2701"/>
            <a:ext cx="4760504" cy="1019992"/>
          </a:xfrm>
          <a:prstGeom prst="rect">
            <a:avLst/>
          </a:prstGeom>
        </p:spPr>
        <p:txBody>
          <a:bodyPr vert="horz" lIns="91422" tIns="45710" rIns="91422" bIns="45710"/>
          <a:lstStyle>
            <a:lvl1pPr algn="r">
              <a:defRPr sz="4800" b="1" i="0">
                <a:solidFill>
                  <a:srgbClr val="007DBE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47E91578-DED4-C14F-8748-66F3F1E13A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45"/>
            <a:ext cx="4411432" cy="357903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F50091DC-D331-784D-99C9-6F4C2285CF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092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底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71D6F-7D88-4B46-A29A-4E7D07F00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2905" y="3697763"/>
            <a:ext cx="5888683" cy="688175"/>
          </a:xfrm>
          <a:prstGeom prst="rect">
            <a:avLst/>
          </a:prstGeom>
        </p:spPr>
        <p:txBody>
          <a:bodyPr vert="horz" lIns="91422" tIns="45710" rIns="91422" bIns="45710"/>
          <a:lstStyle>
            <a:lvl1pPr algn="r">
              <a:defRPr sz="4800" b="1" i="0">
                <a:solidFill>
                  <a:schemeClr val="tx1"/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Hant" altLang="en-US" dirty="0"/>
              <a:t>簡報結尾詞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內容版面配置區 9">
            <a:extLst>
              <a:ext uri="{FF2B5EF4-FFF2-40B4-BE49-F238E27FC236}">
                <a16:creationId xmlns:a16="http://schemas.microsoft.com/office/drawing/2014/main" id="{7F3D51D2-01A2-E74B-BD00-D7D8831AF5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12905" y="4576324"/>
            <a:ext cx="5888683" cy="1930225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聯繫資訊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9788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底_灰白底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71D6F-7D88-4B46-A29A-4E7D07F00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2905" y="3697763"/>
            <a:ext cx="5888683" cy="688175"/>
          </a:xfrm>
          <a:prstGeom prst="rect">
            <a:avLst/>
          </a:prstGeom>
        </p:spPr>
        <p:txBody>
          <a:bodyPr vert="horz" lIns="91422" tIns="45710" rIns="91422" bIns="45710"/>
          <a:lstStyle>
            <a:lvl1pPr algn="r">
              <a:defRPr sz="4800" b="1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Hant" altLang="en-US" dirty="0"/>
              <a:t>簡報結尾詞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內容版面配置區 9">
            <a:extLst>
              <a:ext uri="{FF2B5EF4-FFF2-40B4-BE49-F238E27FC236}">
                <a16:creationId xmlns:a16="http://schemas.microsoft.com/office/drawing/2014/main" id="{7F3D51D2-01A2-E74B-BD00-D7D8831AF5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12905" y="4576324"/>
            <a:ext cx="5888683" cy="1930225"/>
          </a:xfrm>
          <a:prstGeom prst="rect">
            <a:avLst/>
          </a:prstGeom>
        </p:spPr>
        <p:txBody>
          <a:bodyPr vert="horz" lIns="91422" tIns="45710" rIns="91422" bIns="45710"/>
          <a:lstStyle>
            <a:lvl1pPr marL="0" indent="0" algn="r">
              <a:buNone/>
              <a:defRPr sz="1600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聯繫資訊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8325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_灰白底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987649" y="3168219"/>
            <a:ext cx="6413951" cy="688175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Bold" panose="020B0500000000000000" pitchFamily="34" charset="-128"/>
                <a:ea typeface="Noto Sans CJK TC Bold" panose="020B0500000000000000" pitchFamily="34" charset="-128"/>
                <a:cs typeface="Noto Sans CJK TC Bold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0" hasCustomPrompt="1"/>
          </p:nvPr>
        </p:nvSpPr>
        <p:spPr>
          <a:xfrm>
            <a:off x="6990155" y="3899683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90155" y="5922021"/>
            <a:ext cx="4411432" cy="32092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333" b="1" i="0">
                <a:solidFill>
                  <a:schemeClr val="bg1">
                    <a:lumMod val="50000"/>
                    <a:lumOff val="50000"/>
                  </a:schemeClr>
                </a:solidFill>
                <a:latin typeface="Roboto" pitchFamily="2" charset="0"/>
                <a:ea typeface="微軟正黑體"/>
                <a:cs typeface="Roboto" pitchFamily="2" charset="0"/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kumimoji="1" lang="zh-TW" altLang="en-US" dirty="0"/>
              <a:t>日期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5" name="內容版面配置區 9">
            <a:extLst>
              <a:ext uri="{FF2B5EF4-FFF2-40B4-BE49-F238E27FC236}">
                <a16:creationId xmlns:a16="http://schemas.microsoft.com/office/drawing/2014/main" id="{03D93D48-6F83-694D-A1BD-829CE68FCC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90155" y="4982733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333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主辦單位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B805D49D-5325-3E4D-9914-D1B9BA57FD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90155" y="5244387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333" b="0" i="0">
                <a:solidFill>
                  <a:schemeClr val="bg1">
                    <a:lumMod val="65000"/>
                    <a:lumOff val="3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執行單位</a:t>
            </a:r>
            <a:r>
              <a:rPr kumimoji="1" lang="en-US" altLang="zh-TW" dirty="0"/>
              <a:t>10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32413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9">
            <a:extLst>
              <a:ext uri="{FF2B5EF4-FFF2-40B4-BE49-F238E27FC236}">
                <a16:creationId xmlns:a16="http://schemas.microsoft.com/office/drawing/2014/main" id="{F5829722-092E-984E-A6FB-13E6054A97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1833" y="2948519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1" name="內容版面配置區 9">
            <a:extLst>
              <a:ext uri="{FF2B5EF4-FFF2-40B4-BE49-F238E27FC236}">
                <a16:creationId xmlns:a16="http://schemas.microsoft.com/office/drawing/2014/main" id="{79FBF25D-517C-F640-B1FB-6EFB141DFA7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1833" y="3430358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2" name="內容版面配置區 9">
            <a:extLst>
              <a:ext uri="{FF2B5EF4-FFF2-40B4-BE49-F238E27FC236}">
                <a16:creationId xmlns:a16="http://schemas.microsoft.com/office/drawing/2014/main" id="{8964EECF-90A3-1B4A-849F-F6FE64E7A7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1833" y="3912196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7C5A53D-9A3C-154C-97AD-4CA565DF8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641" y="838360"/>
            <a:ext cx="4412624" cy="485269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7DE17166-9B6F-0B4C-AA22-1C0360E3F9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0641" y="1217695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7" name="內容版面配置區 9">
            <a:extLst>
              <a:ext uri="{FF2B5EF4-FFF2-40B4-BE49-F238E27FC236}">
                <a16:creationId xmlns:a16="http://schemas.microsoft.com/office/drawing/2014/main" id="{64BACFC8-FDD3-5844-995A-507E58DD94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1833" y="4394037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rgbClr val="645041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Hant" altLang="en-US" dirty="0"/>
              <a:t>章節碼</a:t>
            </a:r>
            <a:r>
              <a:rPr kumimoji="1" lang="en-US" altLang="zh-Hant" dirty="0"/>
              <a:t>_</a:t>
            </a:r>
            <a:r>
              <a:rPr kumimoji="1" lang="zh-Hant" altLang="en-US" dirty="0"/>
              <a:t>章節名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13997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6670541" y="4777035"/>
            <a:ext cx="4760504" cy="1019992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rgbClr val="00BEC3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內容版面配置區 9">
            <a:extLst>
              <a:ext uri="{FF2B5EF4-FFF2-40B4-BE49-F238E27FC236}">
                <a16:creationId xmlns:a16="http://schemas.microsoft.com/office/drawing/2014/main" id="{798EB73B-D2E4-9748-A0F7-5DB2610F68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5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3EB216B5-3517-2446-A638-DF2E8963706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9068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1_0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11427442" y="6400128"/>
            <a:ext cx="471993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 b="0" i="0">
                <a:solidFill>
                  <a:schemeClr val="bg1">
                    <a:lumMod val="50000"/>
                    <a:lumOff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4AED404-1313-8940-BA8E-E5FB03B93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703" y="176412"/>
            <a:ext cx="4412624" cy="485269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l">
              <a:defRPr sz="18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5CB89995-7C58-1445-908C-9BB70E8235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7703" y="48274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l">
              <a:buNone/>
              <a:defRPr sz="10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759B2C-F58B-554F-B875-CA7A4EDF3D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5499" y="220648"/>
            <a:ext cx="4262967" cy="83995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r">
              <a:buNone/>
              <a:defRPr sz="2400" b="0" i="0">
                <a:solidFill>
                  <a:srgbClr val="00BEC3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zh-Hant" altLang="en-US" sz="2400" dirty="0"/>
              <a:t>章節碼</a:t>
            </a:r>
            <a:r>
              <a:rPr kumimoji="1" lang="en-US" altLang="zh-Hant" sz="2400" dirty="0"/>
              <a:t>_</a:t>
            </a:r>
            <a:r>
              <a:rPr kumimoji="1" lang="zh-Hant" altLang="en-US" sz="2400" dirty="0"/>
              <a:t>章節名</a:t>
            </a:r>
            <a:r>
              <a:rPr kumimoji="1" lang="en-US" altLang="zh-TW" sz="2400" dirty="0"/>
              <a:t>18</a:t>
            </a:r>
            <a:r>
              <a:rPr kumimoji="1" lang="zh-TW" altLang="en-US" sz="24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3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362948"/>
            <a:ext cx="28448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077A540-C3B2-1E43-9A60-9031A376B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7035"/>
            <a:ext cx="4760504" cy="1019992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rgbClr val="EB4646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9FF17405-8F01-F94A-8001-1D6F682E3D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5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BF57377B-C3A7-F04E-B4AF-0270B628A1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5181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頁_02_0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A0231A4B-6C31-F748-B8C9-DEC7A08D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442" y="6400128"/>
            <a:ext cx="471993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 b="0" i="0">
                <a:solidFill>
                  <a:schemeClr val="bg1">
                    <a:lumMod val="50000"/>
                    <a:lumOff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F9AFDC3-95ED-024F-9D82-33BBBBC89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703" y="176412"/>
            <a:ext cx="4412624" cy="485269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l">
              <a:defRPr sz="18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14" name="內容版面配置區 9">
            <a:extLst>
              <a:ext uri="{FF2B5EF4-FFF2-40B4-BE49-F238E27FC236}">
                <a16:creationId xmlns:a16="http://schemas.microsoft.com/office/drawing/2014/main" id="{1C5BE907-FE40-9D4D-B395-8B8DE2BEF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7703" y="48274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l">
              <a:buNone/>
              <a:defRPr sz="10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53BC34A8-D038-CC4E-B35E-B9007E61A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5499" y="220648"/>
            <a:ext cx="4262967" cy="83995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r">
              <a:buNone/>
              <a:defRPr sz="2400" b="0" i="0">
                <a:solidFill>
                  <a:srgbClr val="EB4646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zh-Hant" altLang="en-US" sz="2400" dirty="0"/>
              <a:t>章節碼</a:t>
            </a:r>
            <a:r>
              <a:rPr kumimoji="1" lang="en-US" altLang="zh-Hant" sz="2400" dirty="0"/>
              <a:t>_</a:t>
            </a:r>
            <a:r>
              <a:rPr kumimoji="1" lang="zh-Hant" altLang="en-US" sz="2400" dirty="0"/>
              <a:t>章節名</a:t>
            </a:r>
            <a:r>
              <a:rPr kumimoji="1" lang="en-US" altLang="zh-TW" sz="2400" dirty="0"/>
              <a:t>18</a:t>
            </a:r>
            <a:r>
              <a:rPr kumimoji="1" lang="zh-TW" altLang="en-US" sz="24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3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頁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362948"/>
            <a:ext cx="28448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BF04FED-4A42-D145-92C5-794A5182D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541" y="4777035"/>
            <a:ext cx="4760504" cy="1019992"/>
          </a:xfrm>
          <a:prstGeom prst="rect">
            <a:avLst/>
          </a:prstGeom>
        </p:spPr>
        <p:txBody>
          <a:bodyPr vert="horz" lIns="91410" tIns="45705" rIns="91410" bIns="45705"/>
          <a:lstStyle>
            <a:lvl1pPr algn="r">
              <a:defRPr sz="4800" b="1" i="0">
                <a:solidFill>
                  <a:srgbClr val="FAC300"/>
                </a:solidFill>
                <a:latin typeface="Noto Sans CJK TC" panose="020B0500000000000000" pitchFamily="34" charset="-128"/>
                <a:ea typeface="Noto Sans CJK TC" panose="020B0500000000000000" pitchFamily="34" charset="-128"/>
                <a:cs typeface="Noto Sans CJK TC" panose="020B0500000000000000" pitchFamily="34" charset="-128"/>
              </a:defRPr>
            </a:lvl1pPr>
          </a:lstStyle>
          <a:p>
            <a:r>
              <a:rPr kumimoji="1" lang="zh-Hant" altLang="en-US" dirty="0"/>
              <a:t>章節名</a:t>
            </a:r>
            <a:r>
              <a:rPr kumimoji="1" lang="en-US" altLang="zh-TW" dirty="0"/>
              <a:t>36</a:t>
            </a:r>
            <a:r>
              <a:rPr kumimoji="1" lang="zh-TW" altLang="en-US" dirty="0"/>
              <a:t>級</a:t>
            </a:r>
          </a:p>
        </p:txBody>
      </p:sp>
      <p:sp>
        <p:nvSpPr>
          <p:cNvPr id="15" name="內容版面配置區 9">
            <a:extLst>
              <a:ext uri="{FF2B5EF4-FFF2-40B4-BE49-F238E27FC236}">
                <a16:creationId xmlns:a16="http://schemas.microsoft.com/office/drawing/2014/main" id="{2A3455C9-D5C5-EB40-ACB8-FF6A7A3EE6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4984" y="6121151"/>
            <a:ext cx="4411432" cy="35790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12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9</a:t>
            </a:r>
            <a:r>
              <a:rPr kumimoji="1" lang="zh-TW" altLang="en-US" dirty="0"/>
              <a:t>級</a:t>
            </a:r>
          </a:p>
        </p:txBody>
      </p:sp>
      <p:sp>
        <p:nvSpPr>
          <p:cNvPr id="16" name="內容版面配置區 9">
            <a:extLst>
              <a:ext uri="{FF2B5EF4-FFF2-40B4-BE49-F238E27FC236}">
                <a16:creationId xmlns:a16="http://schemas.microsoft.com/office/drawing/2014/main" id="{1CEECE69-58AC-4F45-B925-B23E85F00CA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07299" y="5714228"/>
            <a:ext cx="4411432" cy="46924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r">
              <a:buNone/>
              <a:defRPr sz="2400" b="0" i="0">
                <a:solidFill>
                  <a:schemeClr val="tx1">
                    <a:lumMod val="65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18</a:t>
            </a:r>
            <a:r>
              <a:rPr kumimoji="1" lang="zh-TW" altLang="en-US" dirty="0"/>
              <a:t>級</a:t>
            </a:r>
          </a:p>
        </p:txBody>
      </p:sp>
    </p:spTree>
    <p:extLst>
      <p:ext uri="{BB962C8B-B14F-4D97-AF65-F5344CB8AC3E}">
        <p14:creationId xmlns:p14="http://schemas.microsoft.com/office/powerpoint/2010/main" val="2901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內文頁_03_0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F01F5790-D845-364E-AF76-D80265F33159}"/>
              </a:ext>
            </a:extLst>
          </p:cNvPr>
          <p:cNvSpPr txBox="1">
            <a:spLocks/>
          </p:cNvSpPr>
          <p:nvPr userDrawn="1"/>
        </p:nvSpPr>
        <p:spPr>
          <a:xfrm>
            <a:off x="11427433" y="6400128"/>
            <a:ext cx="471993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zh-TW"/>
            </a:defPPr>
            <a:lvl1pPr marL="0" algn="r" defTabSz="914353" rtl="0" eaLnBrk="1" latinLnBrk="0" hangingPunct="1">
              <a:defRPr sz="1000" b="0" i="0" kern="1200">
                <a:solidFill>
                  <a:schemeClr val="tx1">
                    <a:lumMod val="50000"/>
                  </a:schemeClr>
                </a:solidFill>
                <a:latin typeface="Roboto Lt" pitchFamily="2" charset="0"/>
                <a:ea typeface="Roboto Lt" pitchFamily="2" charset="0"/>
                <a:cs typeface="Roboto Lt" pitchFamily="2" charset="0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F50B0A-96CD-2744-AC17-3961C3E9B068}" type="slidenum">
              <a:rPr kumimoji="1" lang="zh-TW" altLang="en-US" sz="16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kumimoji="1" lang="zh-TW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761334DC-57CA-F744-A0F1-D8AE6412C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703" y="176412"/>
            <a:ext cx="4412624" cy="485269"/>
          </a:xfrm>
          <a:prstGeom prst="rect">
            <a:avLst/>
          </a:prstGeom>
        </p:spPr>
        <p:txBody>
          <a:bodyPr vert="horz" lIns="91416" tIns="45708" rIns="91416" bIns="45708"/>
          <a:lstStyle>
            <a:lvl1pPr algn="l">
              <a:defRPr sz="18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kumimoji="1" lang="zh-TW" altLang="en-US" dirty="0"/>
              <a:t>標題</a:t>
            </a:r>
            <a:r>
              <a:rPr kumimoji="1" lang="en-US" altLang="zh-TW" dirty="0"/>
              <a:t>14</a:t>
            </a:r>
            <a:r>
              <a:rPr kumimoji="1" lang="zh-TW" altLang="en-US" dirty="0"/>
              <a:t>級</a:t>
            </a:r>
          </a:p>
        </p:txBody>
      </p:sp>
      <p:sp>
        <p:nvSpPr>
          <p:cNvPr id="14" name="內容版面配置區 9">
            <a:extLst>
              <a:ext uri="{FF2B5EF4-FFF2-40B4-BE49-F238E27FC236}">
                <a16:creationId xmlns:a16="http://schemas.microsoft.com/office/drawing/2014/main" id="{8C6326B1-F186-454B-9313-86D33A7414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7703" y="482731"/>
            <a:ext cx="4411432" cy="357903"/>
          </a:xfrm>
          <a:prstGeom prst="rect">
            <a:avLst/>
          </a:prstGeom>
        </p:spPr>
        <p:txBody>
          <a:bodyPr vert="horz" lIns="91416" tIns="45708" rIns="91416" bIns="45708"/>
          <a:lstStyle>
            <a:lvl1pPr marL="0" indent="0" algn="l">
              <a:buNone/>
              <a:defRPr sz="1067" b="0" i="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  <a:lvl2pPr>
              <a:defRPr>
                <a:solidFill>
                  <a:srgbClr val="A6A6A6"/>
                </a:solidFill>
              </a:defRPr>
            </a:lvl2pPr>
            <a:lvl3pPr>
              <a:defRPr>
                <a:solidFill>
                  <a:srgbClr val="A6A6A6"/>
                </a:solidFill>
              </a:defRPr>
            </a:lvl3pPr>
            <a:lvl4pPr>
              <a:defRPr>
                <a:solidFill>
                  <a:srgbClr val="A6A6A6"/>
                </a:solidFill>
              </a:defRPr>
            </a:lvl4pPr>
            <a:lvl5pPr>
              <a:defRPr>
                <a:solidFill>
                  <a:srgbClr val="A6A6A6"/>
                </a:solidFill>
              </a:defRPr>
            </a:lvl5pPr>
          </a:lstStyle>
          <a:p>
            <a:pPr lvl="0"/>
            <a:r>
              <a:rPr kumimoji="1" lang="zh-TW" altLang="en-US" dirty="0"/>
              <a:t>副標題</a:t>
            </a:r>
            <a:r>
              <a:rPr kumimoji="1" lang="en-US" altLang="zh-TW" dirty="0"/>
              <a:t>8</a:t>
            </a:r>
            <a:r>
              <a:rPr kumimoji="1" lang="zh-TW" altLang="en-US" dirty="0"/>
              <a:t>級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280E080-F046-F14C-927C-10576E423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5491" y="220648"/>
            <a:ext cx="4262967" cy="839957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 algn="r">
              <a:buNone/>
              <a:defRPr sz="2400" b="0" i="0">
                <a:solidFill>
                  <a:srgbClr val="FAC300"/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zh-Hant" altLang="en-US" sz="2400" dirty="0"/>
              <a:t>章節碼</a:t>
            </a:r>
            <a:r>
              <a:rPr kumimoji="1" lang="en-US" altLang="zh-Hant" sz="2400" dirty="0"/>
              <a:t>_</a:t>
            </a:r>
            <a:r>
              <a:rPr kumimoji="1" lang="zh-Hant" altLang="en-US" sz="2400" dirty="0"/>
              <a:t>章節名</a:t>
            </a:r>
            <a:r>
              <a:rPr kumimoji="1" lang="en-US" altLang="zh-TW" sz="2400" dirty="0"/>
              <a:t>18</a:t>
            </a:r>
            <a:r>
              <a:rPr kumimoji="1" lang="zh-TW" altLang="en-US" sz="2400" dirty="0"/>
              <a:t>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1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-2000272" y="6180384"/>
            <a:ext cx="28448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600">
                <a:solidFill>
                  <a:schemeClr val="tx1">
                    <a:lumMod val="75000"/>
                  </a:schemeClr>
                </a:solidFill>
                <a:latin typeface="Adobe 黑体 Std R"/>
                <a:ea typeface="Adobe 黑体 Std R"/>
                <a:cs typeface="Adobe 黑体 Std R"/>
              </a:defRPr>
            </a:lvl1pPr>
          </a:lstStyle>
          <a:p>
            <a:fld id="{55F50B0A-96CD-2744-AC17-3961C3E9B068}" type="slidenum">
              <a:rPr kumimoji="1" lang="zh-TW" alt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8F5325-7701-4C13-B7CD-AFE61C88D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47" y="186343"/>
            <a:ext cx="986451" cy="5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5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21890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21890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358" indent="-380906" algn="l" defTabSz="121890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1F6C9-01C7-4376-B661-CD1A6B66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98" y="2539999"/>
            <a:ext cx="6277821" cy="20213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4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公司</a:t>
            </a:r>
            <a:b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用一句話說明公司核心價值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5BA169-4BAC-4446-A3EF-667DA7984AF2}"/>
              </a:ext>
            </a:extLst>
          </p:cNvPr>
          <p:cNvSpPr/>
          <p:nvPr/>
        </p:nvSpPr>
        <p:spPr>
          <a:xfrm>
            <a:off x="10480155" y="6253916"/>
            <a:ext cx="1460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bg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2025.XX.XX</a:t>
            </a:r>
            <a:endParaRPr lang="zh-TW" alt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1919D2-94A9-4E61-B513-A2E8C9E41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30072" b="27711"/>
          <a:stretch/>
        </p:blipFill>
        <p:spPr>
          <a:xfrm>
            <a:off x="6566051" y="5819017"/>
            <a:ext cx="1751683" cy="80423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823E457-EB56-433B-ACC0-B7540EE8A5EE}"/>
              </a:ext>
            </a:extLst>
          </p:cNvPr>
          <p:cNvSpPr/>
          <p:nvPr/>
        </p:nvSpPr>
        <p:spPr>
          <a:xfrm>
            <a:off x="6191800" y="3758741"/>
            <a:ext cx="5748560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參考範例：</a:t>
            </a:r>
            <a:br>
              <a:rPr lang="en-US" altLang="zh-TW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成為醫事人員最銳利洞悉工具、病患後盾</a:t>
            </a:r>
            <a:br>
              <a:rPr lang="en-US" altLang="zh-TW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臺灣新世代創能儲能節能護能物聯網解決方案商</a:t>
            </a:r>
            <a:endParaRPr lang="zh-TW" altLang="en-US" sz="18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7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17034503-2B26-496A-9D7D-5B9A5BE65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747702" y="176411"/>
            <a:ext cx="6460532" cy="66030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3733" b="1" dirty="0"/>
              <a:t>八、股東結構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815414" y="5393346"/>
            <a:ext cx="428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公司資金來源為獨資或合資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概述出資者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9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0E8E6C-9537-44EB-AFD9-59EF6FF45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747702" y="176411"/>
            <a:ext cx="6460532" cy="66030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3733" b="1" dirty="0"/>
              <a:t>九、財務狀況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815413" y="5393345"/>
            <a:ext cx="8596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資金的使用情況及速度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(Burn rate)</a:t>
            </a:r>
            <a:endParaRPr lang="zh-TW" altLang="en-US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生產或營運成本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或毛利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說明，佔營收比例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或毛利率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未來三年財務預測，未來需要花多少錢、會如何花錢？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管理費用、研發費用、推銷費等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5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D40004-DBDE-43D6-BE2F-27A8D80C1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747702" y="176411"/>
            <a:ext cx="6460532" cy="66030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3733" b="1" dirty="0"/>
              <a:t>十、募資規劃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815413" y="5393346"/>
            <a:ext cx="5021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募資與資金運用規劃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年內新增輪次及募資金額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主要增資目的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含投資人可期待的成果或里程碑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預計釋股比例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預計出場方式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09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D40004-DBDE-43D6-BE2F-27A8D80C1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747702" y="176411"/>
            <a:ext cx="6460532" cy="66030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3733" b="1" dirty="0"/>
              <a:t>十一、短期需求資源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FB0D2A-4EF7-4D48-9FB0-BB94E6CA33BB}"/>
              </a:ext>
            </a:extLst>
          </p:cNvPr>
          <p:cNvSpPr txBox="1"/>
          <p:nvPr/>
        </p:nvSpPr>
        <p:spPr>
          <a:xfrm>
            <a:off x="817200" y="4961010"/>
            <a:ext cx="79252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近期發展所需資源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一年內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32928" lvl="2" indent="-342900">
              <a:buFont typeface="+mj-lt"/>
              <a:buAutoNum type="arabicParenR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技術資源：雲端、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32928" lvl="2" indent="-342900">
              <a:buFont typeface="+mj-lt"/>
              <a:buAutoNum type="arabicParenR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資金需求：融資、募資等；金額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32928" lvl="2" indent="-342900">
              <a:buFont typeface="+mj-lt"/>
              <a:buAutoNum type="arabicParenR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場域驗證：目標場域、驗證期間、方式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互惠或付費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032928" lvl="2" indent="-342900">
              <a:buFont typeface="+mj-lt"/>
              <a:buAutoNum type="arabicParenR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市場情報：領域市場或海外市場，情報類型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法律、會計、市場或空間需求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032928" lvl="2" indent="-342900">
              <a:buFont typeface="+mj-lt"/>
              <a:buAutoNum type="arabicParenR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行銷曝光：國內外參展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哪個展覽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4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0417F4F6-C620-4E25-A96C-15392BAC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14</a:t>
            </a:fld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7E75B4-D799-4EFC-BB6B-CA1B0206D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2404A08-F8D2-4B24-AC2A-22A18F448A6A}"/>
              </a:ext>
            </a:extLst>
          </p:cNvPr>
          <p:cNvSpPr txBox="1">
            <a:spLocks/>
          </p:cNvSpPr>
          <p:nvPr/>
        </p:nvSpPr>
        <p:spPr>
          <a:xfrm>
            <a:off x="1747702" y="176411"/>
            <a:ext cx="6460532" cy="66030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1400" b="0" i="0" kern="1200">
                <a:solidFill>
                  <a:schemeClr val="bg1">
                    <a:lumMod val="50000"/>
                    <a:lumOff val="50000"/>
                  </a:schemeClr>
                </a:solidFill>
                <a:latin typeface="Noto Sans CJK TC Medium" panose="020B0500000000000000" pitchFamily="34" charset="-128"/>
                <a:ea typeface="Noto Sans CJK TC Medium" panose="020B0500000000000000" pitchFamily="34" charset="-128"/>
                <a:cs typeface="Noto Sans CJK TC Medium" panose="020B0500000000000000" pitchFamily="34" charset="-128"/>
              </a:defRPr>
            </a:lvl1pPr>
          </a:lstStyle>
          <a:p>
            <a:r>
              <a:rPr lang="zh-TW" altLang="en-US" sz="3733" b="1" dirty="0"/>
              <a:t>附件、獲投經驗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BDDF10-81A7-4E0A-8281-0675B6997533}"/>
              </a:ext>
            </a:extLst>
          </p:cNvPr>
          <p:cNvSpPr txBox="1"/>
          <p:nvPr/>
        </p:nvSpPr>
        <p:spPr>
          <a:xfrm>
            <a:off x="815414" y="5393345"/>
            <a:ext cx="53136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請註明投資單位或投資人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獲投時間、獲投金額或金額區間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新臺幣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獲投後的目標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投資人的期待成果或里程碑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達成情況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33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C23473-C47C-4404-8DC5-3B7C1C85F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C2A6EF-3F9D-43C3-B3C0-ADA0A2419FC8}"/>
              </a:ext>
            </a:extLst>
          </p:cNvPr>
          <p:cNvSpPr txBox="1"/>
          <p:nvPr/>
        </p:nvSpPr>
        <p:spPr>
          <a:xfrm>
            <a:off x="815414" y="1209659"/>
            <a:ext cx="9669635" cy="1317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1989" indent="-431989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簡報模板不限於使用此樣板，檔案格式限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、尺寸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16:9</a:t>
            </a:r>
          </a:p>
          <a:p>
            <a:pPr marL="431989" indent="-431989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簡報內容須依照以下架構及順序呈現：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7ECA5B-3C17-4B49-82DB-344E2086DBE9}"/>
              </a:ext>
            </a:extLst>
          </p:cNvPr>
          <p:cNvSpPr/>
          <p:nvPr/>
        </p:nvSpPr>
        <p:spPr>
          <a:xfrm>
            <a:off x="1244621" y="2811860"/>
            <a:ext cx="2925801" cy="298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一、創辦人與團隊簡介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二、公司簡介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三、目標市場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四、解決方案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五、商業模式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六、海外發展規劃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D43665-267B-4480-AED4-77C62B3A86D0}"/>
              </a:ext>
            </a:extLst>
          </p:cNvPr>
          <p:cNvSpPr/>
          <p:nvPr/>
        </p:nvSpPr>
        <p:spPr>
          <a:xfrm>
            <a:off x="4842179" y="2811860"/>
            <a:ext cx="2925801" cy="298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七、里程碑與合作夥伴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八、股東結構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九、財務狀況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十、募資規劃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十一、短期需求資源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33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附件、獲投經驗</a:t>
            </a:r>
            <a:endParaRPr lang="en-US" altLang="zh-TW" sz="2133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1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47702" y="176411"/>
            <a:ext cx="6748564" cy="485269"/>
          </a:xfrm>
        </p:spPr>
        <p:txBody>
          <a:bodyPr/>
          <a:lstStyle/>
          <a:p>
            <a:r>
              <a:rPr lang="zh-TW" altLang="en-US" sz="3733" b="1" dirty="0"/>
              <a:t>一、創辦人與團隊簡介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44B4C6-66C5-4891-BA7C-D17962A41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DD3419C-DF85-4970-A488-95D452057CB6}"/>
              </a:ext>
            </a:extLst>
          </p:cNvPr>
          <p:cNvSpPr txBox="1"/>
          <p:nvPr/>
        </p:nvSpPr>
        <p:spPr>
          <a:xfrm>
            <a:off x="815413" y="5393346"/>
            <a:ext cx="3335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創辦人背景與創業經驗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團隊核心成員背景及職務分工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33" b="1" dirty="0"/>
              <a:t>二、公司簡介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44EE92-DDBB-4252-A43F-F9324814EF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15413" y="5393345"/>
            <a:ext cx="33355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公司發展現況、員工人數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公司官網及社群媒體等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亮眼表現、營收、媒體曝光等</a:t>
            </a:r>
          </a:p>
        </p:txBody>
      </p:sp>
    </p:spTree>
    <p:extLst>
      <p:ext uri="{BB962C8B-B14F-4D97-AF65-F5344CB8AC3E}">
        <p14:creationId xmlns:p14="http://schemas.microsoft.com/office/powerpoint/2010/main" val="36791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33" b="1" dirty="0"/>
              <a:t>三、目標市場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C0343FB-BE4F-44AF-A252-D53116CE3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15414" y="5393346"/>
            <a:ext cx="7211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希望解決目標市場什麼問題、痛點或需求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目標市場為哪個產業領域 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如傳產轉型、物流、零售、服務業、製造業等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23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D07BA269-5F57-47EA-924B-AC247DF6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33" b="1" dirty="0"/>
              <a:t>四、解決方案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A10682-28E3-43C9-8611-11E6BF35E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59B1A1-B0AD-44CB-B9C5-4C4BCFDBFA63}"/>
              </a:ext>
            </a:extLst>
          </p:cNvPr>
          <p:cNvSpPr txBox="1"/>
          <p:nvPr/>
        </p:nvSpPr>
        <p:spPr>
          <a:xfrm>
            <a:off x="815414" y="5393345"/>
            <a:ext cx="5797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服務的規格是什麼？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解決方案的使用情境是什麼？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競爭分析：既有競爭者有哪些？與競爭者間的優劣勢比較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70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33" b="1" dirty="0"/>
              <a:t>五、商業模式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56B7414-5DC4-4946-BC51-B813248A5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C884C-BE60-4E88-8A57-A8440DEDBB98}"/>
              </a:ext>
            </a:extLst>
          </p:cNvPr>
          <p:cNvSpPr txBox="1"/>
          <p:nvPr/>
        </p:nvSpPr>
        <p:spPr>
          <a:xfrm>
            <a:off x="815413" y="5393345"/>
            <a:ext cx="6389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目標客戶為哪個族群或對象 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2B/2C/2G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、代表性企業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服務如何獲利 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產品定價及策略、銷售途徑、成本架構等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32828" lvl="1"/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若產品尚未進入市場，請說明獲利方式與預計何時產生營收？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5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33" b="1" dirty="0"/>
              <a:t>六、海外發展規劃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99AF6B-1EDA-4F09-926D-9271184B0F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C884C-BE60-4E88-8A57-A8440DEDBB98}"/>
              </a:ext>
            </a:extLst>
          </p:cNvPr>
          <p:cNvSpPr txBox="1"/>
          <p:nvPr/>
        </p:nvSpPr>
        <p:spPr>
          <a:xfrm>
            <a:off x="815414" y="5393346"/>
            <a:ext cx="4890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是否已有海外合作案例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含合作對象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若無，請說明是否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年內有目標發展國家及地區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906FABC6-17CB-4062-BA48-8BFB6BC8F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F50B0A-96CD-2744-AC17-3961C3E9B068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7702" y="176411"/>
            <a:ext cx="6172500" cy="485269"/>
          </a:xfrm>
        </p:spPr>
        <p:txBody>
          <a:bodyPr/>
          <a:lstStyle/>
          <a:p>
            <a:r>
              <a:rPr lang="zh-TW" altLang="en-US" sz="3733" b="1" dirty="0"/>
              <a:t>七、里程碑與合作夥伴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0AD3D7-8326-4C60-BACA-721EDC995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59B1A1-B0AD-44CB-B9C5-4C4BCFDBFA63}"/>
              </a:ext>
            </a:extLst>
          </p:cNvPr>
          <p:cNvSpPr txBox="1"/>
          <p:nvPr/>
        </p:nvSpPr>
        <p:spPr>
          <a:xfrm>
            <a:off x="815413" y="5393346"/>
            <a:ext cx="5108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參考內容：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公司榮耀事蹟與未來發展里程碑</a:t>
            </a:r>
            <a:endParaRPr lang="en-US" altLang="zh-TW" sz="1600" strike="dblStrike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已累積之客戶或合作夥伴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公司未來目標市場區域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產業別、領域別、城市等</a:t>
            </a:r>
            <a:r>
              <a:rPr lang="en-US" altLang="zh-TW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8355" lvl="1" indent="-245527">
              <a:buFont typeface="+mj-lt"/>
              <a:buAutoNum type="arabicPeriod"/>
            </a:pPr>
            <a:r>
              <a:rPr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未來人力發展規劃</a:t>
            </a:r>
            <a:endParaRPr lang="en-US" altLang="zh-TW" sz="16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STARTUP TERRACE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32354</TotalTime>
  <Words>677</Words>
  <Application>Microsoft Office PowerPoint</Application>
  <PresentationFormat>寬螢幕</PresentationFormat>
  <Paragraphs>91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6" baseType="lpstr">
      <vt:lpstr>Adobe 黑体 Std R</vt:lpstr>
      <vt:lpstr>Noto Sans CJK TC</vt:lpstr>
      <vt:lpstr>Noto Sans CJK TC Bold</vt:lpstr>
      <vt:lpstr>Noto Sans CJK TC Medium</vt:lpstr>
      <vt:lpstr>Roboto</vt:lpstr>
      <vt:lpstr>Roboto Lt</vt:lpstr>
      <vt:lpstr>微軟正黑體</vt:lpstr>
      <vt:lpstr>新細明體</vt:lpstr>
      <vt:lpstr>Arial</vt:lpstr>
      <vt:lpstr>Calibri</vt:lpstr>
      <vt:lpstr>Wingdings</vt:lpstr>
      <vt:lpstr>1_STARTUP TERRACE</vt:lpstr>
      <vt:lpstr>                          公司 (用一句話說明公司核心價值)</vt:lpstr>
      <vt:lpstr>簡報大綱</vt:lpstr>
      <vt:lpstr>一、創辦人與團隊簡介</vt:lpstr>
      <vt:lpstr>二、公司簡介</vt:lpstr>
      <vt:lpstr>三、目標市場</vt:lpstr>
      <vt:lpstr>四、解決方案</vt:lpstr>
      <vt:lpstr>五、商業模式</vt:lpstr>
      <vt:lpstr>六、海外發展規劃</vt:lpstr>
      <vt:lpstr>七、里程碑與合作夥伴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蕭依汝</dc:creator>
  <cp:lastModifiedBy>胡迪福</cp:lastModifiedBy>
  <cp:revision>1704</cp:revision>
  <cp:lastPrinted>2024-01-17T07:09:30Z</cp:lastPrinted>
  <dcterms:created xsi:type="dcterms:W3CDTF">2022-03-18T08:02:19Z</dcterms:created>
  <dcterms:modified xsi:type="dcterms:W3CDTF">2025-03-10T05:46:19Z</dcterms:modified>
</cp:coreProperties>
</file>