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339966"/>
    <a:srgbClr val="6699FF"/>
    <a:srgbClr val="33CCCC"/>
    <a:srgbClr val="FFCC66"/>
    <a:srgbClr val="00FFCC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02571-AF0B-4E81-A52E-25BB0BE0DBFC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5F05C-6B6C-4886-AAA7-8268CB919E1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575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3662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32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226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05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684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292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5521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44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328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948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6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CA03A-376F-484B-A4AD-4FA7B99788B3}" type="datetimeFigureOut">
              <a:rPr lang="zh-TW" altLang="en-US" smtClean="0"/>
              <a:t>2024/7/7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2BE00-5031-4980-BFD0-6EBCC4D850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893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4DE3DB27-1371-48BE-9487-8F94E7936F02}"/>
              </a:ext>
            </a:extLst>
          </p:cNvPr>
          <p:cNvSpPr/>
          <p:nvPr/>
        </p:nvSpPr>
        <p:spPr bwMode="auto">
          <a:xfrm>
            <a:off x="0" y="1068123"/>
            <a:ext cx="12192000" cy="45719"/>
          </a:xfrm>
          <a:prstGeom prst="rect">
            <a:avLst/>
          </a:prstGeom>
          <a:solidFill>
            <a:schemeClr val="accent4"/>
          </a:solidFill>
          <a:ln>
            <a:noFill/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endParaRPr lang="zh-TW" altLang="en-US" sz="2800" dirty="0"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827BFF85-1CF4-4C15-9945-DBC1BB94B10E}"/>
              </a:ext>
            </a:extLst>
          </p:cNvPr>
          <p:cNvSpPr>
            <a:spLocks/>
          </p:cNvSpPr>
          <p:nvPr/>
        </p:nvSpPr>
        <p:spPr bwMode="gray">
          <a:xfrm>
            <a:off x="114028" y="2419050"/>
            <a:ext cx="2700000" cy="2340000"/>
          </a:xfrm>
          <a:prstGeom prst="rect">
            <a:avLst/>
          </a:prstGeom>
          <a:noFill/>
          <a:ln>
            <a:solidFill>
              <a:srgbClr val="009999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endParaRPr lang="en-US" altLang="zh-TW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1.OOO</a:t>
            </a:r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：</a:t>
            </a:r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……</a:t>
            </a:r>
          </a:p>
        </p:txBody>
      </p:sp>
      <p:sp>
        <p:nvSpPr>
          <p:cNvPr id="7" name="箭號: ＞形 52">
            <a:extLst>
              <a:ext uri="{FF2B5EF4-FFF2-40B4-BE49-F238E27FC236}">
                <a16:creationId xmlns:a16="http://schemas.microsoft.com/office/drawing/2014/main" id="{E57BC30A-CC5E-BB19-98DD-084D2DA2D2ED}"/>
              </a:ext>
            </a:extLst>
          </p:cNvPr>
          <p:cNvSpPr/>
          <p:nvPr/>
        </p:nvSpPr>
        <p:spPr>
          <a:xfrm>
            <a:off x="9038853" y="0"/>
            <a:ext cx="3153147" cy="930208"/>
          </a:xfrm>
          <a:custGeom>
            <a:avLst/>
            <a:gdLst>
              <a:gd name="connsiteX0" fmla="*/ 0 w 3298110"/>
              <a:gd name="connsiteY0" fmla="*/ 0 h 891911"/>
              <a:gd name="connsiteX1" fmla="*/ 2852155 w 3298110"/>
              <a:gd name="connsiteY1" fmla="*/ 0 h 891911"/>
              <a:gd name="connsiteX2" fmla="*/ 3298110 w 3298110"/>
              <a:gd name="connsiteY2" fmla="*/ 445956 h 891911"/>
              <a:gd name="connsiteX3" fmla="*/ 2852155 w 3298110"/>
              <a:gd name="connsiteY3" fmla="*/ 891911 h 891911"/>
              <a:gd name="connsiteX4" fmla="*/ 0 w 3298110"/>
              <a:gd name="connsiteY4" fmla="*/ 891911 h 891911"/>
              <a:gd name="connsiteX5" fmla="*/ 445956 w 3298110"/>
              <a:gd name="connsiteY5" fmla="*/ 445956 h 891911"/>
              <a:gd name="connsiteX6" fmla="*/ 0 w 3298110"/>
              <a:gd name="connsiteY6" fmla="*/ 0 h 891911"/>
              <a:gd name="connsiteX0" fmla="*/ 0 w 2898060"/>
              <a:gd name="connsiteY0" fmla="*/ 0 h 891911"/>
              <a:gd name="connsiteX1" fmla="*/ 2852155 w 2898060"/>
              <a:gd name="connsiteY1" fmla="*/ 0 h 891911"/>
              <a:gd name="connsiteX2" fmla="*/ 2898060 w 2898060"/>
              <a:gd name="connsiteY2" fmla="*/ 474531 h 891911"/>
              <a:gd name="connsiteX3" fmla="*/ 2852155 w 2898060"/>
              <a:gd name="connsiteY3" fmla="*/ 891911 h 891911"/>
              <a:gd name="connsiteX4" fmla="*/ 0 w 2898060"/>
              <a:gd name="connsiteY4" fmla="*/ 891911 h 891911"/>
              <a:gd name="connsiteX5" fmla="*/ 445956 w 2898060"/>
              <a:gd name="connsiteY5" fmla="*/ 445956 h 891911"/>
              <a:gd name="connsiteX6" fmla="*/ 0 w 2898060"/>
              <a:gd name="connsiteY6" fmla="*/ 0 h 891911"/>
              <a:gd name="connsiteX0" fmla="*/ 0 w 2898060"/>
              <a:gd name="connsiteY0" fmla="*/ 0 h 891911"/>
              <a:gd name="connsiteX1" fmla="*/ 2852155 w 2898060"/>
              <a:gd name="connsiteY1" fmla="*/ 0 h 891911"/>
              <a:gd name="connsiteX2" fmla="*/ 2898060 w 2898060"/>
              <a:gd name="connsiteY2" fmla="*/ 474531 h 891911"/>
              <a:gd name="connsiteX3" fmla="*/ 2852155 w 2898060"/>
              <a:gd name="connsiteY3" fmla="*/ 891911 h 891911"/>
              <a:gd name="connsiteX4" fmla="*/ 0 w 2898060"/>
              <a:gd name="connsiteY4" fmla="*/ 891911 h 891911"/>
              <a:gd name="connsiteX5" fmla="*/ 207831 w 2898060"/>
              <a:gd name="connsiteY5" fmla="*/ 455481 h 891911"/>
              <a:gd name="connsiteX6" fmla="*/ 0 w 2898060"/>
              <a:gd name="connsiteY6" fmla="*/ 0 h 891911"/>
              <a:gd name="connsiteX0" fmla="*/ 0 w 2852155"/>
              <a:gd name="connsiteY0" fmla="*/ 0 h 891911"/>
              <a:gd name="connsiteX1" fmla="*/ 2852155 w 2852155"/>
              <a:gd name="connsiteY1" fmla="*/ 0 h 891911"/>
              <a:gd name="connsiteX2" fmla="*/ 2852155 w 2852155"/>
              <a:gd name="connsiteY2" fmla="*/ 891911 h 891911"/>
              <a:gd name="connsiteX3" fmla="*/ 0 w 2852155"/>
              <a:gd name="connsiteY3" fmla="*/ 891911 h 891911"/>
              <a:gd name="connsiteX4" fmla="*/ 207831 w 2852155"/>
              <a:gd name="connsiteY4" fmla="*/ 455481 h 891911"/>
              <a:gd name="connsiteX5" fmla="*/ 0 w 2852155"/>
              <a:gd name="connsiteY5" fmla="*/ 0 h 891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2155" h="891911">
                <a:moveTo>
                  <a:pt x="0" y="0"/>
                </a:moveTo>
                <a:lnTo>
                  <a:pt x="2852155" y="0"/>
                </a:lnTo>
                <a:lnTo>
                  <a:pt x="2852155" y="891911"/>
                </a:lnTo>
                <a:lnTo>
                  <a:pt x="0" y="891911"/>
                </a:lnTo>
                <a:lnTo>
                  <a:pt x="207831" y="45548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6AA857DE-B984-4E9A-AEDD-0E3E0A577797}"/>
              </a:ext>
            </a:extLst>
          </p:cNvPr>
          <p:cNvSpPr/>
          <p:nvPr/>
        </p:nvSpPr>
        <p:spPr bwMode="gray">
          <a:xfrm>
            <a:off x="9038853" y="2419049"/>
            <a:ext cx="3096000" cy="2340001"/>
          </a:xfrm>
          <a:prstGeom prst="rect">
            <a:avLst/>
          </a:prstGeom>
          <a:ln>
            <a:solidFill>
              <a:srgbClr val="33CCCC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t">
            <a:noAutofit/>
          </a:bodyPr>
          <a:lstStyle/>
          <a:p>
            <a:pPr marL="243411" indent="-243411" algn="ctr">
              <a:lnSpc>
                <a:spcPct val="130000"/>
              </a:lnSpc>
              <a:buFont typeface="Wingdings" panose="05000000000000000000" pitchFamily="2" charset="2"/>
              <a:buChar char="ü"/>
            </a:pPr>
            <a:endParaRPr lang="zh-TW" altLang="en-US" sz="1500" b="1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43411" indent="-243411">
              <a:buFont typeface="Wingdings" panose="05000000000000000000" pitchFamily="2" charset="2"/>
              <a:buChar char="ü"/>
            </a:pP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新增營業額：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OOO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萬元</a:t>
            </a:r>
            <a:endParaRPr lang="en-US" altLang="zh-TW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43411" indent="-243411">
              <a:buFont typeface="Wingdings" panose="05000000000000000000" pitchFamily="2" charset="2"/>
              <a:buChar char="ü"/>
            </a:pP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帶動在地組織：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O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家</a:t>
            </a:r>
          </a:p>
          <a:p>
            <a:pPr marL="243411" indent="-243411">
              <a:buFont typeface="Wingdings" panose="05000000000000000000" pitchFamily="2" charset="2"/>
              <a:buChar char="ü"/>
            </a:pP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新增就業人數：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O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人</a:t>
            </a:r>
          </a:p>
          <a:p>
            <a:pPr marL="243411" indent="-243411">
              <a:buFont typeface="Wingdings" panose="05000000000000000000" pitchFamily="2" charset="2"/>
              <a:buChar char="ü"/>
            </a:pP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吸引青年留鄉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/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返鄉：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O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人</a:t>
            </a:r>
            <a:endParaRPr lang="en-US" altLang="zh-TW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43411" indent="-243411">
              <a:buFont typeface="Wingdings" panose="05000000000000000000" pitchFamily="2" charset="2"/>
              <a:buChar char="ü"/>
            </a:pP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人才培訓：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OO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人次</a:t>
            </a:r>
            <a:endParaRPr lang="en-US" altLang="zh-TW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243411" indent="-243411">
              <a:buFont typeface="Wingdings" panose="05000000000000000000" pitchFamily="2" charset="2"/>
              <a:buChar char="ü"/>
            </a:pPr>
            <a:endParaRPr lang="en-US" altLang="zh-TW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質化效益：</a:t>
            </a:r>
            <a:r>
              <a:rPr lang="en-US" altLang="zh-TW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OOOO</a:t>
            </a:r>
            <a:endParaRPr lang="zh-TW" altLang="en-US" sz="16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標題 3">
            <a:extLst>
              <a:ext uri="{FF2B5EF4-FFF2-40B4-BE49-F238E27FC236}">
                <a16:creationId xmlns:a16="http://schemas.microsoft.com/office/drawing/2014/main" id="{DA6E0178-9CC2-EAD7-88C5-798B5F774E9B}"/>
              </a:ext>
            </a:extLst>
          </p:cNvPr>
          <p:cNvSpPr txBox="1">
            <a:spLocks/>
          </p:cNvSpPr>
          <p:nvPr/>
        </p:nvSpPr>
        <p:spPr>
          <a:xfrm>
            <a:off x="177029" y="111460"/>
            <a:ext cx="9022080" cy="82696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</a:t>
            </a:r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l">
              <a:lnSpc>
                <a:spcPct val="100000"/>
              </a:lnSpc>
            </a:pP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OOOO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</a:p>
        </p:txBody>
      </p: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B87EB2AA-1D52-5947-D509-2CBCBCEE1821}"/>
              </a:ext>
            </a:extLst>
          </p:cNvPr>
          <p:cNvGrpSpPr/>
          <p:nvPr/>
        </p:nvGrpSpPr>
        <p:grpSpPr>
          <a:xfrm>
            <a:off x="9542980" y="271025"/>
            <a:ext cx="299957" cy="416860"/>
            <a:chOff x="9502407" y="128470"/>
            <a:chExt cx="435343" cy="638153"/>
          </a:xfrm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9F5B4E65-6A7B-60FA-8D3C-BE6FB6EE26D4}"/>
                </a:ext>
              </a:extLst>
            </p:cNvPr>
            <p:cNvGrpSpPr/>
            <p:nvPr/>
          </p:nvGrpSpPr>
          <p:grpSpPr>
            <a:xfrm>
              <a:off x="9502407" y="128470"/>
              <a:ext cx="435343" cy="638153"/>
              <a:chOff x="9980579" y="128470"/>
              <a:chExt cx="496110" cy="727229"/>
            </a:xfrm>
          </p:grpSpPr>
          <p:sp>
            <p:nvSpPr>
              <p:cNvPr id="23" name="橢圓 22">
                <a:extLst>
                  <a:ext uri="{FF2B5EF4-FFF2-40B4-BE49-F238E27FC236}">
                    <a16:creationId xmlns:a16="http://schemas.microsoft.com/office/drawing/2014/main" id="{D7058C15-70E2-EA9E-34C5-D563063A07D5}"/>
                  </a:ext>
                </a:extLst>
              </p:cNvPr>
              <p:cNvSpPr/>
              <p:nvPr/>
            </p:nvSpPr>
            <p:spPr>
              <a:xfrm>
                <a:off x="9980579" y="128470"/>
                <a:ext cx="496110" cy="496110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  <p:sp>
            <p:nvSpPr>
              <p:cNvPr id="24" name="等腰三角形 23">
                <a:extLst>
                  <a:ext uri="{FF2B5EF4-FFF2-40B4-BE49-F238E27FC236}">
                    <a16:creationId xmlns:a16="http://schemas.microsoft.com/office/drawing/2014/main" id="{95B4231D-0777-D805-62F1-8F10549344A2}"/>
                  </a:ext>
                </a:extLst>
              </p:cNvPr>
              <p:cNvSpPr/>
              <p:nvPr/>
            </p:nvSpPr>
            <p:spPr>
              <a:xfrm rot="10800000">
                <a:off x="9980579" y="428018"/>
                <a:ext cx="496110" cy="427681"/>
              </a:xfrm>
              <a:prstGeom prst="triangl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 dirty="0"/>
              </a:p>
            </p:txBody>
          </p:sp>
        </p:grpSp>
        <p:sp>
          <p:nvSpPr>
            <p:cNvPr id="22" name="橢圓 21">
              <a:extLst>
                <a:ext uri="{FF2B5EF4-FFF2-40B4-BE49-F238E27FC236}">
                  <a16:creationId xmlns:a16="http://schemas.microsoft.com/office/drawing/2014/main" id="{1E16FADC-36DA-9C58-C0FA-3FB61F64F34E}"/>
                </a:ext>
              </a:extLst>
            </p:cNvPr>
            <p:cNvSpPr/>
            <p:nvPr/>
          </p:nvSpPr>
          <p:spPr>
            <a:xfrm>
              <a:off x="9574966" y="192499"/>
              <a:ext cx="295338" cy="29533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ACD875D3-2341-E788-97C0-BF3DA75E6001}"/>
              </a:ext>
            </a:extLst>
          </p:cNvPr>
          <p:cNvSpPr txBox="1"/>
          <p:nvPr/>
        </p:nvSpPr>
        <p:spPr>
          <a:xfrm>
            <a:off x="9842937" y="125512"/>
            <a:ext cx="22183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縣市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鄉鎮</a:t>
            </a:r>
          </a:p>
          <a:p>
            <a:pPr algn="ctr"/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場域名稱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2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56163E8C-A523-E9D8-3E59-4CDA17400B2F}"/>
              </a:ext>
            </a:extLst>
          </p:cNvPr>
          <p:cNvSpPr/>
          <p:nvPr/>
        </p:nvSpPr>
        <p:spPr bwMode="gray">
          <a:xfrm>
            <a:off x="2923143" y="2419050"/>
            <a:ext cx="6048000" cy="4320000"/>
          </a:xfrm>
          <a:prstGeom prst="rect">
            <a:avLst/>
          </a:prstGeom>
          <a:noFill/>
          <a:ln>
            <a:solidFill>
              <a:srgbClr val="33CCCC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 anchor="t">
            <a:normAutofit/>
          </a:bodyPr>
          <a:lstStyle/>
          <a:p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簡述策略、夥伴分工，並以架構圖呈現</a:t>
            </a:r>
            <a:r>
              <a:rPr lang="en-US" altLang="zh-TW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)OOOO</a:t>
            </a:r>
            <a:endParaRPr lang="zh-TW" altLang="en-US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graphicFrame>
        <p:nvGraphicFramePr>
          <p:cNvPr id="42" name="表格 50">
            <a:extLst>
              <a:ext uri="{FF2B5EF4-FFF2-40B4-BE49-F238E27FC236}">
                <a16:creationId xmlns:a16="http://schemas.microsoft.com/office/drawing/2014/main" id="{4FD3B7C8-0907-5CD7-69D1-8E02AA7B3A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885245"/>
              </p:ext>
            </p:extLst>
          </p:nvPr>
        </p:nvGraphicFramePr>
        <p:xfrm>
          <a:off x="9412259" y="1201233"/>
          <a:ext cx="2722594" cy="866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1297">
                  <a:extLst>
                    <a:ext uri="{9D8B030D-6E8A-4147-A177-3AD203B41FA5}">
                      <a16:colId xmlns:a16="http://schemas.microsoft.com/office/drawing/2014/main" val="3068638412"/>
                    </a:ext>
                  </a:extLst>
                </a:gridCol>
                <a:gridCol w="1361297">
                  <a:extLst>
                    <a:ext uri="{9D8B030D-6E8A-4147-A177-3AD203B41FA5}">
                      <a16:colId xmlns:a16="http://schemas.microsoft.com/office/drawing/2014/main" val="772757941"/>
                    </a:ext>
                  </a:extLst>
                </a:gridCol>
              </a:tblGrid>
              <a:tr h="86668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輔導款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自籌款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總經費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OOO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萬元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OOO</a:t>
                      </a:r>
                      <a:r>
                        <a:rPr lang="zh-TW" altLang="en-US" sz="1600" b="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萬元</a:t>
                      </a:r>
                      <a:endParaRPr lang="en-US" altLang="zh-TW" sz="1600" b="0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OOO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萬元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85499"/>
                  </a:ext>
                </a:extLst>
              </a:tr>
            </a:tbl>
          </a:graphicData>
        </a:graphic>
      </p:graphicFrame>
      <p:sp>
        <p:nvSpPr>
          <p:cNvPr id="45" name="矩形 44">
            <a:extLst>
              <a:ext uri="{FF2B5EF4-FFF2-40B4-BE49-F238E27FC236}">
                <a16:creationId xmlns:a16="http://schemas.microsoft.com/office/drawing/2014/main" id="{B9CD46F9-BF7E-435A-A7C6-4AC8AEA54407}"/>
              </a:ext>
            </a:extLst>
          </p:cNvPr>
          <p:cNvSpPr/>
          <p:nvPr/>
        </p:nvSpPr>
        <p:spPr bwMode="gray">
          <a:xfrm>
            <a:off x="384028" y="2188930"/>
            <a:ext cx="2160000" cy="468000"/>
          </a:xfrm>
          <a:prstGeom prst="rect">
            <a:avLst/>
          </a:prstGeom>
          <a:solidFill>
            <a:srgbClr val="009999"/>
          </a:solidFill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面臨挑戰</a:t>
            </a: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id="{E0F1BE41-EF2E-4C00-8470-DA2345A28623}"/>
              </a:ext>
            </a:extLst>
          </p:cNvPr>
          <p:cNvSpPr/>
          <p:nvPr/>
        </p:nvSpPr>
        <p:spPr bwMode="gray">
          <a:xfrm>
            <a:off x="4327143" y="2188930"/>
            <a:ext cx="3240000" cy="46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計畫內容與方法</a:t>
            </a:r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id="{1A75DBA9-5604-44E1-A9ED-0FCFF6CD303B}"/>
              </a:ext>
            </a:extLst>
          </p:cNvPr>
          <p:cNvSpPr/>
          <p:nvPr/>
        </p:nvSpPr>
        <p:spPr bwMode="gray">
          <a:xfrm>
            <a:off x="9506853" y="2188930"/>
            <a:ext cx="2160000" cy="468000"/>
          </a:xfrm>
          <a:prstGeom prst="rect">
            <a:avLst/>
          </a:prstGeom>
          <a:solidFill>
            <a:srgbClr val="33CCCC"/>
          </a:solidFill>
          <a:ln>
            <a:solidFill>
              <a:srgbClr val="33CCCC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zh-TW" altLang="en-US" sz="2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預期效益</a:t>
            </a:r>
          </a:p>
        </p:txBody>
      </p:sp>
      <p:sp>
        <p:nvSpPr>
          <p:cNvPr id="50" name="文字方塊 49"/>
          <p:cNvSpPr txBox="1"/>
          <p:nvPr/>
        </p:nvSpPr>
        <p:spPr>
          <a:xfrm>
            <a:off x="673969" y="5467414"/>
            <a:ext cx="15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照片</a:t>
            </a:r>
          </a:p>
        </p:txBody>
      </p:sp>
      <p:sp>
        <p:nvSpPr>
          <p:cNvPr id="51" name="文字方塊 50"/>
          <p:cNvSpPr txBox="1"/>
          <p:nvPr/>
        </p:nvSpPr>
        <p:spPr>
          <a:xfrm>
            <a:off x="114027" y="1221917"/>
            <a:ext cx="8857116" cy="824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計畫摘要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(100</a:t>
            </a:r>
            <a:r>
              <a:rPr lang="zh-TW" altLang="en-US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字內</a:t>
            </a:r>
            <a:r>
              <a:rPr lang="en-US" altLang="zh-TW" sz="2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</p:txBody>
      </p:sp>
      <p:sp>
        <p:nvSpPr>
          <p:cNvPr id="53" name="矩形 52"/>
          <p:cNvSpPr/>
          <p:nvPr/>
        </p:nvSpPr>
        <p:spPr>
          <a:xfrm>
            <a:off x="9038853" y="1211407"/>
            <a:ext cx="441685" cy="83491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經費</a:t>
            </a:r>
          </a:p>
        </p:txBody>
      </p:sp>
      <p:sp>
        <p:nvSpPr>
          <p:cNvPr id="2" name="矩形 1"/>
          <p:cNvSpPr/>
          <p:nvPr/>
        </p:nvSpPr>
        <p:spPr>
          <a:xfrm>
            <a:off x="5277729" y="4759050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計畫架構圖</a:t>
            </a:r>
            <a:endParaRPr lang="zh-TW" altLang="en-US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9796794" y="5467414"/>
            <a:ext cx="1580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照片</a:t>
            </a:r>
          </a:p>
        </p:txBody>
      </p:sp>
    </p:spTree>
    <p:extLst>
      <p:ext uri="{BB962C8B-B14F-4D97-AF65-F5344CB8AC3E}">
        <p14:creationId xmlns:p14="http://schemas.microsoft.com/office/powerpoint/2010/main" val="362605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107</Words>
  <Application>Microsoft Office PowerPoint</Application>
  <PresentationFormat>寬螢幕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呂紫維</dc:creator>
  <cp:lastModifiedBy>呂紫維</cp:lastModifiedBy>
  <cp:revision>25</cp:revision>
  <dcterms:created xsi:type="dcterms:W3CDTF">2023-09-27T05:54:46Z</dcterms:created>
  <dcterms:modified xsi:type="dcterms:W3CDTF">2024-07-07T10:24:01Z</dcterms:modified>
</cp:coreProperties>
</file>