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77" r:id="rId3"/>
    <p:sldId id="262" r:id="rId4"/>
    <p:sldId id="259" r:id="rId5"/>
    <p:sldId id="285" r:id="rId6"/>
    <p:sldId id="284" r:id="rId7"/>
    <p:sldId id="286" r:id="rId8"/>
    <p:sldId id="270" r:id="rId9"/>
    <p:sldId id="271" r:id="rId10"/>
    <p:sldId id="287" r:id="rId11"/>
    <p:sldId id="272" r:id="rId12"/>
    <p:sldId id="273" r:id="rId13"/>
    <p:sldId id="283" r:id="rId14"/>
    <p:sldId id="288" r:id="rId15"/>
    <p:sldId id="274" r:id="rId16"/>
    <p:sldId id="276" r:id="rId17"/>
    <p:sldId id="289" r:id="rId18"/>
    <p:sldId id="282" r:id="rId19"/>
    <p:sldId id="281" r:id="rId2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115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9FF78C2-25AD-FE58-6F7D-DC670EDE7742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5C6981B-51A9-ACA8-89EB-7172D2863E5E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  <a:ea typeface="新細明體" pitchFamily="18"/>
              </a:defRPr>
            </a:lvl1pPr>
          </a:lstStyle>
          <a:p>
            <a:pPr lvl="0"/>
            <a:fld id="{43FA0D09-DC02-4849-964D-215D04E78360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4" name="投影片影像版面配置區 3">
            <a:extLst>
              <a:ext uri="{FF2B5EF4-FFF2-40B4-BE49-F238E27FC236}">
                <a16:creationId xmlns:a16="http://schemas.microsoft.com/office/drawing/2014/main" id="{FEEC1735-B89A-A3BB-A6B1-49A2B3507D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B818E13E-3429-8108-8599-47203F9167A2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7D09B6A-D026-6EFA-381A-2098F5D2C835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95C5D92-2EE5-B4E2-3E8B-E6C0C677F59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  <a:ea typeface="新細明體" pitchFamily="18"/>
              </a:defRPr>
            </a:lvl1pPr>
          </a:lstStyle>
          <a:p>
            <a:pPr lvl="0"/>
            <a:fld id="{609EE023-88A5-4DC3-A401-A1EF343B4E1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8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Aptos"/>
        <a:ea typeface="新細明體" pitchFamily="18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Aptos"/>
        <a:ea typeface="新細明體" pitchFamily="18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Aptos"/>
        <a:ea typeface="新細明體" pitchFamily="18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Aptos"/>
        <a:ea typeface="新細明體" pitchFamily="18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zh-TW" sz="1200" b="0" i="0" u="none" strike="noStrike" kern="1200" cap="none" spc="0" baseline="0">
        <a:solidFill>
          <a:srgbClr val="000000"/>
        </a:solidFill>
        <a:uFillTx/>
        <a:latin typeface="Aptos"/>
        <a:ea typeface="新細明體" pitchFamily="1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7F271-A4AA-A390-B315-FB2D8B36598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D35F92-794A-86D8-4BAF-5593936A71C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zh-TW"/>
              <a:t>按一下以編輯母片子標題樣式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D3BD2-2152-F585-D8EE-4F377587005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2C265B-DD1E-4C7E-A358-C92683708047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D6A59-1D21-5BFE-A4B9-3957159259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1CCEF-887D-F133-46A6-A45A00401B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DD376E-2761-4800-944E-961AC0AE78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5287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B9B2-BBFC-977D-81F6-8B8B800C6D1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DAD8C6-1C6F-3B06-B34F-64379D45436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4A591-F9AB-7971-DB97-D6EE0F6127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C037F6-1375-4D16-8DE2-0B542DD3EB86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F6187-F4EB-48A9-EFEE-7FE0EE695D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B9ABD-D5C7-DD40-FDC8-E884F2B721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1DC080-90E0-4E7E-A92D-C336C1C1EEE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9F5A04-6DE1-8B31-0DBA-6C287EAEA0B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ACC07-7CF2-689B-BCDC-FFBC3237775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4A610-A48B-FCAD-27B5-6AF5DE6EDE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D73658-C374-4E91-9A68-08F6A1EE831F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74D4F-336C-B2EF-7677-6C52FF875E1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E068A-9CDA-EBC5-8FAE-7F29DC4848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A73DE1-41DD-4DBF-BD8F-CCFD881D693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14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8CF6D-7F5E-9D0E-991B-246362DA4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11657-D257-4556-0755-2ACE29876A7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2DC7B-5EB6-1854-8EAE-3C28B59DAA1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FBF31F-16C9-4B64-A292-04FCDD9F035A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1E89A-EBB5-7953-6243-E8D72FB4033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F3CAE-0948-E85E-FF92-CD15B823A1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6376E9-1166-4D31-8EC3-074D0F18089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7270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343EB-4198-9010-5FC1-2CE573EFD8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E4DF2-B150-94F2-78D8-D7C9AAF2E9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4B715-A409-5700-5A5C-D3D8E6107A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B0A6BD-8906-4F6F-B014-C8AA2B4689E4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B2AD5-30C8-16EC-0200-EFFACB8D70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4A5CB-4275-D6F7-6CFB-0E3E4E65D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9E5EF0-5E4C-453A-89BB-505A2E43C32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806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58A26-2DDB-7BBC-0330-0A83ADD9A4C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36677-FE4B-6A26-7574-A0E4C452743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1AF9CE-98B8-5308-B328-5CEECDC0DF3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A6481-9865-2A1C-CEBD-A917653C466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DBDA2A-5753-416A-A9E3-350868B50C48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135385-B6CC-6982-CEA3-55AB3B179D2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CE4E03-75C7-6C58-3D22-BE11329E33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9E3981-44FE-4FDC-B998-128EB51BB36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9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DD2B-8C76-A6D5-A31A-44C207FE6B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ECBFD-C72C-9470-40E6-4B8B0B1B51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C63AD1-C14C-13F3-E508-1CDE53AE089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759837-BD93-98A3-D01A-1A08B47999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8FA45D-7F6E-A6D1-4F84-9534CC96A5E6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488808-67F3-C000-CAA3-8A0FF36BBF2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8680FF-5BE8-4519-9824-D231945813BA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31652B-F817-B372-1EA0-BEDDBB8E0E4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D34EEE-B565-C81C-5346-D677671E6D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7483EF-E5A7-4F62-8871-A8D5D5132B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0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2A0DE-5847-FFC1-6135-D49FDDCFB91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E49670-3407-8F60-44EB-D116DFEE057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FFB347-C8AF-407B-A0BF-B33BFFD19339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5B8782-0C95-7E58-3E32-A2227AA2F35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180D3A-7FC0-A4E4-50D8-8E34639520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5651C1-6440-4CDA-B369-A6C994F41B4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8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449C63-5DDF-4F01-FEF3-86757FF14A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2A1AFC-BCD8-472D-91C4-B09921CB6F87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9B2069-8ADC-FCF1-DB61-877DEC64181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105E43-8A50-569B-A016-E34A773DD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865C62-3777-465F-ACCE-ABE5ABFAEE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02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AB0F7-832A-F7C0-EC10-0BE5E3A129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A46F9-DD43-0600-AB46-90C300C0BD0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CD58E-1994-8B97-2DEB-F12CBD4E54F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E4F3C-9CB2-5435-F185-3127AF32775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C27A2D-ECC4-4CF2-9381-F8EC46CE0F94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6EC54-FAA2-1FEB-DF45-4359B120109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209420-4C27-F5F3-78FA-754BB2282B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1488E5-3C83-4F83-BA7C-558F619D2AA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82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B1C9C-7AB9-B444-213D-F0A2694769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99C36D-533A-49B1-BC3D-7FA2D40DA3F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62FC66-6738-C260-5BF3-74162927D3E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DD1B66-A4A2-8865-E241-C03B4E5F89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CE1FFD-C962-4529-AE52-B3A4A140E160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9B6BE-228A-1344-E748-2DDF96AB085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722BD-EE96-23F6-55C3-CEBE142929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B220A2D-DAA3-4375-99D8-D2F34E2A86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69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F3310-04FE-9363-398B-BD8C119E83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43FB7-A8B9-E480-7194-C4DAF7FAFB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23DF5-4883-81FF-B7F3-E47C15217FA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5215876D-834E-4AF3-AF6D-9DC745D8C281}" type="datetime1">
              <a:rPr lang="en-US"/>
              <a:pPr lvl="0"/>
              <a:t>3/4/2026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422C4-1D6A-E542-654D-01B455C7500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8012E-B1D1-43D9-9EE4-A9D26B3CF01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272430EE-1FDF-47CA-B34A-4BCF31BA5E0F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Calibri Light"/>
          <a:ea typeface="新細明體" pitchFamily="18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18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zh-TW" sz="1800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2">
            <a:extLst>
              <a:ext uri="{FF2B5EF4-FFF2-40B4-BE49-F238E27FC236}">
                <a16:creationId xmlns:a16="http://schemas.microsoft.com/office/drawing/2014/main" id="{6A094FB2-1EEE-A06C-0732-DE0B987ED8F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47047" y="2948007"/>
            <a:ext cx="9297911" cy="896413"/>
          </a:xfrm>
        </p:spPr>
        <p:txBody>
          <a:bodyPr>
            <a:noAutofit/>
          </a:bodyPr>
          <a:lstStyle/>
          <a:p>
            <a:pPr lvl="0"/>
            <a:r>
              <a:rPr lang="zh-TW" sz="5400" b="1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○○</a:t>
            </a:r>
            <a:r>
              <a:rPr lang="zh-TW" sz="5400" b="1">
                <a:latin typeface="微軟正黑體" pitchFamily="34"/>
                <a:ea typeface="微軟正黑體" pitchFamily="34"/>
              </a:rPr>
              <a:t>市場</a:t>
            </a:r>
            <a:r>
              <a:rPr lang="en-US" sz="5400" b="1">
                <a:latin typeface="微軟正黑體" pitchFamily="34"/>
                <a:ea typeface="微軟正黑體" pitchFamily="34"/>
              </a:rPr>
              <a:t>-</a:t>
            </a:r>
            <a:r>
              <a:rPr lang="zh-TW" sz="5400" b="1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○○○○</a:t>
            </a:r>
            <a:r>
              <a:rPr lang="zh-TW" sz="5400" b="1">
                <a:latin typeface="微軟正黑體" pitchFamily="34"/>
                <a:ea typeface="微軟正黑體" pitchFamily="34"/>
              </a:rPr>
              <a:t>主題聯盟</a:t>
            </a:r>
            <a:endParaRPr lang="en-US" sz="5400" b="1">
              <a:latin typeface="微軟正黑體" pitchFamily="34"/>
              <a:ea typeface="微軟正黑體" pitchFamily="34"/>
            </a:endParaRPr>
          </a:p>
          <a:p>
            <a:pPr lvl="0"/>
            <a:endParaRPr lang="en-US" sz="5400" b="1">
              <a:solidFill>
                <a:srgbClr val="7F7F7F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4E138F38-4CFE-9438-757E-2FBA7C3D98A3}"/>
              </a:ext>
            </a:extLst>
          </p:cNvPr>
          <p:cNvSpPr txBox="1"/>
          <p:nvPr/>
        </p:nvSpPr>
        <p:spPr>
          <a:xfrm>
            <a:off x="1836416" y="789227"/>
            <a:ext cx="8519163" cy="142458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115</a:t>
            </a:r>
            <a:r>
              <a:rPr lang="zh-TW" sz="32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年度提升中小企業智慧化經營效能計畫</a:t>
            </a: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國際主題聯盟輔導</a:t>
            </a:r>
            <a:endParaRPr lang="en-US" sz="3200" b="0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8B17CCEC-74DE-4F16-B30D-F4DB44058A39}"/>
              </a:ext>
            </a:extLst>
          </p:cNvPr>
          <p:cNvSpPr txBox="1"/>
          <p:nvPr/>
        </p:nvSpPr>
        <p:spPr>
          <a:xfrm>
            <a:off x="4594549" y="4362959"/>
            <a:ext cx="3261363" cy="81047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領導企業：</a:t>
            </a:r>
            <a:r>
              <a:rPr lang="zh-TW" sz="20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○○○</a:t>
            </a:r>
            <a:endParaRPr lang="en-US" sz="2000" b="0" i="0" u="none" strike="noStrike" kern="1200" cap="none" spc="0" baseline="0">
              <a:solidFill>
                <a:srgbClr val="7F7F7F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簡報人：</a:t>
            </a:r>
            <a:r>
              <a:rPr lang="zh-TW" sz="20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○○○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9ECA7770-2C2A-BD49-6EC4-4D949C133688}"/>
              </a:ext>
            </a:extLst>
          </p:cNvPr>
          <p:cNvGrpSpPr/>
          <p:nvPr/>
        </p:nvGrpSpPr>
        <p:grpSpPr>
          <a:xfrm>
            <a:off x="2946352" y="6177485"/>
            <a:ext cx="7251283" cy="419471"/>
            <a:chOff x="2946352" y="6177485"/>
            <a:chExt cx="7251283" cy="419471"/>
          </a:xfrm>
        </p:grpSpPr>
        <p:sp>
          <p:nvSpPr>
            <p:cNvPr id="6" name="文字方塊 6">
              <a:extLst>
                <a:ext uri="{FF2B5EF4-FFF2-40B4-BE49-F238E27FC236}">
                  <a16:creationId xmlns:a16="http://schemas.microsoft.com/office/drawing/2014/main" id="{08A18D14-2638-2461-0B76-79A97D52C707}"/>
                </a:ext>
              </a:extLst>
            </p:cNvPr>
            <p:cNvSpPr txBox="1"/>
            <p:nvPr/>
          </p:nvSpPr>
          <p:spPr>
            <a:xfrm>
              <a:off x="2946352" y="6217298"/>
              <a:ext cx="1082347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4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主辦單位</a:t>
              </a:r>
              <a:r>
                <a:rPr lang="zh-TW" sz="1400" b="0" i="0" u="none" strike="noStrike" kern="1200" cap="none" spc="0" baseline="0">
                  <a:solidFill>
                    <a:srgbClr val="000000"/>
                  </a:solidFill>
                  <a:uFillTx/>
                  <a:latin typeface="Poiret One" pitchFamily="2"/>
                  <a:ea typeface="微軟正黑體" pitchFamily="34"/>
                </a:rPr>
                <a:t>：</a:t>
              </a:r>
              <a:endPara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sp>
          <p:nvSpPr>
            <p:cNvPr id="7" name="文字方塊 7">
              <a:extLst>
                <a:ext uri="{FF2B5EF4-FFF2-40B4-BE49-F238E27FC236}">
                  <a16:creationId xmlns:a16="http://schemas.microsoft.com/office/drawing/2014/main" id="{87A055CF-B69E-17F2-8519-B3A8EA11FB55}"/>
                </a:ext>
              </a:extLst>
            </p:cNvPr>
            <p:cNvSpPr txBox="1"/>
            <p:nvPr/>
          </p:nvSpPr>
          <p:spPr>
            <a:xfrm>
              <a:off x="6664933" y="6217298"/>
              <a:ext cx="1082347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4572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zh-TW" sz="1400" b="0" i="0" u="none" strike="noStrike" kern="1200" cap="none" spc="0" baseline="0">
                  <a:solidFill>
                    <a:srgbClr val="000000"/>
                  </a:solidFill>
                  <a:uFillTx/>
                  <a:latin typeface="微軟正黑體" pitchFamily="34"/>
                  <a:ea typeface="微軟正黑體" pitchFamily="34"/>
                </a:rPr>
                <a:t>執行單位</a:t>
              </a:r>
              <a:r>
                <a:rPr lang="zh-TW" sz="1400" b="0" i="0" u="none" strike="noStrike" kern="1200" cap="none" spc="0" baseline="0">
                  <a:solidFill>
                    <a:srgbClr val="000000"/>
                  </a:solidFill>
                  <a:uFillTx/>
                  <a:latin typeface="Poiret One" pitchFamily="2"/>
                  <a:ea typeface="微軟正黑體" pitchFamily="34"/>
                </a:rPr>
                <a:t>：</a:t>
              </a:r>
              <a:endPara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endParaRPr>
            </a:p>
          </p:txBody>
        </p:sp>
        <p:pic>
          <p:nvPicPr>
            <p:cNvPr id="8" name="圖片 9" descr="一張含有 文字, 字型, 圖形, 螢幕擷取畫面 的圖片&#10;&#10;自動產生的描述">
              <a:extLst>
                <a:ext uri="{FF2B5EF4-FFF2-40B4-BE49-F238E27FC236}">
                  <a16:creationId xmlns:a16="http://schemas.microsoft.com/office/drawing/2014/main" id="{807B6FBB-E08D-3E29-147E-09E6EF5DB0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11867" y="6193523"/>
              <a:ext cx="2066946" cy="387394"/>
            </a:xfrm>
            <a:prstGeom prst="rect">
              <a:avLst/>
            </a:prstGeom>
            <a:noFill/>
            <a:ln cap="flat">
              <a:noFill/>
            </a:ln>
          </p:spPr>
        </p:pic>
        <p:pic>
          <p:nvPicPr>
            <p:cNvPr id="9" name="圖片 10">
              <a:extLst>
                <a:ext uri="{FF2B5EF4-FFF2-40B4-BE49-F238E27FC236}">
                  <a16:creationId xmlns:a16="http://schemas.microsoft.com/office/drawing/2014/main" id="{F6290025-CDF0-8EF4-D781-760BF73EC4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05447" y="6177485"/>
              <a:ext cx="2492188" cy="419471"/>
            </a:xfrm>
            <a:prstGeom prst="rect">
              <a:avLst/>
            </a:prstGeom>
            <a:noFill/>
            <a:ln cap="flat"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5FA55A-9A1D-E585-89F2-2B84C90C5B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1053" y="3062919"/>
            <a:ext cx="7886700" cy="732160"/>
          </a:xfrm>
        </p:spPr>
        <p:txBody>
          <a:bodyPr/>
          <a:lstStyle/>
          <a:p>
            <a:pPr lvl="0"/>
            <a:r>
              <a:rPr lang="zh-TW" sz="3200" b="1">
                <a:latin typeface="微軟正黑體" pitchFamily="34"/>
                <a:ea typeface="微軟正黑體" pitchFamily="34"/>
              </a:rPr>
              <a:t>肆、計畫推動策略及執行說明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943920B-4DE4-AE18-01A2-E84BA6E6EE98}"/>
              </a:ext>
            </a:extLst>
          </p:cNvPr>
          <p:cNvSpPr txBox="1"/>
          <p:nvPr/>
        </p:nvSpPr>
        <p:spPr>
          <a:xfrm>
            <a:off x="11665814" y="6471931"/>
            <a:ext cx="434742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F101261-746C-42A2-9C67-046DDD031B67}" type="slidenum">
              <a:t>10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398F1-50EE-C482-CB98-9742F8783A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</a:pPr>
            <a:r>
              <a:rPr lang="zh-TW" sz="3200">
                <a:latin typeface="微軟正黑體" pitchFamily="34"/>
                <a:ea typeface="微軟正黑體" pitchFamily="34"/>
              </a:rPr>
              <a:t>一、計畫推動策略架構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17D4153-C687-08B2-631C-CAC27787FC36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請繪製計畫推動策略架構圖，說明各執行重點</a:t>
            </a:r>
            <a:r>
              <a:rPr lang="en-US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(</a:t>
            </a: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應涵蓋必要指標及自訂指標</a:t>
            </a:r>
            <a:r>
              <a:rPr lang="en-US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)</a:t>
            </a: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。</a:t>
            </a:r>
          </a:p>
        </p:txBody>
      </p:sp>
      <p:sp>
        <p:nvSpPr>
          <p:cNvPr id="4" name="投影片編號版面配置區 2">
            <a:extLst>
              <a:ext uri="{FF2B5EF4-FFF2-40B4-BE49-F238E27FC236}">
                <a16:creationId xmlns:a16="http://schemas.microsoft.com/office/drawing/2014/main" id="{10EBC8D8-C26A-0B8A-5C3B-F5CA5F7D7EC5}"/>
              </a:ext>
            </a:extLst>
          </p:cNvPr>
          <p:cNvSpPr txBox="1"/>
          <p:nvPr/>
        </p:nvSpPr>
        <p:spPr>
          <a:xfrm>
            <a:off x="11646566" y="6471931"/>
            <a:ext cx="453990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55E1A9-BD81-4204-98BF-C79B61C7AADA}" type="slidenum">
              <a:t>11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FE775DE-D94D-2C85-A69B-107E4A0F384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</a:pPr>
            <a:r>
              <a:rPr lang="zh-TW" sz="3200">
                <a:latin typeface="微軟正黑體" pitchFamily="34"/>
                <a:ea typeface="微軟正黑體" pitchFamily="34"/>
              </a:rPr>
              <a:t>二、海外商業模式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E0CBA1-7674-96AD-5347-5084249E400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請繪製海外推動模式圖，說明本計畫於目標市場運用新興科技、數位行銷工具等虛實整合之創新營運商業模式（創新性展現）。</a:t>
            </a:r>
          </a:p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endParaRPr lang="en-US" sz="2400">
              <a:solidFill>
                <a:srgbClr val="7F7F7F"/>
              </a:solidFill>
              <a:latin typeface="微軟正黑體" pitchFamily="34"/>
              <a:ea typeface="微軟正黑體" pitchFamily="34"/>
            </a:endParaRPr>
          </a:p>
        </p:txBody>
      </p:sp>
      <p:sp>
        <p:nvSpPr>
          <p:cNvPr id="4" name="投影片編號版面配置區 2">
            <a:extLst>
              <a:ext uri="{FF2B5EF4-FFF2-40B4-BE49-F238E27FC236}">
                <a16:creationId xmlns:a16="http://schemas.microsoft.com/office/drawing/2014/main" id="{641ABD6C-611E-0730-EFDA-6E23AE201613}"/>
              </a:ext>
            </a:extLst>
          </p:cNvPr>
          <p:cNvSpPr txBox="1"/>
          <p:nvPr/>
        </p:nvSpPr>
        <p:spPr>
          <a:xfrm>
            <a:off x="11656195" y="6471931"/>
            <a:ext cx="444361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DE77348-6F21-4C43-8A61-8954A823DB2C}" type="slidenum">
              <a:t>12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A01267E-6E2B-A185-0A96-048BBCCF620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</a:pPr>
            <a:r>
              <a:rPr lang="zh-TW" sz="3200">
                <a:latin typeface="微軟正黑體" pitchFamily="34"/>
                <a:ea typeface="微軟正黑體" pitchFamily="34"/>
              </a:rPr>
              <a:t>三、目標國家產品定位說明</a:t>
            </a:r>
            <a:endParaRPr lang="en-US">
              <a:solidFill>
                <a:srgbClr val="7F7F7F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C61E4D-6AF3-6726-EBB6-0324105390A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請說明目標市場鎖定之客群、主要競爭者及聯盟共同推出新產品</a:t>
            </a:r>
            <a:r>
              <a:rPr lang="en-US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/</a:t>
            </a: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新服務</a:t>
            </a:r>
            <a:r>
              <a:rPr lang="en-US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/</a:t>
            </a: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新聯合品牌、聯盟突破點及適地化調整等內容。</a:t>
            </a:r>
          </a:p>
        </p:txBody>
      </p:sp>
      <p:sp>
        <p:nvSpPr>
          <p:cNvPr id="4" name="投影片編號版面配置區 2">
            <a:extLst>
              <a:ext uri="{FF2B5EF4-FFF2-40B4-BE49-F238E27FC236}">
                <a16:creationId xmlns:a16="http://schemas.microsoft.com/office/drawing/2014/main" id="{2C9B6743-6CFC-F183-74FA-3AFF39A7AD73}"/>
              </a:ext>
            </a:extLst>
          </p:cNvPr>
          <p:cNvSpPr txBox="1"/>
          <p:nvPr/>
        </p:nvSpPr>
        <p:spPr>
          <a:xfrm>
            <a:off x="11627318" y="6471931"/>
            <a:ext cx="473238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5428D66-0A7E-4D5B-B99D-4357400333C4}" type="slidenum">
              <a:t>13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9ACCED-6281-D15E-A8B7-A9B93DF083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1053" y="3062919"/>
            <a:ext cx="7886700" cy="732160"/>
          </a:xfrm>
        </p:spPr>
        <p:txBody>
          <a:bodyPr/>
          <a:lstStyle/>
          <a:p>
            <a:pPr lvl="0"/>
            <a:r>
              <a:rPr lang="zh-TW" sz="3200" b="1">
                <a:latin typeface="微軟正黑體" pitchFamily="34"/>
                <a:ea typeface="微軟正黑體" pitchFamily="34"/>
              </a:rPr>
              <a:t>伍、關鍵績效指標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AD4273B-D2A4-D866-1FE0-80A52B62B432}"/>
              </a:ext>
            </a:extLst>
          </p:cNvPr>
          <p:cNvSpPr txBox="1"/>
          <p:nvPr/>
        </p:nvSpPr>
        <p:spPr>
          <a:xfrm>
            <a:off x="11598441" y="6471931"/>
            <a:ext cx="502115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6BA8A27-1076-4029-BA8C-042F9243F999}" type="slidenum">
              <a:t>14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C1EB92-1CCB-FF03-828A-4ACF868A5F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211116"/>
            <a:ext cx="10515600" cy="1325559"/>
          </a:xfrm>
        </p:spPr>
        <p:txBody>
          <a:bodyPr/>
          <a:lstStyle/>
          <a:p>
            <a:pPr lvl="0" defTabSz="457200">
              <a:lnSpc>
                <a:spcPct val="100000"/>
              </a:lnSpc>
            </a:pPr>
            <a:r>
              <a:rPr lang="zh-TW" sz="3200">
                <a:latin typeface="微軟正黑體" pitchFamily="34"/>
                <a:ea typeface="微軟正黑體" pitchFamily="34"/>
              </a:rPr>
              <a:t>一、量化績效指標</a:t>
            </a:r>
            <a:endParaRPr lang="en-US"/>
          </a:p>
        </p:txBody>
      </p:sp>
      <p:graphicFrame>
        <p:nvGraphicFramePr>
          <p:cNvPr id="3" name="內容版面配置區 5">
            <a:extLst>
              <a:ext uri="{FF2B5EF4-FFF2-40B4-BE49-F238E27FC236}">
                <a16:creationId xmlns:a16="http://schemas.microsoft.com/office/drawing/2014/main" id="{4DF487A4-B0D8-280B-7DB9-83843EBFF5A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40055" y="1289194"/>
          <a:ext cx="11311885" cy="530615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50120">
                  <a:extLst>
                    <a:ext uri="{9D8B030D-6E8A-4147-A177-3AD203B41FA5}">
                      <a16:colId xmlns:a16="http://schemas.microsoft.com/office/drawing/2014/main" val="1622705128"/>
                    </a:ext>
                  </a:extLst>
                </a:gridCol>
                <a:gridCol w="539285">
                  <a:extLst>
                    <a:ext uri="{9D8B030D-6E8A-4147-A177-3AD203B41FA5}">
                      <a16:colId xmlns:a16="http://schemas.microsoft.com/office/drawing/2014/main" val="2576286637"/>
                    </a:ext>
                  </a:extLst>
                </a:gridCol>
                <a:gridCol w="3096652">
                  <a:extLst>
                    <a:ext uri="{9D8B030D-6E8A-4147-A177-3AD203B41FA5}">
                      <a16:colId xmlns:a16="http://schemas.microsoft.com/office/drawing/2014/main" val="3657452907"/>
                    </a:ext>
                  </a:extLst>
                </a:gridCol>
                <a:gridCol w="1674184">
                  <a:extLst>
                    <a:ext uri="{9D8B030D-6E8A-4147-A177-3AD203B41FA5}">
                      <a16:colId xmlns:a16="http://schemas.microsoft.com/office/drawing/2014/main" val="2771890596"/>
                    </a:ext>
                  </a:extLst>
                </a:gridCol>
                <a:gridCol w="5351644">
                  <a:extLst>
                    <a:ext uri="{9D8B030D-6E8A-4147-A177-3AD203B41FA5}">
                      <a16:colId xmlns:a16="http://schemas.microsoft.com/office/drawing/2014/main" val="3589554970"/>
                    </a:ext>
                  </a:extLst>
                </a:gridCol>
              </a:tblGrid>
              <a:tr h="493199"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指標</a:t>
                      </a:r>
                      <a:endParaRPr lang="en-US" sz="1800" b="1" kern="1200">
                        <a:solidFill>
                          <a:srgbClr val="000000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類別</a:t>
                      </a:r>
                      <a:endParaRPr lang="zh-TW" sz="1800" kern="1200"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序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KPI</a:t>
                      </a: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標楷體" pitchFamily="65"/>
                        </a:rPr>
                        <a:t>項目</a:t>
                      </a:r>
                      <a:endParaRPr lang="en-US" sz="1800" kern="1200"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目標值</a:t>
                      </a:r>
                      <a:endParaRPr lang="zh-TW" sz="1800" kern="1200"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說明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531870"/>
                  </a:ext>
                </a:extLst>
              </a:tr>
              <a:tr h="731520">
                <a:tc rowSpan="5"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必要</a:t>
                      </a:r>
                      <a:endParaRPr lang="en-US" sz="1800" b="1" kern="1200">
                        <a:solidFill>
                          <a:srgbClr val="000000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指標</a:t>
                      </a:r>
                      <a:endParaRPr lang="zh-TW" sz="1800" kern="1200"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zh-TW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共同推出新產品</a:t>
                      </a:r>
                      <a:r>
                        <a:rPr lang="en-US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/</a:t>
                      </a:r>
                      <a:r>
                        <a:rPr lang="zh-TW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新服務</a:t>
                      </a:r>
                      <a:r>
                        <a:rPr lang="en-US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/</a:t>
                      </a:r>
                      <a:r>
                        <a:rPr lang="zh-TW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新聯合品牌</a:t>
                      </a:r>
                      <a:endParaRPr lang="en-US" sz="1400" kern="1200">
                        <a:solidFill>
                          <a:srgbClr val="000000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至少</a:t>
                      </a:r>
                      <a:r>
                        <a:rPr lang="en-US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項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項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例：</a:t>
                      </a:r>
                      <a:endParaRPr lang="en-US" sz="1400" kern="1200">
                        <a:solidFill>
                          <a:srgbClr val="7F7F7F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○○○○新產品組合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0136585"/>
                  </a:ext>
                </a:extLst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2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zh-TW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觸及目標客群</a:t>
                      </a:r>
                      <a:r>
                        <a:rPr lang="en-US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 </a:t>
                      </a:r>
                    </a:p>
                    <a:p>
                      <a:pPr marL="22229" lvl="0" indent="0" algn="just" fontAlgn="auto">
                        <a:lnSpc>
                          <a:spcPct val="100000"/>
                        </a:lnSpc>
                        <a:buNone/>
                      </a:pP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至少包含</a:t>
                      </a:r>
                      <a:endParaRPr lang="en-US" sz="1200" kern="1200">
                        <a:solidFill>
                          <a:srgbClr val="7F7F7F"/>
                        </a:solidFill>
                        <a:highlight>
                          <a:srgbClr val="D9D9D9"/>
                        </a:highlight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marL="22229" lvl="0" indent="0" algn="just" fontAlgn="auto">
                        <a:lnSpc>
                          <a:spcPct val="100000"/>
                        </a:lnSpc>
                        <a:buNone/>
                      </a:pPr>
                      <a:r>
                        <a:rPr lang="en-US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項行銷之數位工具應用</a:t>
                      </a:r>
                      <a:endParaRPr lang="en-US" sz="1200" kern="1200">
                        <a:solidFill>
                          <a:srgbClr val="7F7F7F"/>
                        </a:solidFill>
                        <a:highlight>
                          <a:srgbClr val="D9D9D9"/>
                        </a:highlight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marL="22229" lvl="0" indent="0" algn="just" fontAlgn="auto">
                        <a:lnSpc>
                          <a:spcPct val="100000"/>
                        </a:lnSpc>
                        <a:buNone/>
                      </a:pP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辦理</a:t>
                      </a:r>
                      <a:r>
                        <a:rPr lang="en-US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場海外實體行銷活動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29" lvl="0" indent="0" algn="ctr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觸及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10,200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人次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例：</a:t>
                      </a:r>
                      <a:endParaRPr lang="en-US" sz="1400" kern="1200">
                        <a:solidFill>
                          <a:srgbClr val="7F7F7F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marL="182559" marR="0" lvl="0" indent="-160340" algn="just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  <a:tabLst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設置聯合行銷網頁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式，預期觸及潛在客群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10,000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人次</a:t>
                      </a:r>
                      <a:endParaRPr lang="en-US" sz="1400" kern="1200">
                        <a:solidFill>
                          <a:srgbClr val="7F7F7F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marL="182559" lvl="0" indent="-160340" algn="just" defTabSz="914400" rtl="0" fontAlgn="auto" hangingPunct="1">
                        <a:buSzPct val="100000"/>
                        <a:buFont typeface="+mj-lt"/>
                        <a:buAutoNum type="arabicPeriod"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辦理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2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場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B2B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體驗活動，預期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200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人次參與</a:t>
                      </a:r>
                      <a:endParaRPr lang="en-US" sz="1400" kern="1200">
                        <a:solidFill>
                          <a:srgbClr val="7F7F7F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47347"/>
                  </a:ext>
                </a:extLst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fontAlgn="auto">
                        <a:lnSpc>
                          <a:spcPts val="2500"/>
                        </a:lnSpc>
                        <a:buNone/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3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fontAlgn="auto">
                        <a:lnSpc>
                          <a:spcPct val="100000"/>
                        </a:lnSpc>
                        <a:buNone/>
                      </a:pPr>
                      <a:r>
                        <a:rPr lang="en-US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AI</a:t>
                      </a:r>
                      <a:r>
                        <a:rPr lang="zh-TW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導入應用</a:t>
                      </a:r>
                      <a:endParaRPr lang="en-US" sz="1400" kern="1200">
                        <a:solidFill>
                          <a:srgbClr val="000000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marL="0" lvl="0" indent="0" algn="l" fontAlgn="auto">
                        <a:lnSpc>
                          <a:spcPct val="100000"/>
                        </a:lnSpc>
                        <a:buNone/>
                      </a:pP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至少</a:t>
                      </a:r>
                      <a:r>
                        <a:rPr lang="en-US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項</a:t>
                      </a:r>
                      <a:endParaRPr lang="en-US" sz="1200" kern="1200">
                        <a:solidFill>
                          <a:srgbClr val="000000"/>
                        </a:solidFill>
                        <a:highlight>
                          <a:srgbClr val="D9D9D9"/>
                        </a:highlight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 1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項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例：</a:t>
                      </a:r>
                    </a:p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導入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AI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客服系統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項，預期服務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2,000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人次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220718"/>
                  </a:ext>
                </a:extLst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fontAlgn="auto">
                        <a:lnSpc>
                          <a:spcPts val="2500"/>
                        </a:lnSpc>
                        <a:buNone/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4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鏈結海外合作網絡</a:t>
                      </a:r>
                      <a:endParaRPr lang="en-US" sz="1400" kern="1200">
                        <a:solidFill>
                          <a:srgbClr val="000000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至少</a:t>
                      </a:r>
                      <a:r>
                        <a:rPr lang="en-US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2</a:t>
                      </a: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件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2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件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例：</a:t>
                      </a:r>
                    </a:p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○○廠*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件</a:t>
                      </a:r>
                    </a:p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○○經銷商*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件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7225925"/>
                  </a:ext>
                </a:extLst>
              </a:tr>
              <a:tr h="731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fontAlgn="auto">
                        <a:lnSpc>
                          <a:spcPts val="2500"/>
                        </a:lnSpc>
                        <a:buNone/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5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fontAlgn="auto">
                        <a:lnSpc>
                          <a:spcPct val="100000"/>
                        </a:lnSpc>
                        <a:buNone/>
                      </a:pPr>
                      <a:r>
                        <a:rPr lang="zh-TW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帶動聯盟海外商機</a:t>
                      </a:r>
                      <a:endParaRPr lang="en-US" sz="1400" kern="1200">
                        <a:solidFill>
                          <a:srgbClr val="000000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請預估執行計畫前後預計帶動多少商機提升</a:t>
                      </a:r>
                      <a:endParaRPr lang="en-US" sz="1200" kern="1200">
                        <a:solidFill>
                          <a:srgbClr val="7F7F7F"/>
                        </a:solidFill>
                        <a:highlight>
                          <a:srgbClr val="D9D9D9"/>
                        </a:highlight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1,500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萬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 </a:t>
                      </a:r>
                      <a:endParaRPr lang="zh-TW" sz="1400" kern="1200">
                        <a:solidFill>
                          <a:srgbClr val="7F7F7F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例：</a:t>
                      </a:r>
                    </a:p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輔導前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900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萬</a:t>
                      </a:r>
                    </a:p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輔導後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2,400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萬</a:t>
                      </a:r>
                    </a:p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新增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1,500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萬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656905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自訂</a:t>
                      </a:r>
                      <a:endParaRPr lang="en-US" sz="1800" b="1" kern="1200">
                        <a:solidFill>
                          <a:srgbClr val="000000"/>
                        </a:solidFill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  <a:p>
                      <a:pPr lvl="0" algn="ctr" fontAlgn="auto">
                        <a:buNone/>
                      </a:pPr>
                      <a:r>
                        <a:rPr lang="zh-TW" sz="1800" b="1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指標</a:t>
                      </a:r>
                      <a:endParaRPr lang="zh-TW" sz="1800" kern="1200">
                        <a:latin typeface="微軟正黑體" pitchFamily="34"/>
                        <a:ea typeface="微軟正黑體" pitchFamily="34"/>
                        <a:cs typeface="Times New Roman" pitchFamily="18"/>
                      </a:endParaRP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6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6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自訂指標</a:t>
                      </a:r>
                      <a:r>
                        <a:rPr lang="en-US" sz="1400" kern="1200">
                          <a:solidFill>
                            <a:srgbClr val="000000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</a:p>
                    <a:p>
                      <a:pPr marL="0" marR="0" lvl="0" indent="0" algn="l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至少</a:t>
                      </a:r>
                      <a:r>
                        <a:rPr lang="en-US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200" kern="1200">
                          <a:solidFill>
                            <a:srgbClr val="7F7F7F"/>
                          </a:solidFill>
                          <a:highlight>
                            <a:srgbClr val="D9D9D9"/>
                          </a:highlight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項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auto">
                        <a:buNone/>
                      </a:pP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項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fontAlgn="auto">
                        <a:buNone/>
                      </a:pP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例：辦理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CSR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活動</a:t>
                      </a:r>
                      <a:r>
                        <a:rPr lang="en-US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1</a:t>
                      </a:r>
                      <a:r>
                        <a:rPr lang="zh-TW" sz="1400" kern="1200">
                          <a:solidFill>
                            <a:srgbClr val="7F7F7F"/>
                          </a:solidFill>
                          <a:latin typeface="微軟正黑體" pitchFamily="34"/>
                          <a:ea typeface="微軟正黑體" pitchFamily="34"/>
                          <a:cs typeface="Times New Roman" pitchFamily="18"/>
                        </a:rPr>
                        <a:t>場</a:t>
                      </a:r>
                    </a:p>
                  </a:txBody>
                  <a:tcPr marL="35999" marR="35999" marT="35999" marB="35999" anchor="ctr"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0173"/>
                  </a:ext>
                </a:extLst>
              </a:tr>
            </a:tbl>
          </a:graphicData>
        </a:graphic>
      </p:graphicFrame>
      <p:sp>
        <p:nvSpPr>
          <p:cNvPr id="4" name="投影片編號版面配置區 2">
            <a:extLst>
              <a:ext uri="{FF2B5EF4-FFF2-40B4-BE49-F238E27FC236}">
                <a16:creationId xmlns:a16="http://schemas.microsoft.com/office/drawing/2014/main" id="{936D0D5E-0FC5-4787-AEF9-ACB2BFBDC9A3}"/>
              </a:ext>
            </a:extLst>
          </p:cNvPr>
          <p:cNvSpPr txBox="1"/>
          <p:nvPr/>
        </p:nvSpPr>
        <p:spPr>
          <a:xfrm>
            <a:off x="11608070" y="6471931"/>
            <a:ext cx="492495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2B5ED11-F0EB-4D34-AA95-DCA8E047E98B}" type="slidenum">
              <a:rPr lang="en-US" sz="1800" b="0" i="0" u="none" strike="noStrike" kern="1200" cap="none" spc="0" baseline="0">
                <a:solidFill>
                  <a:srgbClr val="07080B"/>
                </a:solidFill>
                <a:uFillTx/>
                <a:latin typeface="Calibri"/>
                <a:ea typeface="新細明體" pitchFamily="18"/>
              </a:rPr>
              <a:t>15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DACAE2-9890-FCE4-0843-4339D36EBA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</a:pPr>
            <a:r>
              <a:rPr lang="zh-TW" sz="3200">
                <a:latin typeface="微軟正黑體" pitchFamily="34"/>
                <a:ea typeface="微軟正黑體" pitchFamily="34"/>
              </a:rPr>
              <a:t>二、質化績效指標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3D34BB-A2B7-B453-6150-96ED1BC53C1D}"/>
              </a:ext>
            </a:extLst>
          </p:cNvPr>
          <p:cNvSpPr txBox="1"/>
          <p:nvPr/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請說明重大突破或對聯盟廠商之績效及對產業之整合示範成效。</a:t>
            </a:r>
          </a:p>
        </p:txBody>
      </p:sp>
      <p:sp>
        <p:nvSpPr>
          <p:cNvPr id="4" name="投影片編號版面配置區 2">
            <a:extLst>
              <a:ext uri="{FF2B5EF4-FFF2-40B4-BE49-F238E27FC236}">
                <a16:creationId xmlns:a16="http://schemas.microsoft.com/office/drawing/2014/main" id="{60E47029-F0C1-4B8A-837C-5E60798B4ACC}"/>
              </a:ext>
            </a:extLst>
          </p:cNvPr>
          <p:cNvSpPr txBox="1"/>
          <p:nvPr/>
        </p:nvSpPr>
        <p:spPr>
          <a:xfrm>
            <a:off x="11540688" y="6471931"/>
            <a:ext cx="559868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43D82CA-DCE5-4F8C-9821-48BE36B5AA89}" type="slidenum">
              <a:t>16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1ED19C-79D6-10BD-AEEF-7E012BEB7A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1053" y="3062919"/>
            <a:ext cx="7886700" cy="732160"/>
          </a:xfrm>
        </p:spPr>
        <p:txBody>
          <a:bodyPr/>
          <a:lstStyle/>
          <a:p>
            <a:pPr lvl="0"/>
            <a:r>
              <a:rPr lang="zh-TW" sz="3200" b="1">
                <a:latin typeface="微軟正黑體" pitchFamily="34"/>
                <a:ea typeface="微軟正黑體" pitchFamily="34"/>
              </a:rPr>
              <a:t>陸、輔導經費運用分配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FB7C5D1-8B56-5108-88E1-865853027553}"/>
              </a:ext>
            </a:extLst>
          </p:cNvPr>
          <p:cNvSpPr txBox="1"/>
          <p:nvPr/>
        </p:nvSpPr>
        <p:spPr>
          <a:xfrm>
            <a:off x="11675443" y="6471931"/>
            <a:ext cx="425113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385E9F0-A0A9-4E5D-837D-E0604052EA1D}" type="slidenum">
              <a:t>17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9FBF5D-3582-97CD-B7C3-E564B8EB6D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</a:pPr>
            <a:r>
              <a:rPr lang="zh-TW" sz="3200">
                <a:latin typeface="微軟正黑體" pitchFamily="34"/>
                <a:ea typeface="微軟正黑體" pitchFamily="34"/>
              </a:rPr>
              <a:t>一、輔導經費運用分配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33997D-E45D-CB79-A928-1C1363E3516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請繪製經費運用分配圓形圖，說明各經費項目及比例。</a:t>
            </a:r>
          </a:p>
        </p:txBody>
      </p:sp>
      <p:sp>
        <p:nvSpPr>
          <p:cNvPr id="4" name="投影片編號版面配置區 2">
            <a:extLst>
              <a:ext uri="{FF2B5EF4-FFF2-40B4-BE49-F238E27FC236}">
                <a16:creationId xmlns:a16="http://schemas.microsoft.com/office/drawing/2014/main" id="{8593F195-4DE3-FA35-6034-64B6EDB2AFE7}"/>
              </a:ext>
            </a:extLst>
          </p:cNvPr>
          <p:cNvSpPr txBox="1"/>
          <p:nvPr/>
        </p:nvSpPr>
        <p:spPr>
          <a:xfrm>
            <a:off x="11598441" y="6471931"/>
            <a:ext cx="502115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6C29C6-6B34-4E11-B9C4-722A7BEFAB09}" type="slidenum">
              <a:t>18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741CB4-F80B-1009-9896-3189CDEFEC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52653" y="2402165"/>
            <a:ext cx="7886700" cy="2053669"/>
          </a:xfrm>
        </p:spPr>
        <p:txBody>
          <a:bodyPr anchorCtr="1"/>
          <a:lstStyle/>
          <a:p>
            <a:pPr lvl="0" algn="ctr">
              <a:lnSpc>
                <a:spcPct val="150000"/>
              </a:lnSpc>
            </a:pPr>
            <a:r>
              <a:rPr lang="zh-TW" sz="4400" b="1">
                <a:latin typeface="微軟正黑體" pitchFamily="34"/>
                <a:ea typeface="微軟正黑體" pitchFamily="34"/>
              </a:rPr>
              <a:t>感謝聆聽</a:t>
            </a:r>
            <a:r>
              <a:rPr lang="en-US" sz="4400" b="1">
                <a:latin typeface="微軟正黑體" pitchFamily="34"/>
                <a:ea typeface="微軟正黑體" pitchFamily="34"/>
              </a:rPr>
              <a:t>!</a:t>
            </a:r>
            <a:br>
              <a:rPr lang="en-US" sz="4400" b="1">
                <a:latin typeface="微軟正黑體" pitchFamily="34"/>
                <a:ea typeface="微軟正黑體" pitchFamily="34"/>
              </a:rPr>
            </a:br>
            <a:r>
              <a:rPr lang="zh-TW" sz="4400" b="1">
                <a:latin typeface="微軟正黑體" pitchFamily="34"/>
                <a:ea typeface="微軟正黑體" pitchFamily="34"/>
              </a:rPr>
              <a:t>敬請委員指教</a:t>
            </a:r>
            <a:r>
              <a:rPr lang="en-US" sz="4400" b="1">
                <a:latin typeface="微軟正黑體" pitchFamily="34"/>
                <a:ea typeface="微軟正黑體" pitchFamily="34"/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E7A90D-F820-A2C9-89A8-AACAD6D7A9F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sz="3200">
                <a:latin typeface="微軟正黑體" pitchFamily="34"/>
                <a:ea typeface="微軟正黑體" pitchFamily="34"/>
              </a:rPr>
              <a:t>簡報大綱</a:t>
            </a:r>
          </a:p>
        </p:txBody>
      </p:sp>
      <p:sp>
        <p:nvSpPr>
          <p:cNvPr id="3" name="Freeform 7">
            <a:extLst>
              <a:ext uri="{FF2B5EF4-FFF2-40B4-BE49-F238E27FC236}">
                <a16:creationId xmlns:a16="http://schemas.microsoft.com/office/drawing/2014/main" id="{FD05A521-28DE-58A3-32D5-0E31FDA5690C}"/>
              </a:ext>
            </a:extLst>
          </p:cNvPr>
          <p:cNvSpPr/>
          <p:nvPr/>
        </p:nvSpPr>
        <p:spPr>
          <a:xfrm>
            <a:off x="678759" y="1511530"/>
            <a:ext cx="4736857" cy="49736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97370"/>
              <a:gd name="f7" fmla="val 2817170"/>
              <a:gd name="f8" fmla="val 469542"/>
              <a:gd name="f9" fmla="val 2347628"/>
              <a:gd name="f10" fmla="val 2606949"/>
              <a:gd name="f11" fmla="val 490818"/>
              <a:gd name="f12" fmla="val 2817167"/>
              <a:gd name="f13" fmla="val 482735"/>
              <a:gd name="f14" fmla="val 3"/>
              <a:gd name="f15" fmla="val 210221"/>
              <a:gd name="f16" fmla="+- 0 0 -90"/>
              <a:gd name="f17" fmla="*/ f3 1 497370"/>
              <a:gd name="f18" fmla="*/ f4 1 2817170"/>
              <a:gd name="f19" fmla="+- f7 0 f5"/>
              <a:gd name="f20" fmla="+- f6 0 f5"/>
              <a:gd name="f21" fmla="*/ f16 f0 1"/>
              <a:gd name="f22" fmla="*/ f20 1 497370"/>
              <a:gd name="f23" fmla="*/ f19 1 2817170"/>
              <a:gd name="f24" fmla="*/ 82897 f20 1"/>
              <a:gd name="f25" fmla="*/ 0 f19 1"/>
              <a:gd name="f26" fmla="*/ 414473 f20 1"/>
              <a:gd name="f27" fmla="*/ 497370 f20 1"/>
              <a:gd name="f28" fmla="*/ 82897 f19 1"/>
              <a:gd name="f29" fmla="*/ 2817170 f19 1"/>
              <a:gd name="f30" fmla="*/ 0 f20 1"/>
              <a:gd name="f31" fmla="*/ f21 1 f2"/>
              <a:gd name="f32" fmla="*/ f24 1 497370"/>
              <a:gd name="f33" fmla="*/ f25 1 2817170"/>
              <a:gd name="f34" fmla="*/ f26 1 497370"/>
              <a:gd name="f35" fmla="*/ f27 1 497370"/>
              <a:gd name="f36" fmla="*/ f28 1 2817170"/>
              <a:gd name="f37" fmla="*/ f29 1 2817170"/>
              <a:gd name="f38" fmla="*/ f30 1 497370"/>
              <a:gd name="f39" fmla="*/ f5 1 f22"/>
              <a:gd name="f40" fmla="*/ f6 1 f22"/>
              <a:gd name="f41" fmla="*/ f5 1 f23"/>
              <a:gd name="f42" fmla="*/ f7 1 f23"/>
              <a:gd name="f43" fmla="+- f31 0 f1"/>
              <a:gd name="f44" fmla="*/ f32 1 f22"/>
              <a:gd name="f45" fmla="*/ f33 1 f23"/>
              <a:gd name="f46" fmla="*/ f34 1 f22"/>
              <a:gd name="f47" fmla="*/ f35 1 f22"/>
              <a:gd name="f48" fmla="*/ f36 1 f23"/>
              <a:gd name="f49" fmla="*/ f37 1 f23"/>
              <a:gd name="f50" fmla="*/ f38 1 f22"/>
              <a:gd name="f51" fmla="*/ f39 f17 1"/>
              <a:gd name="f52" fmla="*/ f40 f17 1"/>
              <a:gd name="f53" fmla="*/ f42 f18 1"/>
              <a:gd name="f54" fmla="*/ f41 f18 1"/>
              <a:gd name="f55" fmla="*/ f44 f17 1"/>
              <a:gd name="f56" fmla="*/ f45 f18 1"/>
              <a:gd name="f57" fmla="*/ f46 f17 1"/>
              <a:gd name="f58" fmla="*/ f47 f17 1"/>
              <a:gd name="f59" fmla="*/ f48 f18 1"/>
              <a:gd name="f60" fmla="*/ f49 f18 1"/>
              <a:gd name="f61" fmla="*/ f50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5" y="f56"/>
              </a:cxn>
              <a:cxn ang="f43">
                <a:pos x="f57" y="f56"/>
              </a:cxn>
              <a:cxn ang="f43">
                <a:pos x="f58" y="f59"/>
              </a:cxn>
              <a:cxn ang="f43">
                <a:pos x="f58" y="f60"/>
              </a:cxn>
              <a:cxn ang="f43">
                <a:pos x="f58" y="f60"/>
              </a:cxn>
              <a:cxn ang="f43">
                <a:pos x="f61" y="f60"/>
              </a:cxn>
              <a:cxn ang="f43">
                <a:pos x="f61" y="f60"/>
              </a:cxn>
              <a:cxn ang="f43">
                <a:pos x="f61" y="f59"/>
              </a:cxn>
              <a:cxn ang="f43">
                <a:pos x="f55" y="f56"/>
              </a:cxn>
            </a:cxnLst>
            <a:rect l="f51" t="f54" r="f52" b="f53"/>
            <a:pathLst>
              <a:path w="497370" h="2817170">
                <a:moveTo>
                  <a:pt x="f6" y="f8"/>
                </a:moveTo>
                <a:lnTo>
                  <a:pt x="f6" y="f9"/>
                </a:lnTo>
                <a:cubicBezTo>
                  <a:pt x="f6" y="f10"/>
                  <a:pt x="f11" y="f12"/>
                  <a:pt x="f13" y="f12"/>
                </a:cubicBezTo>
                <a:lnTo>
                  <a:pt x="f5" y="f12"/>
                </a:lnTo>
                <a:lnTo>
                  <a:pt x="f5" y="f12"/>
                </a:lnTo>
                <a:lnTo>
                  <a:pt x="f5" y="f14"/>
                </a:lnTo>
                <a:lnTo>
                  <a:pt x="f5" y="f14"/>
                </a:lnTo>
                <a:lnTo>
                  <a:pt x="f13" y="f14"/>
                </a:lnTo>
                <a:cubicBezTo>
                  <a:pt x="f11" y="f14"/>
                  <a:pt x="f6" y="f15"/>
                  <a:pt x="f6" y="f8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142244" tIns="36978" rIns="36978" bIns="36978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</a:t>
            </a:r>
            <a:r>
              <a:rPr lang="zh-TW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壹、目標國家及主題產業說明</a:t>
            </a:r>
          </a:p>
        </p:txBody>
      </p:sp>
      <p:sp>
        <p:nvSpPr>
          <p:cNvPr id="4" name="Freeform 9">
            <a:extLst>
              <a:ext uri="{FF2B5EF4-FFF2-40B4-BE49-F238E27FC236}">
                <a16:creationId xmlns:a16="http://schemas.microsoft.com/office/drawing/2014/main" id="{D791D348-43C3-2BB7-2AFA-1D6BF7CA1E1F}"/>
              </a:ext>
            </a:extLst>
          </p:cNvPr>
          <p:cNvSpPr/>
          <p:nvPr/>
        </p:nvSpPr>
        <p:spPr>
          <a:xfrm>
            <a:off x="681054" y="2174836"/>
            <a:ext cx="4734562" cy="49736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97370"/>
              <a:gd name="f7" fmla="val 2817170"/>
              <a:gd name="f8" fmla="val 469542"/>
              <a:gd name="f9" fmla="val 2347628"/>
              <a:gd name="f10" fmla="val 2606949"/>
              <a:gd name="f11" fmla="val 490818"/>
              <a:gd name="f12" fmla="val 2817167"/>
              <a:gd name="f13" fmla="val 482735"/>
              <a:gd name="f14" fmla="val 3"/>
              <a:gd name="f15" fmla="val 210221"/>
              <a:gd name="f16" fmla="+- 0 0 -90"/>
              <a:gd name="f17" fmla="*/ f3 1 497370"/>
              <a:gd name="f18" fmla="*/ f4 1 2817170"/>
              <a:gd name="f19" fmla="+- f7 0 f5"/>
              <a:gd name="f20" fmla="+- f6 0 f5"/>
              <a:gd name="f21" fmla="*/ f16 f0 1"/>
              <a:gd name="f22" fmla="*/ f20 1 497370"/>
              <a:gd name="f23" fmla="*/ f19 1 2817170"/>
              <a:gd name="f24" fmla="*/ 82897 f20 1"/>
              <a:gd name="f25" fmla="*/ 0 f19 1"/>
              <a:gd name="f26" fmla="*/ 414473 f20 1"/>
              <a:gd name="f27" fmla="*/ 497370 f20 1"/>
              <a:gd name="f28" fmla="*/ 82897 f19 1"/>
              <a:gd name="f29" fmla="*/ 2817170 f19 1"/>
              <a:gd name="f30" fmla="*/ 0 f20 1"/>
              <a:gd name="f31" fmla="*/ f21 1 f2"/>
              <a:gd name="f32" fmla="*/ f24 1 497370"/>
              <a:gd name="f33" fmla="*/ f25 1 2817170"/>
              <a:gd name="f34" fmla="*/ f26 1 497370"/>
              <a:gd name="f35" fmla="*/ f27 1 497370"/>
              <a:gd name="f36" fmla="*/ f28 1 2817170"/>
              <a:gd name="f37" fmla="*/ f29 1 2817170"/>
              <a:gd name="f38" fmla="*/ f30 1 497370"/>
              <a:gd name="f39" fmla="*/ f5 1 f22"/>
              <a:gd name="f40" fmla="*/ f6 1 f22"/>
              <a:gd name="f41" fmla="*/ f5 1 f23"/>
              <a:gd name="f42" fmla="*/ f7 1 f23"/>
              <a:gd name="f43" fmla="+- f31 0 f1"/>
              <a:gd name="f44" fmla="*/ f32 1 f22"/>
              <a:gd name="f45" fmla="*/ f33 1 f23"/>
              <a:gd name="f46" fmla="*/ f34 1 f22"/>
              <a:gd name="f47" fmla="*/ f35 1 f22"/>
              <a:gd name="f48" fmla="*/ f36 1 f23"/>
              <a:gd name="f49" fmla="*/ f37 1 f23"/>
              <a:gd name="f50" fmla="*/ f38 1 f22"/>
              <a:gd name="f51" fmla="*/ f39 f17 1"/>
              <a:gd name="f52" fmla="*/ f40 f17 1"/>
              <a:gd name="f53" fmla="*/ f42 f18 1"/>
              <a:gd name="f54" fmla="*/ f41 f18 1"/>
              <a:gd name="f55" fmla="*/ f44 f17 1"/>
              <a:gd name="f56" fmla="*/ f45 f18 1"/>
              <a:gd name="f57" fmla="*/ f46 f17 1"/>
              <a:gd name="f58" fmla="*/ f47 f17 1"/>
              <a:gd name="f59" fmla="*/ f48 f18 1"/>
              <a:gd name="f60" fmla="*/ f49 f18 1"/>
              <a:gd name="f61" fmla="*/ f50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5" y="f56"/>
              </a:cxn>
              <a:cxn ang="f43">
                <a:pos x="f57" y="f56"/>
              </a:cxn>
              <a:cxn ang="f43">
                <a:pos x="f58" y="f59"/>
              </a:cxn>
              <a:cxn ang="f43">
                <a:pos x="f58" y="f60"/>
              </a:cxn>
              <a:cxn ang="f43">
                <a:pos x="f58" y="f60"/>
              </a:cxn>
              <a:cxn ang="f43">
                <a:pos x="f61" y="f60"/>
              </a:cxn>
              <a:cxn ang="f43">
                <a:pos x="f61" y="f60"/>
              </a:cxn>
              <a:cxn ang="f43">
                <a:pos x="f61" y="f59"/>
              </a:cxn>
              <a:cxn ang="f43">
                <a:pos x="f55" y="f56"/>
              </a:cxn>
            </a:cxnLst>
            <a:rect l="f51" t="f54" r="f52" b="f53"/>
            <a:pathLst>
              <a:path w="497370" h="2817170">
                <a:moveTo>
                  <a:pt x="f6" y="f8"/>
                </a:moveTo>
                <a:lnTo>
                  <a:pt x="f6" y="f9"/>
                </a:lnTo>
                <a:cubicBezTo>
                  <a:pt x="f6" y="f10"/>
                  <a:pt x="f11" y="f12"/>
                  <a:pt x="f13" y="f12"/>
                </a:cubicBezTo>
                <a:lnTo>
                  <a:pt x="f5" y="f12"/>
                </a:lnTo>
                <a:lnTo>
                  <a:pt x="f5" y="f12"/>
                </a:lnTo>
                <a:lnTo>
                  <a:pt x="f5" y="f14"/>
                </a:lnTo>
                <a:lnTo>
                  <a:pt x="f5" y="f14"/>
                </a:lnTo>
                <a:lnTo>
                  <a:pt x="f13" y="f14"/>
                </a:lnTo>
                <a:cubicBezTo>
                  <a:pt x="f11" y="f14"/>
                  <a:pt x="f6" y="f15"/>
                  <a:pt x="f6" y="f8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142244" tIns="36978" rIns="36978" bIns="36978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</a:t>
            </a:r>
            <a:r>
              <a:rPr lang="zh-TW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貳、產業拓展困境及發展機會</a:t>
            </a:r>
          </a:p>
        </p:txBody>
      </p:sp>
      <p:sp>
        <p:nvSpPr>
          <p:cNvPr id="5" name="Freeform 11">
            <a:extLst>
              <a:ext uri="{FF2B5EF4-FFF2-40B4-BE49-F238E27FC236}">
                <a16:creationId xmlns:a16="http://schemas.microsoft.com/office/drawing/2014/main" id="{D46D7557-7A93-A13B-7BD7-4A72F5346B19}"/>
              </a:ext>
            </a:extLst>
          </p:cNvPr>
          <p:cNvSpPr/>
          <p:nvPr/>
        </p:nvSpPr>
        <p:spPr>
          <a:xfrm>
            <a:off x="681054" y="2838142"/>
            <a:ext cx="4734562" cy="49736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97370"/>
              <a:gd name="f7" fmla="val 2817170"/>
              <a:gd name="f8" fmla="val 469542"/>
              <a:gd name="f9" fmla="val 2347628"/>
              <a:gd name="f10" fmla="val 2606949"/>
              <a:gd name="f11" fmla="val 490818"/>
              <a:gd name="f12" fmla="val 2817167"/>
              <a:gd name="f13" fmla="val 482735"/>
              <a:gd name="f14" fmla="val 3"/>
              <a:gd name="f15" fmla="val 210221"/>
              <a:gd name="f16" fmla="+- 0 0 -90"/>
              <a:gd name="f17" fmla="*/ f3 1 497370"/>
              <a:gd name="f18" fmla="*/ f4 1 2817170"/>
              <a:gd name="f19" fmla="+- f7 0 f5"/>
              <a:gd name="f20" fmla="+- f6 0 f5"/>
              <a:gd name="f21" fmla="*/ f16 f0 1"/>
              <a:gd name="f22" fmla="*/ f20 1 497370"/>
              <a:gd name="f23" fmla="*/ f19 1 2817170"/>
              <a:gd name="f24" fmla="*/ 82897 f20 1"/>
              <a:gd name="f25" fmla="*/ 0 f19 1"/>
              <a:gd name="f26" fmla="*/ 414473 f20 1"/>
              <a:gd name="f27" fmla="*/ 497370 f20 1"/>
              <a:gd name="f28" fmla="*/ 82897 f19 1"/>
              <a:gd name="f29" fmla="*/ 2817170 f19 1"/>
              <a:gd name="f30" fmla="*/ 0 f20 1"/>
              <a:gd name="f31" fmla="*/ f21 1 f2"/>
              <a:gd name="f32" fmla="*/ f24 1 497370"/>
              <a:gd name="f33" fmla="*/ f25 1 2817170"/>
              <a:gd name="f34" fmla="*/ f26 1 497370"/>
              <a:gd name="f35" fmla="*/ f27 1 497370"/>
              <a:gd name="f36" fmla="*/ f28 1 2817170"/>
              <a:gd name="f37" fmla="*/ f29 1 2817170"/>
              <a:gd name="f38" fmla="*/ f30 1 497370"/>
              <a:gd name="f39" fmla="*/ f5 1 f22"/>
              <a:gd name="f40" fmla="*/ f6 1 f22"/>
              <a:gd name="f41" fmla="*/ f5 1 f23"/>
              <a:gd name="f42" fmla="*/ f7 1 f23"/>
              <a:gd name="f43" fmla="+- f31 0 f1"/>
              <a:gd name="f44" fmla="*/ f32 1 f22"/>
              <a:gd name="f45" fmla="*/ f33 1 f23"/>
              <a:gd name="f46" fmla="*/ f34 1 f22"/>
              <a:gd name="f47" fmla="*/ f35 1 f22"/>
              <a:gd name="f48" fmla="*/ f36 1 f23"/>
              <a:gd name="f49" fmla="*/ f37 1 f23"/>
              <a:gd name="f50" fmla="*/ f38 1 f22"/>
              <a:gd name="f51" fmla="*/ f39 f17 1"/>
              <a:gd name="f52" fmla="*/ f40 f17 1"/>
              <a:gd name="f53" fmla="*/ f42 f18 1"/>
              <a:gd name="f54" fmla="*/ f41 f18 1"/>
              <a:gd name="f55" fmla="*/ f44 f17 1"/>
              <a:gd name="f56" fmla="*/ f45 f18 1"/>
              <a:gd name="f57" fmla="*/ f46 f17 1"/>
              <a:gd name="f58" fmla="*/ f47 f17 1"/>
              <a:gd name="f59" fmla="*/ f48 f18 1"/>
              <a:gd name="f60" fmla="*/ f49 f18 1"/>
              <a:gd name="f61" fmla="*/ f50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5" y="f56"/>
              </a:cxn>
              <a:cxn ang="f43">
                <a:pos x="f57" y="f56"/>
              </a:cxn>
              <a:cxn ang="f43">
                <a:pos x="f58" y="f59"/>
              </a:cxn>
              <a:cxn ang="f43">
                <a:pos x="f58" y="f60"/>
              </a:cxn>
              <a:cxn ang="f43">
                <a:pos x="f58" y="f60"/>
              </a:cxn>
              <a:cxn ang="f43">
                <a:pos x="f61" y="f60"/>
              </a:cxn>
              <a:cxn ang="f43">
                <a:pos x="f61" y="f60"/>
              </a:cxn>
              <a:cxn ang="f43">
                <a:pos x="f61" y="f59"/>
              </a:cxn>
              <a:cxn ang="f43">
                <a:pos x="f55" y="f56"/>
              </a:cxn>
            </a:cxnLst>
            <a:rect l="f51" t="f54" r="f52" b="f53"/>
            <a:pathLst>
              <a:path w="497370" h="2817170">
                <a:moveTo>
                  <a:pt x="f6" y="f8"/>
                </a:moveTo>
                <a:lnTo>
                  <a:pt x="f6" y="f9"/>
                </a:lnTo>
                <a:cubicBezTo>
                  <a:pt x="f6" y="f10"/>
                  <a:pt x="f11" y="f12"/>
                  <a:pt x="f13" y="f12"/>
                </a:cubicBezTo>
                <a:lnTo>
                  <a:pt x="f5" y="f12"/>
                </a:lnTo>
                <a:lnTo>
                  <a:pt x="f5" y="f12"/>
                </a:lnTo>
                <a:lnTo>
                  <a:pt x="f5" y="f14"/>
                </a:lnTo>
                <a:lnTo>
                  <a:pt x="f5" y="f14"/>
                </a:lnTo>
                <a:lnTo>
                  <a:pt x="f13" y="f14"/>
                </a:lnTo>
                <a:cubicBezTo>
                  <a:pt x="f11" y="f14"/>
                  <a:pt x="f6" y="f15"/>
                  <a:pt x="f6" y="f8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142244" tIns="36978" rIns="36978" bIns="36978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</a:t>
            </a:r>
            <a:r>
              <a:rPr lang="zh-TW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參、聯盟籌組及分工</a:t>
            </a:r>
          </a:p>
        </p:txBody>
      </p:sp>
      <p:sp>
        <p:nvSpPr>
          <p:cNvPr id="6" name="Freeform 13">
            <a:extLst>
              <a:ext uri="{FF2B5EF4-FFF2-40B4-BE49-F238E27FC236}">
                <a16:creationId xmlns:a16="http://schemas.microsoft.com/office/drawing/2014/main" id="{2EEDCF90-0737-2AB8-E667-AB6A0FD20FA6}"/>
              </a:ext>
            </a:extLst>
          </p:cNvPr>
          <p:cNvSpPr/>
          <p:nvPr/>
        </p:nvSpPr>
        <p:spPr>
          <a:xfrm>
            <a:off x="681054" y="3501447"/>
            <a:ext cx="4734562" cy="49736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97370"/>
              <a:gd name="f7" fmla="val 2817170"/>
              <a:gd name="f8" fmla="val 469542"/>
              <a:gd name="f9" fmla="val 2347628"/>
              <a:gd name="f10" fmla="val 2606949"/>
              <a:gd name="f11" fmla="val 490818"/>
              <a:gd name="f12" fmla="val 2817167"/>
              <a:gd name="f13" fmla="val 482735"/>
              <a:gd name="f14" fmla="val 3"/>
              <a:gd name="f15" fmla="val 210221"/>
              <a:gd name="f16" fmla="+- 0 0 -90"/>
              <a:gd name="f17" fmla="*/ f3 1 497370"/>
              <a:gd name="f18" fmla="*/ f4 1 2817170"/>
              <a:gd name="f19" fmla="+- f7 0 f5"/>
              <a:gd name="f20" fmla="+- f6 0 f5"/>
              <a:gd name="f21" fmla="*/ f16 f0 1"/>
              <a:gd name="f22" fmla="*/ f20 1 497370"/>
              <a:gd name="f23" fmla="*/ f19 1 2817170"/>
              <a:gd name="f24" fmla="*/ 82897 f20 1"/>
              <a:gd name="f25" fmla="*/ 0 f19 1"/>
              <a:gd name="f26" fmla="*/ 414473 f20 1"/>
              <a:gd name="f27" fmla="*/ 497370 f20 1"/>
              <a:gd name="f28" fmla="*/ 82897 f19 1"/>
              <a:gd name="f29" fmla="*/ 2817170 f19 1"/>
              <a:gd name="f30" fmla="*/ 0 f20 1"/>
              <a:gd name="f31" fmla="*/ f21 1 f2"/>
              <a:gd name="f32" fmla="*/ f24 1 497370"/>
              <a:gd name="f33" fmla="*/ f25 1 2817170"/>
              <a:gd name="f34" fmla="*/ f26 1 497370"/>
              <a:gd name="f35" fmla="*/ f27 1 497370"/>
              <a:gd name="f36" fmla="*/ f28 1 2817170"/>
              <a:gd name="f37" fmla="*/ f29 1 2817170"/>
              <a:gd name="f38" fmla="*/ f30 1 497370"/>
              <a:gd name="f39" fmla="*/ f5 1 f22"/>
              <a:gd name="f40" fmla="*/ f6 1 f22"/>
              <a:gd name="f41" fmla="*/ f5 1 f23"/>
              <a:gd name="f42" fmla="*/ f7 1 f23"/>
              <a:gd name="f43" fmla="+- f31 0 f1"/>
              <a:gd name="f44" fmla="*/ f32 1 f22"/>
              <a:gd name="f45" fmla="*/ f33 1 f23"/>
              <a:gd name="f46" fmla="*/ f34 1 f22"/>
              <a:gd name="f47" fmla="*/ f35 1 f22"/>
              <a:gd name="f48" fmla="*/ f36 1 f23"/>
              <a:gd name="f49" fmla="*/ f37 1 f23"/>
              <a:gd name="f50" fmla="*/ f38 1 f22"/>
              <a:gd name="f51" fmla="*/ f39 f17 1"/>
              <a:gd name="f52" fmla="*/ f40 f17 1"/>
              <a:gd name="f53" fmla="*/ f42 f18 1"/>
              <a:gd name="f54" fmla="*/ f41 f18 1"/>
              <a:gd name="f55" fmla="*/ f44 f17 1"/>
              <a:gd name="f56" fmla="*/ f45 f18 1"/>
              <a:gd name="f57" fmla="*/ f46 f17 1"/>
              <a:gd name="f58" fmla="*/ f47 f17 1"/>
              <a:gd name="f59" fmla="*/ f48 f18 1"/>
              <a:gd name="f60" fmla="*/ f49 f18 1"/>
              <a:gd name="f61" fmla="*/ f50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5" y="f56"/>
              </a:cxn>
              <a:cxn ang="f43">
                <a:pos x="f57" y="f56"/>
              </a:cxn>
              <a:cxn ang="f43">
                <a:pos x="f58" y="f59"/>
              </a:cxn>
              <a:cxn ang="f43">
                <a:pos x="f58" y="f60"/>
              </a:cxn>
              <a:cxn ang="f43">
                <a:pos x="f58" y="f60"/>
              </a:cxn>
              <a:cxn ang="f43">
                <a:pos x="f61" y="f60"/>
              </a:cxn>
              <a:cxn ang="f43">
                <a:pos x="f61" y="f60"/>
              </a:cxn>
              <a:cxn ang="f43">
                <a:pos x="f61" y="f59"/>
              </a:cxn>
              <a:cxn ang="f43">
                <a:pos x="f55" y="f56"/>
              </a:cxn>
            </a:cxnLst>
            <a:rect l="f51" t="f54" r="f52" b="f53"/>
            <a:pathLst>
              <a:path w="497370" h="2817170">
                <a:moveTo>
                  <a:pt x="f6" y="f8"/>
                </a:moveTo>
                <a:lnTo>
                  <a:pt x="f6" y="f9"/>
                </a:lnTo>
                <a:cubicBezTo>
                  <a:pt x="f6" y="f10"/>
                  <a:pt x="f11" y="f12"/>
                  <a:pt x="f13" y="f12"/>
                </a:cubicBezTo>
                <a:lnTo>
                  <a:pt x="f5" y="f12"/>
                </a:lnTo>
                <a:lnTo>
                  <a:pt x="f5" y="f12"/>
                </a:lnTo>
                <a:lnTo>
                  <a:pt x="f5" y="f14"/>
                </a:lnTo>
                <a:lnTo>
                  <a:pt x="f5" y="f14"/>
                </a:lnTo>
                <a:lnTo>
                  <a:pt x="f13" y="f14"/>
                </a:lnTo>
                <a:cubicBezTo>
                  <a:pt x="f11" y="f14"/>
                  <a:pt x="f6" y="f15"/>
                  <a:pt x="f6" y="f8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142244" tIns="36978" rIns="36978" bIns="36978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</a:t>
            </a:r>
            <a:r>
              <a:rPr lang="zh-TW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肆、計畫推動策略及執行說明</a:t>
            </a:r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959DBD26-4B41-533F-1D39-1E206A5E5B4F}"/>
              </a:ext>
            </a:extLst>
          </p:cNvPr>
          <p:cNvSpPr/>
          <p:nvPr/>
        </p:nvSpPr>
        <p:spPr>
          <a:xfrm>
            <a:off x="681054" y="4164753"/>
            <a:ext cx="4734562" cy="49736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97370"/>
              <a:gd name="f7" fmla="val 2817170"/>
              <a:gd name="f8" fmla="val 469542"/>
              <a:gd name="f9" fmla="val 2347628"/>
              <a:gd name="f10" fmla="val 2606949"/>
              <a:gd name="f11" fmla="val 490818"/>
              <a:gd name="f12" fmla="val 2817167"/>
              <a:gd name="f13" fmla="val 482735"/>
              <a:gd name="f14" fmla="val 3"/>
              <a:gd name="f15" fmla="val 210221"/>
              <a:gd name="f16" fmla="+- 0 0 -90"/>
              <a:gd name="f17" fmla="*/ f3 1 497370"/>
              <a:gd name="f18" fmla="*/ f4 1 2817170"/>
              <a:gd name="f19" fmla="+- f7 0 f5"/>
              <a:gd name="f20" fmla="+- f6 0 f5"/>
              <a:gd name="f21" fmla="*/ f16 f0 1"/>
              <a:gd name="f22" fmla="*/ f20 1 497370"/>
              <a:gd name="f23" fmla="*/ f19 1 2817170"/>
              <a:gd name="f24" fmla="*/ 82897 f20 1"/>
              <a:gd name="f25" fmla="*/ 0 f19 1"/>
              <a:gd name="f26" fmla="*/ 414473 f20 1"/>
              <a:gd name="f27" fmla="*/ 497370 f20 1"/>
              <a:gd name="f28" fmla="*/ 82897 f19 1"/>
              <a:gd name="f29" fmla="*/ 2817170 f19 1"/>
              <a:gd name="f30" fmla="*/ 0 f20 1"/>
              <a:gd name="f31" fmla="*/ f21 1 f2"/>
              <a:gd name="f32" fmla="*/ f24 1 497370"/>
              <a:gd name="f33" fmla="*/ f25 1 2817170"/>
              <a:gd name="f34" fmla="*/ f26 1 497370"/>
              <a:gd name="f35" fmla="*/ f27 1 497370"/>
              <a:gd name="f36" fmla="*/ f28 1 2817170"/>
              <a:gd name="f37" fmla="*/ f29 1 2817170"/>
              <a:gd name="f38" fmla="*/ f30 1 497370"/>
              <a:gd name="f39" fmla="*/ f5 1 f22"/>
              <a:gd name="f40" fmla="*/ f6 1 f22"/>
              <a:gd name="f41" fmla="*/ f5 1 f23"/>
              <a:gd name="f42" fmla="*/ f7 1 f23"/>
              <a:gd name="f43" fmla="+- f31 0 f1"/>
              <a:gd name="f44" fmla="*/ f32 1 f22"/>
              <a:gd name="f45" fmla="*/ f33 1 f23"/>
              <a:gd name="f46" fmla="*/ f34 1 f22"/>
              <a:gd name="f47" fmla="*/ f35 1 f22"/>
              <a:gd name="f48" fmla="*/ f36 1 f23"/>
              <a:gd name="f49" fmla="*/ f37 1 f23"/>
              <a:gd name="f50" fmla="*/ f38 1 f22"/>
              <a:gd name="f51" fmla="*/ f39 f17 1"/>
              <a:gd name="f52" fmla="*/ f40 f17 1"/>
              <a:gd name="f53" fmla="*/ f42 f18 1"/>
              <a:gd name="f54" fmla="*/ f41 f18 1"/>
              <a:gd name="f55" fmla="*/ f44 f17 1"/>
              <a:gd name="f56" fmla="*/ f45 f18 1"/>
              <a:gd name="f57" fmla="*/ f46 f17 1"/>
              <a:gd name="f58" fmla="*/ f47 f17 1"/>
              <a:gd name="f59" fmla="*/ f48 f18 1"/>
              <a:gd name="f60" fmla="*/ f49 f18 1"/>
              <a:gd name="f61" fmla="*/ f50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5" y="f56"/>
              </a:cxn>
              <a:cxn ang="f43">
                <a:pos x="f57" y="f56"/>
              </a:cxn>
              <a:cxn ang="f43">
                <a:pos x="f58" y="f59"/>
              </a:cxn>
              <a:cxn ang="f43">
                <a:pos x="f58" y="f60"/>
              </a:cxn>
              <a:cxn ang="f43">
                <a:pos x="f58" y="f60"/>
              </a:cxn>
              <a:cxn ang="f43">
                <a:pos x="f61" y="f60"/>
              </a:cxn>
              <a:cxn ang="f43">
                <a:pos x="f61" y="f60"/>
              </a:cxn>
              <a:cxn ang="f43">
                <a:pos x="f61" y="f59"/>
              </a:cxn>
              <a:cxn ang="f43">
                <a:pos x="f55" y="f56"/>
              </a:cxn>
            </a:cxnLst>
            <a:rect l="f51" t="f54" r="f52" b="f53"/>
            <a:pathLst>
              <a:path w="497370" h="2817170">
                <a:moveTo>
                  <a:pt x="f6" y="f8"/>
                </a:moveTo>
                <a:lnTo>
                  <a:pt x="f6" y="f9"/>
                </a:lnTo>
                <a:cubicBezTo>
                  <a:pt x="f6" y="f10"/>
                  <a:pt x="f11" y="f12"/>
                  <a:pt x="f13" y="f12"/>
                </a:cubicBezTo>
                <a:lnTo>
                  <a:pt x="f5" y="f12"/>
                </a:lnTo>
                <a:lnTo>
                  <a:pt x="f5" y="f12"/>
                </a:lnTo>
                <a:lnTo>
                  <a:pt x="f5" y="f14"/>
                </a:lnTo>
                <a:lnTo>
                  <a:pt x="f5" y="f14"/>
                </a:lnTo>
                <a:lnTo>
                  <a:pt x="f13" y="f14"/>
                </a:lnTo>
                <a:cubicBezTo>
                  <a:pt x="f11" y="f14"/>
                  <a:pt x="f6" y="f15"/>
                  <a:pt x="f6" y="f8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142244" tIns="36978" rIns="36978" bIns="36978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</a:t>
            </a:r>
            <a:r>
              <a:rPr lang="zh-TW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伍、關鍵績效指標</a:t>
            </a:r>
          </a:p>
        </p:txBody>
      </p:sp>
      <p:sp>
        <p:nvSpPr>
          <p:cNvPr id="8" name="Freeform 15">
            <a:extLst>
              <a:ext uri="{FF2B5EF4-FFF2-40B4-BE49-F238E27FC236}">
                <a16:creationId xmlns:a16="http://schemas.microsoft.com/office/drawing/2014/main" id="{A95BA612-7783-D8B2-C1E7-A8BAD9232FD7}"/>
              </a:ext>
            </a:extLst>
          </p:cNvPr>
          <p:cNvSpPr/>
          <p:nvPr/>
        </p:nvSpPr>
        <p:spPr>
          <a:xfrm>
            <a:off x="681054" y="4847188"/>
            <a:ext cx="4734562" cy="49736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97370"/>
              <a:gd name="f7" fmla="val 2817170"/>
              <a:gd name="f8" fmla="val 469542"/>
              <a:gd name="f9" fmla="val 2347628"/>
              <a:gd name="f10" fmla="val 2606949"/>
              <a:gd name="f11" fmla="val 490818"/>
              <a:gd name="f12" fmla="val 2817167"/>
              <a:gd name="f13" fmla="val 482735"/>
              <a:gd name="f14" fmla="val 3"/>
              <a:gd name="f15" fmla="val 210221"/>
              <a:gd name="f16" fmla="+- 0 0 -90"/>
              <a:gd name="f17" fmla="*/ f3 1 497370"/>
              <a:gd name="f18" fmla="*/ f4 1 2817170"/>
              <a:gd name="f19" fmla="+- f7 0 f5"/>
              <a:gd name="f20" fmla="+- f6 0 f5"/>
              <a:gd name="f21" fmla="*/ f16 f0 1"/>
              <a:gd name="f22" fmla="*/ f20 1 497370"/>
              <a:gd name="f23" fmla="*/ f19 1 2817170"/>
              <a:gd name="f24" fmla="*/ 82897 f20 1"/>
              <a:gd name="f25" fmla="*/ 0 f19 1"/>
              <a:gd name="f26" fmla="*/ 414473 f20 1"/>
              <a:gd name="f27" fmla="*/ 497370 f20 1"/>
              <a:gd name="f28" fmla="*/ 82897 f19 1"/>
              <a:gd name="f29" fmla="*/ 2817170 f19 1"/>
              <a:gd name="f30" fmla="*/ 0 f20 1"/>
              <a:gd name="f31" fmla="*/ f21 1 f2"/>
              <a:gd name="f32" fmla="*/ f24 1 497370"/>
              <a:gd name="f33" fmla="*/ f25 1 2817170"/>
              <a:gd name="f34" fmla="*/ f26 1 497370"/>
              <a:gd name="f35" fmla="*/ f27 1 497370"/>
              <a:gd name="f36" fmla="*/ f28 1 2817170"/>
              <a:gd name="f37" fmla="*/ f29 1 2817170"/>
              <a:gd name="f38" fmla="*/ f30 1 497370"/>
              <a:gd name="f39" fmla="*/ f5 1 f22"/>
              <a:gd name="f40" fmla="*/ f6 1 f22"/>
              <a:gd name="f41" fmla="*/ f5 1 f23"/>
              <a:gd name="f42" fmla="*/ f7 1 f23"/>
              <a:gd name="f43" fmla="+- f31 0 f1"/>
              <a:gd name="f44" fmla="*/ f32 1 f22"/>
              <a:gd name="f45" fmla="*/ f33 1 f23"/>
              <a:gd name="f46" fmla="*/ f34 1 f22"/>
              <a:gd name="f47" fmla="*/ f35 1 f22"/>
              <a:gd name="f48" fmla="*/ f36 1 f23"/>
              <a:gd name="f49" fmla="*/ f37 1 f23"/>
              <a:gd name="f50" fmla="*/ f38 1 f22"/>
              <a:gd name="f51" fmla="*/ f39 f17 1"/>
              <a:gd name="f52" fmla="*/ f40 f17 1"/>
              <a:gd name="f53" fmla="*/ f42 f18 1"/>
              <a:gd name="f54" fmla="*/ f41 f18 1"/>
              <a:gd name="f55" fmla="*/ f44 f17 1"/>
              <a:gd name="f56" fmla="*/ f45 f18 1"/>
              <a:gd name="f57" fmla="*/ f46 f17 1"/>
              <a:gd name="f58" fmla="*/ f47 f17 1"/>
              <a:gd name="f59" fmla="*/ f48 f18 1"/>
              <a:gd name="f60" fmla="*/ f49 f18 1"/>
              <a:gd name="f61" fmla="*/ f50 f1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43">
                <a:pos x="f55" y="f56"/>
              </a:cxn>
              <a:cxn ang="f43">
                <a:pos x="f57" y="f56"/>
              </a:cxn>
              <a:cxn ang="f43">
                <a:pos x="f58" y="f59"/>
              </a:cxn>
              <a:cxn ang="f43">
                <a:pos x="f58" y="f60"/>
              </a:cxn>
              <a:cxn ang="f43">
                <a:pos x="f58" y="f60"/>
              </a:cxn>
              <a:cxn ang="f43">
                <a:pos x="f61" y="f60"/>
              </a:cxn>
              <a:cxn ang="f43">
                <a:pos x="f61" y="f60"/>
              </a:cxn>
              <a:cxn ang="f43">
                <a:pos x="f61" y="f59"/>
              </a:cxn>
              <a:cxn ang="f43">
                <a:pos x="f55" y="f56"/>
              </a:cxn>
            </a:cxnLst>
            <a:rect l="f51" t="f54" r="f52" b="f53"/>
            <a:pathLst>
              <a:path w="497370" h="2817170">
                <a:moveTo>
                  <a:pt x="f6" y="f8"/>
                </a:moveTo>
                <a:lnTo>
                  <a:pt x="f6" y="f9"/>
                </a:lnTo>
                <a:cubicBezTo>
                  <a:pt x="f6" y="f10"/>
                  <a:pt x="f11" y="f12"/>
                  <a:pt x="f13" y="f12"/>
                </a:cubicBezTo>
                <a:lnTo>
                  <a:pt x="f5" y="f12"/>
                </a:lnTo>
                <a:lnTo>
                  <a:pt x="f5" y="f12"/>
                </a:lnTo>
                <a:lnTo>
                  <a:pt x="f5" y="f14"/>
                </a:lnTo>
                <a:lnTo>
                  <a:pt x="f5" y="f14"/>
                </a:lnTo>
                <a:lnTo>
                  <a:pt x="f13" y="f14"/>
                </a:lnTo>
                <a:cubicBezTo>
                  <a:pt x="f11" y="f14"/>
                  <a:pt x="f6" y="f15"/>
                  <a:pt x="f6" y="f8"/>
                </a:cubicBezTo>
                <a:close/>
              </a:path>
            </a:pathLst>
          </a:custGeom>
          <a:solidFill>
            <a:srgbClr val="FFFFFF">
              <a:alpha val="90000"/>
            </a:srgbClr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142244" tIns="36978" rIns="36978" bIns="36978" anchor="ctr" anchorCtr="0" compatLnSpc="1">
            <a:no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</a:t>
            </a:r>
            <a:r>
              <a:rPr lang="zh-TW" sz="2400" b="0" i="0" u="none" strike="noStrike" kern="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陸、輔導經費運用分配</a:t>
            </a:r>
          </a:p>
        </p:txBody>
      </p:sp>
      <p:sp>
        <p:nvSpPr>
          <p:cNvPr id="9" name="文字方塊 5">
            <a:extLst>
              <a:ext uri="{FF2B5EF4-FFF2-40B4-BE49-F238E27FC236}">
                <a16:creationId xmlns:a16="http://schemas.microsoft.com/office/drawing/2014/main" id="{903B310D-9638-34D4-750E-8BB7F0B11A94}"/>
              </a:ext>
            </a:extLst>
          </p:cNvPr>
          <p:cNvSpPr txBox="1"/>
          <p:nvPr/>
        </p:nvSpPr>
        <p:spPr>
          <a:xfrm>
            <a:off x="715636" y="5632292"/>
            <a:ext cx="10824923" cy="6990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＊簡報時間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10-15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分鐘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(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依實際會議通知為主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)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，簡報總頁數以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20-25</a:t>
            </a: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頁為原則，供委員參考之補充資料可放附件不列入計算。</a:t>
            </a:r>
          </a:p>
          <a:p>
            <a:pPr marL="0" marR="0" lvl="0" indent="0" algn="l" defTabSz="4572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＊上傳檔案前請刪除灰色說明文字</a:t>
            </a:r>
            <a:r>
              <a:rPr lang="en-US" sz="1400" b="0" i="0" u="none" strike="noStrike" kern="1200" cap="none" spc="0" baseline="0">
                <a:solidFill>
                  <a:srgbClr val="7F7F7F"/>
                </a:solidFill>
                <a:uFillTx/>
                <a:latin typeface="微軟正黑體" pitchFamily="34"/>
                <a:ea typeface="微軟正黑體" pitchFamily="34"/>
              </a:rPr>
              <a:t> </a:t>
            </a:r>
          </a:p>
        </p:txBody>
      </p:sp>
      <p:sp>
        <p:nvSpPr>
          <p:cNvPr id="10" name="投影片編號版面配置區 2">
            <a:extLst>
              <a:ext uri="{FF2B5EF4-FFF2-40B4-BE49-F238E27FC236}">
                <a16:creationId xmlns:a16="http://schemas.microsoft.com/office/drawing/2014/main" id="{F8D9A1A6-106B-12B5-910E-043D9F114B15}"/>
              </a:ext>
            </a:extLst>
          </p:cNvPr>
          <p:cNvSpPr txBox="1"/>
          <p:nvPr/>
        </p:nvSpPr>
        <p:spPr>
          <a:xfrm>
            <a:off x="11704320" y="6471931"/>
            <a:ext cx="396236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426A651-2430-49F1-872F-F1A501852B7A}" type="slidenum">
              <a:t>2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594FA6-CDA5-A84D-EACA-D5122B21B3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42547" y="3062919"/>
            <a:ext cx="7886700" cy="732160"/>
          </a:xfrm>
        </p:spPr>
        <p:txBody>
          <a:bodyPr/>
          <a:lstStyle/>
          <a:p>
            <a:pPr lvl="0"/>
            <a:r>
              <a:rPr lang="zh-TW" sz="3200" b="1">
                <a:latin typeface="微軟正黑體" pitchFamily="34"/>
                <a:ea typeface="微軟正黑體" pitchFamily="34"/>
              </a:rPr>
              <a:t>壹、目標國家及主題產業說明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05C26A6-C64A-2E2D-8FB2-57906D8CAE14}"/>
              </a:ext>
            </a:extLst>
          </p:cNvPr>
          <p:cNvSpPr txBox="1"/>
          <p:nvPr/>
        </p:nvSpPr>
        <p:spPr>
          <a:xfrm>
            <a:off x="11704320" y="6471931"/>
            <a:ext cx="396236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D36708-F5A8-4AAC-8549-19952F431D18}" type="slidenum">
              <a:t>3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2440E752-3D5E-8958-DD50-2F217B0CA99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58168" y="812160"/>
            <a:ext cx="11075670" cy="4351336"/>
          </a:xfrm>
        </p:spPr>
        <p:txBody>
          <a:bodyPr/>
          <a:lstStyle/>
          <a:p>
            <a:pPr marL="0" lvl="0" indent="0">
              <a:buNone/>
            </a:pP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請說明為何進軍此目標市場，為什麼適合發展這個產業，以及我國產業優勢為何？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CEDFB95-8D38-2E84-460B-72F39313CEAA}"/>
              </a:ext>
            </a:extLst>
          </p:cNvPr>
          <p:cNvSpPr txBox="1"/>
          <p:nvPr/>
        </p:nvSpPr>
        <p:spPr>
          <a:xfrm>
            <a:off x="11704320" y="6471931"/>
            <a:ext cx="396236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E787D0-6C5E-49DC-BD10-D5E345DA617D}" type="slidenum">
              <a:t>4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C4B11B-857E-4EE6-DBD2-92116E3EDA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61795" y="3062919"/>
            <a:ext cx="7886700" cy="732160"/>
          </a:xfrm>
        </p:spPr>
        <p:txBody>
          <a:bodyPr/>
          <a:lstStyle/>
          <a:p>
            <a:pPr lvl="0"/>
            <a:r>
              <a:rPr lang="zh-TW" sz="3200" b="1">
                <a:latin typeface="微軟正黑體" pitchFamily="34"/>
                <a:ea typeface="微軟正黑體" pitchFamily="34"/>
              </a:rPr>
              <a:t>貳、產業拓展困境及發展機會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B1AA1DE-614E-52D7-D590-854710A45DA3}"/>
              </a:ext>
            </a:extLst>
          </p:cNvPr>
          <p:cNvSpPr txBox="1"/>
          <p:nvPr/>
        </p:nvSpPr>
        <p:spPr>
          <a:xfrm>
            <a:off x="11704320" y="6471931"/>
            <a:ext cx="396236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B057B7E-8364-4FC3-8F5E-021197D08467}" type="slidenum">
              <a:t>5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B95DDE3C-BBDC-42BA-6380-A484420BA1A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142231"/>
            <a:ext cx="10515600" cy="4351336"/>
          </a:xfrm>
        </p:spPr>
        <p:txBody>
          <a:bodyPr/>
          <a:lstStyle/>
          <a:p>
            <a:pPr marL="0" lvl="0" indent="0">
              <a:buNone/>
            </a:pP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請簡述拓展目標國家之發展困境及機會。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F2039638-60C1-D810-9FB5-BBF82E14F658}"/>
              </a:ext>
            </a:extLst>
          </p:cNvPr>
          <p:cNvSpPr txBox="1"/>
          <p:nvPr/>
        </p:nvSpPr>
        <p:spPr>
          <a:xfrm>
            <a:off x="11704320" y="6471931"/>
            <a:ext cx="396236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C5CFC63-CCD3-4D8F-B882-CE28F9FEC821}" type="slidenum">
              <a:t>6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CD0221-2A8A-C4E1-2EFB-616F6FFD02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1053" y="3062919"/>
            <a:ext cx="7886700" cy="732160"/>
          </a:xfrm>
        </p:spPr>
        <p:txBody>
          <a:bodyPr/>
          <a:lstStyle/>
          <a:p>
            <a:pPr lvl="0"/>
            <a:r>
              <a:rPr lang="zh-TW" sz="3200" b="1">
                <a:latin typeface="微軟正黑體" pitchFamily="34"/>
                <a:ea typeface="微軟正黑體" pitchFamily="34"/>
              </a:rPr>
              <a:t>參、聯盟籌組及分工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88D823E-67CE-84AC-B69E-88EDBE618A46}"/>
              </a:ext>
            </a:extLst>
          </p:cNvPr>
          <p:cNvSpPr txBox="1"/>
          <p:nvPr/>
        </p:nvSpPr>
        <p:spPr>
          <a:xfrm>
            <a:off x="11704320" y="6471931"/>
            <a:ext cx="396236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C94BA91-8A29-41CB-9D25-D946E84AF856}" type="slidenum">
              <a:t>7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C3CB00-17E3-55A7-A8BE-2FBA27A8E4A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</a:pPr>
            <a:r>
              <a:rPr lang="zh-TW" sz="3200">
                <a:latin typeface="微軟正黑體" pitchFamily="34"/>
                <a:ea typeface="微軟正黑體" pitchFamily="34"/>
              </a:rPr>
              <a:t>一、領導企業簡介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838F6F3-3D18-B824-188F-1F92789F665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請簡述介紹領導企業。</a:t>
            </a:r>
          </a:p>
        </p:txBody>
      </p:sp>
      <p:sp>
        <p:nvSpPr>
          <p:cNvPr id="4" name="投影片編號版面配置區 2">
            <a:extLst>
              <a:ext uri="{FF2B5EF4-FFF2-40B4-BE49-F238E27FC236}">
                <a16:creationId xmlns:a16="http://schemas.microsoft.com/office/drawing/2014/main" id="{AB861DEC-7F18-877F-BF3E-E12A22C4E3E0}"/>
              </a:ext>
            </a:extLst>
          </p:cNvPr>
          <p:cNvSpPr txBox="1"/>
          <p:nvPr/>
        </p:nvSpPr>
        <p:spPr>
          <a:xfrm>
            <a:off x="11704320" y="6471931"/>
            <a:ext cx="396236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51D2131-58A7-43D6-B529-A760D4724ECF}" type="slidenum">
              <a:t>8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FB9709-0BD8-2844-1FB2-83F8E3955D3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</a:pPr>
            <a:r>
              <a:rPr lang="zh-TW" sz="3200">
                <a:latin typeface="微軟正黑體" pitchFamily="34"/>
                <a:ea typeface="微軟正黑體" pitchFamily="34"/>
              </a:rPr>
              <a:t>二、聯盟籌組及分工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2AA28D-024D-BF75-785E-0589278564F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請繪製聯盟概念圖，說明領導企業及聯盟成員之組成、產業價值鏈、整合形態（水平品牌合作</a:t>
            </a:r>
            <a:r>
              <a:rPr lang="en-US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/</a:t>
            </a: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垂直供應鏈合作</a:t>
            </a:r>
            <a:r>
              <a:rPr lang="en-US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/</a:t>
            </a:r>
            <a:r>
              <a:rPr lang="zh-TW" sz="2400">
                <a:solidFill>
                  <a:srgbClr val="7F7F7F"/>
                </a:solidFill>
                <a:latin typeface="微軟正黑體" pitchFamily="34"/>
                <a:ea typeface="微軟正黑體" pitchFamily="34"/>
              </a:rPr>
              <a:t>綜合）、分工及合作機制。</a:t>
            </a:r>
          </a:p>
        </p:txBody>
      </p:sp>
      <p:sp>
        <p:nvSpPr>
          <p:cNvPr id="4" name="投影片編號版面配置區 2">
            <a:extLst>
              <a:ext uri="{FF2B5EF4-FFF2-40B4-BE49-F238E27FC236}">
                <a16:creationId xmlns:a16="http://schemas.microsoft.com/office/drawing/2014/main" id="{5FEA3279-DF6A-D7EE-CD2A-4BA107BB8672}"/>
              </a:ext>
            </a:extLst>
          </p:cNvPr>
          <p:cNvSpPr txBox="1"/>
          <p:nvPr/>
        </p:nvSpPr>
        <p:spPr>
          <a:xfrm>
            <a:off x="11704320" y="6471931"/>
            <a:ext cx="396236" cy="314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E41AF43-E4C4-40D0-BE4E-01EAE808663E}" type="slidenum">
              <a:t>9</a:t>
            </a:fld>
            <a:endParaRPr lang="en-US" sz="1800" b="0" i="0" u="none" strike="noStrike" kern="1200" cap="none" spc="0" baseline="0">
              <a:solidFill>
                <a:srgbClr val="07080B"/>
              </a:solidFill>
              <a:uFillTx/>
              <a:latin typeface="Calibri"/>
              <a:ea typeface="新細明體" pitchFamily="1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2022 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Office%202013%20-%202022%20Theme</Template>
  <TotalTime>253</TotalTime>
  <Words>620</Words>
  <Application>Microsoft Office PowerPoint</Application>
  <PresentationFormat>寬螢幕</PresentationFormat>
  <Paragraphs>108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6" baseType="lpstr">
      <vt:lpstr>微軟正黑體</vt:lpstr>
      <vt:lpstr>Aptos</vt:lpstr>
      <vt:lpstr>Arial</vt:lpstr>
      <vt:lpstr>Calibri</vt:lpstr>
      <vt:lpstr>Calibri Light</vt:lpstr>
      <vt:lpstr>Poiret One</vt:lpstr>
      <vt:lpstr>Office 2013 2022 主題</vt:lpstr>
      <vt:lpstr>PowerPoint 簡報</vt:lpstr>
      <vt:lpstr>簡報大綱</vt:lpstr>
      <vt:lpstr>壹、目標國家及主題產業說明</vt:lpstr>
      <vt:lpstr>PowerPoint 簡報</vt:lpstr>
      <vt:lpstr>貳、產業拓展困境及發展機會</vt:lpstr>
      <vt:lpstr>PowerPoint 簡報</vt:lpstr>
      <vt:lpstr>參、聯盟籌組及分工</vt:lpstr>
      <vt:lpstr>一、領導企業簡介</vt:lpstr>
      <vt:lpstr>二、聯盟籌組及分工</vt:lpstr>
      <vt:lpstr>肆、計畫推動策略及執行說明</vt:lpstr>
      <vt:lpstr>一、計畫推動策略架構</vt:lpstr>
      <vt:lpstr>二、海外商業模式</vt:lpstr>
      <vt:lpstr>三、目標國家產品定位說明</vt:lpstr>
      <vt:lpstr>伍、關鍵績效指標</vt:lpstr>
      <vt:lpstr>一、量化績效指標</vt:lpstr>
      <vt:lpstr>二、質化績效指標</vt:lpstr>
      <vt:lpstr>陸、輔導經費運用分配</vt:lpstr>
      <vt:lpstr>一、輔導經費運用分配</vt:lpstr>
      <vt:lpstr>感謝聆聽! 敬請委員指教!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Tracy Su</dc:creator>
  <cp:lastModifiedBy>中華軟體公會/中華軟協-翁偲瑜</cp:lastModifiedBy>
  <cp:revision>137</cp:revision>
  <dcterms:created xsi:type="dcterms:W3CDTF">2021-04-08T06:52:55Z</dcterms:created>
  <dcterms:modified xsi:type="dcterms:W3CDTF">2026-03-04T03:23:30Z</dcterms:modified>
</cp:coreProperties>
</file>