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5" r:id="rId2"/>
    <p:sldId id="300" r:id="rId3"/>
    <p:sldId id="302" r:id="rId4"/>
    <p:sldId id="303" r:id="rId5"/>
    <p:sldId id="301" r:id="rId6"/>
    <p:sldId id="304" r:id="rId7"/>
    <p:sldId id="310" r:id="rId8"/>
    <p:sldId id="305" r:id="rId9"/>
    <p:sldId id="306" r:id="rId10"/>
    <p:sldId id="307" r:id="rId11"/>
    <p:sldId id="308" r:id="rId12"/>
    <p:sldId id="309" r:id="rId13"/>
  </p:sldIdLst>
  <p:sldSz cx="12192000" cy="6858000"/>
  <p:notesSz cx="6797675" cy="9926638"/>
  <p:defaultTextStyle>
    <a:defPPr>
      <a:defRPr lang="zh-TW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FFFC"/>
    <a:srgbClr val="000000"/>
    <a:srgbClr val="7678ED"/>
    <a:srgbClr val="42BBC6"/>
    <a:srgbClr val="518EF8"/>
    <a:srgbClr val="00CCBC"/>
    <a:srgbClr val="00BFD0"/>
    <a:srgbClr val="E4E5FC"/>
    <a:srgbClr val="DEE9F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 autoAdjust="0"/>
    <p:restoredTop sz="94660"/>
  </p:normalViewPr>
  <p:slideViewPr>
    <p:cSldViewPr snapToGrid="0">
      <p:cViewPr varScale="1">
        <p:scale>
          <a:sx n="60" d="100"/>
          <a:sy n="60" d="100"/>
        </p:scale>
        <p:origin x="83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78487" y="2708923"/>
            <a:ext cx="10635027" cy="716838"/>
          </a:xfrm>
        </p:spPr>
        <p:txBody>
          <a:bodyPr/>
          <a:lstStyle>
            <a:lvl1pPr>
              <a:defRPr>
                <a:solidFill>
                  <a:srgbClr val="39393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64740" y="3789040"/>
            <a:ext cx="8862523" cy="1080120"/>
          </a:xfrm>
        </p:spPr>
        <p:txBody>
          <a:bodyPr>
            <a:normAutofit/>
          </a:bodyPr>
          <a:lstStyle>
            <a:lvl1pPr marL="0" indent="0" algn="ctr">
              <a:buNone/>
              <a:defRPr sz="1814">
                <a:solidFill>
                  <a:srgbClr val="39393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14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5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9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3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8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8744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381">
          <p15:clr>
            <a:srgbClr val="FBAE40"/>
          </p15:clr>
        </p15:guide>
        <p15:guide id="2" pos="423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6051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555" y="4800600"/>
            <a:ext cx="7315200" cy="566738"/>
          </a:xfrm>
        </p:spPr>
        <p:txBody>
          <a:bodyPr anchor="b"/>
          <a:lstStyle>
            <a:lvl1pPr algn="l">
              <a:defRPr sz="1814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555" y="612776"/>
            <a:ext cx="7315200" cy="4114800"/>
          </a:xfrm>
        </p:spPr>
        <p:txBody>
          <a:bodyPr/>
          <a:lstStyle>
            <a:lvl1pPr marL="0" indent="0">
              <a:buNone/>
              <a:defRPr sz="2903"/>
            </a:lvl1pPr>
            <a:lvl2pPr marL="414772" indent="0">
              <a:buNone/>
              <a:defRPr sz="2540"/>
            </a:lvl2pPr>
            <a:lvl3pPr marL="829544" indent="0">
              <a:buNone/>
              <a:defRPr sz="2177"/>
            </a:lvl3pPr>
            <a:lvl4pPr marL="1244316" indent="0">
              <a:buNone/>
              <a:defRPr sz="1814"/>
            </a:lvl4pPr>
            <a:lvl5pPr marL="1659087" indent="0">
              <a:buNone/>
              <a:defRPr sz="1814"/>
            </a:lvl5pPr>
            <a:lvl6pPr marL="2073859" indent="0">
              <a:buNone/>
              <a:defRPr sz="1814"/>
            </a:lvl6pPr>
            <a:lvl7pPr marL="2488631" indent="0">
              <a:buNone/>
              <a:defRPr sz="1814"/>
            </a:lvl7pPr>
            <a:lvl8pPr marL="2903403" indent="0">
              <a:buNone/>
              <a:defRPr sz="1814"/>
            </a:lvl8pPr>
            <a:lvl9pPr marL="3318175" indent="0">
              <a:buNone/>
              <a:defRPr sz="1814"/>
            </a:lvl9pPr>
          </a:lstStyle>
          <a:p>
            <a:r>
              <a:rPr lang="zh-TW" altLang="en-US"/>
              <a:t>按一下圖示以新增圖片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555" y="5367339"/>
            <a:ext cx="7315200" cy="804862"/>
          </a:xfrm>
        </p:spPr>
        <p:txBody>
          <a:bodyPr/>
          <a:lstStyle>
            <a:lvl1pPr marL="0" indent="0">
              <a:buNone/>
              <a:defRPr sz="1270"/>
            </a:lvl1pPr>
            <a:lvl2pPr marL="414772" indent="0">
              <a:buNone/>
              <a:defRPr sz="1089"/>
            </a:lvl2pPr>
            <a:lvl3pPr marL="829544" indent="0">
              <a:buNone/>
              <a:defRPr sz="907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  <a:lvl6pPr marL="2073859" indent="0">
              <a:buNone/>
              <a:defRPr sz="816"/>
            </a:lvl6pPr>
            <a:lvl7pPr marL="2488631" indent="0">
              <a:buNone/>
              <a:defRPr sz="816"/>
            </a:lvl7pPr>
            <a:lvl8pPr marL="2903403" indent="0">
              <a:buNone/>
              <a:defRPr sz="816"/>
            </a:lvl8pPr>
            <a:lvl9pPr marL="3318175" indent="0">
              <a:buNone/>
              <a:defRPr sz="816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632491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221613" y="1628801"/>
            <a:ext cx="10191902" cy="468052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23730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1" y="548681"/>
            <a:ext cx="2574314" cy="5760640"/>
          </a:xfrm>
        </p:spPr>
        <p:txBody>
          <a:bodyPr vert="eaVert"/>
          <a:lstStyle>
            <a:lvl1pPr>
              <a:defRPr sz="2903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23986" y="836713"/>
            <a:ext cx="8227647" cy="547260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09342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1398864" y="1340768"/>
            <a:ext cx="9571525" cy="4968552"/>
          </a:xfrm>
        </p:spPr>
        <p:txBody>
          <a:bodyPr/>
          <a:lstStyle>
            <a:lvl1pPr marL="311079" indent="-311079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buFont typeface="Wingdings" panose="05000000000000000000" pitchFamily="2" charset="2"/>
              <a:buChar char="l"/>
              <a:defRPr sz="2540" b="1">
                <a:solidFill>
                  <a:srgbClr val="393939"/>
                </a:solidFill>
              </a:defRPr>
            </a:lvl1pPr>
            <a:lvl2pPr marL="639440" indent="-311079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buFont typeface="Wingdings" panose="05000000000000000000" pitchFamily="2" charset="2"/>
              <a:buChar char="u"/>
              <a:defRPr b="0">
                <a:solidFill>
                  <a:srgbClr val="393939"/>
                </a:solidFill>
              </a:defRPr>
            </a:lvl2pPr>
            <a:lvl3pPr marL="976442" indent="-241950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buFont typeface="Wingdings" panose="05000000000000000000" pitchFamily="2" charset="2"/>
              <a:buChar char="p"/>
              <a:defRPr>
                <a:solidFill>
                  <a:srgbClr val="393939"/>
                </a:solidFill>
              </a:defRPr>
            </a:lvl3pPr>
            <a:lvl4pPr marL="1218392" indent="-164181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buFont typeface="Wingdings" panose="05000000000000000000" pitchFamily="2" charset="2"/>
              <a:buChar char="n"/>
              <a:defRPr>
                <a:solidFill>
                  <a:srgbClr val="393939"/>
                </a:solidFill>
              </a:defRPr>
            </a:lvl4pPr>
            <a:lvl5pPr marL="1468984" indent="-250591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tabLst>
                <a:tab pos="7241225" algn="l"/>
              </a:tabLst>
              <a:defRPr>
                <a:solidFill>
                  <a:srgbClr val="393939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843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13581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6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664740" y="1628800"/>
            <a:ext cx="8862523" cy="4752528"/>
          </a:xfrm>
        </p:spPr>
        <p:txBody>
          <a:bodyPr vert="eaVert"/>
          <a:lstStyle>
            <a:lvl1pPr marL="311079" indent="-311079">
              <a:buFont typeface="Wingdings" panose="05000000000000000000" pitchFamily="2" charset="2"/>
              <a:buChar char="l"/>
              <a:defRPr/>
            </a:lvl1pPr>
            <a:lvl2pPr marL="648081" indent="-319720">
              <a:buFont typeface="Wingdings" panose="05000000000000000000" pitchFamily="2" charset="2"/>
              <a:buChar char="u"/>
              <a:defRPr b="0"/>
            </a:lvl2pPr>
            <a:lvl3pPr marL="898672" indent="-250591">
              <a:buFont typeface="Wingdings" panose="05000000000000000000" pitchFamily="2" charset="2"/>
              <a:buChar char="p"/>
              <a:defRPr/>
            </a:lvl3pPr>
            <a:lvl4pPr marL="1140623" indent="-241950">
              <a:buFont typeface="Wingdings" panose="05000000000000000000" pitchFamily="2" charset="2"/>
              <a:buChar char="n"/>
              <a:defRPr/>
            </a:lvl4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30997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10" name="內容版面配置區 6"/>
          <p:cNvSpPr>
            <a:spLocks noGrp="1"/>
          </p:cNvSpPr>
          <p:nvPr>
            <p:ph sz="quarter" idx="13"/>
          </p:nvPr>
        </p:nvSpPr>
        <p:spPr>
          <a:xfrm>
            <a:off x="777632" y="1268759"/>
            <a:ext cx="5060858" cy="5039965"/>
          </a:xfrm>
        </p:spPr>
        <p:txBody>
          <a:bodyPr/>
          <a:lstStyle>
            <a:lvl1pPr marL="311079" indent="-311079">
              <a:buFont typeface="Wingdings" panose="05000000000000000000" pitchFamily="2" charset="2"/>
              <a:buChar char="l"/>
              <a:defRPr/>
            </a:lvl1pPr>
            <a:lvl2pPr marL="648081" indent="-319720">
              <a:buFont typeface="Wingdings" panose="05000000000000000000" pitchFamily="2" charset="2"/>
              <a:buChar char="u"/>
              <a:defRPr b="0"/>
            </a:lvl2pPr>
            <a:lvl3pPr marL="898672" indent="-250591">
              <a:buFont typeface="Wingdings" panose="05000000000000000000" pitchFamily="2" charset="2"/>
              <a:buChar char="p"/>
              <a:defRPr/>
            </a:lvl3pPr>
            <a:lvl4pPr marL="1140623" indent="-241950">
              <a:buFont typeface="Wingdings" panose="05000000000000000000" pitchFamily="2" charset="2"/>
              <a:buChar char="n"/>
              <a:defRPr/>
            </a:lvl4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11" name="內容版面配置區 6"/>
          <p:cNvSpPr>
            <a:spLocks noGrp="1"/>
          </p:cNvSpPr>
          <p:nvPr>
            <p:ph sz="quarter" idx="14"/>
          </p:nvPr>
        </p:nvSpPr>
        <p:spPr>
          <a:xfrm>
            <a:off x="6326044" y="1254388"/>
            <a:ext cx="5060858" cy="5039965"/>
          </a:xfrm>
        </p:spPr>
        <p:txBody>
          <a:bodyPr/>
          <a:lstStyle>
            <a:lvl1pPr marL="311079" indent="-311079">
              <a:buFont typeface="Wingdings" panose="05000000000000000000" pitchFamily="2" charset="2"/>
              <a:buChar char="l"/>
              <a:defRPr/>
            </a:lvl1pPr>
            <a:lvl2pPr marL="648081" indent="-319720">
              <a:buFont typeface="Wingdings" panose="05000000000000000000" pitchFamily="2" charset="2"/>
              <a:buChar char="u"/>
              <a:defRPr b="0"/>
            </a:lvl2pPr>
            <a:lvl3pPr marL="898672" indent="-250591">
              <a:buFont typeface="Wingdings" panose="05000000000000000000" pitchFamily="2" charset="2"/>
              <a:buChar char="p"/>
              <a:defRPr/>
            </a:lvl3pPr>
            <a:lvl4pPr marL="1140623" indent="-241950">
              <a:buFont typeface="Wingdings" panose="05000000000000000000" pitchFamily="2" charset="2"/>
              <a:buChar char="n"/>
              <a:defRPr/>
            </a:lvl4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22353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4943875" y="908722"/>
            <a:ext cx="6473824" cy="5400600"/>
          </a:xfrm>
        </p:spPr>
        <p:txBody>
          <a:bodyPr/>
          <a:lstStyle>
            <a:lvl1pPr marL="311079" indent="-311079">
              <a:buFont typeface="Wingdings" panose="05000000000000000000" pitchFamily="2" charset="2"/>
              <a:buChar char="l"/>
              <a:defRPr sz="2540"/>
            </a:lvl1pPr>
            <a:lvl2pPr marL="648081" indent="-319720">
              <a:buFont typeface="Wingdings" panose="05000000000000000000" pitchFamily="2" charset="2"/>
              <a:buChar char="u"/>
              <a:defRPr sz="2177" b="0"/>
            </a:lvl2pPr>
            <a:lvl3pPr marL="898672" indent="-250591">
              <a:buFont typeface="Wingdings" panose="05000000000000000000" pitchFamily="2" charset="2"/>
              <a:buChar char="p"/>
              <a:defRPr sz="1814"/>
            </a:lvl3pPr>
            <a:lvl4pPr marL="1140623" indent="-241950">
              <a:buFont typeface="Wingdings" panose="05000000000000000000" pitchFamily="2" charset="2"/>
              <a:buChar char="n"/>
              <a:defRPr sz="1633"/>
            </a:lvl4pPr>
            <a:lvl5pPr>
              <a:defRPr sz="1633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9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778487" y="908722"/>
            <a:ext cx="3930989" cy="5400600"/>
          </a:xfrm>
        </p:spPr>
        <p:txBody>
          <a:bodyPr/>
          <a:lstStyle>
            <a:lvl1pPr marL="0" indent="0">
              <a:buNone/>
              <a:defRPr sz="1270"/>
            </a:lvl1pPr>
            <a:lvl2pPr marL="414772" indent="0">
              <a:buNone/>
              <a:defRPr sz="1089"/>
            </a:lvl2pPr>
            <a:lvl3pPr marL="829544" indent="0">
              <a:buNone/>
              <a:defRPr sz="907"/>
            </a:lvl3pPr>
            <a:lvl4pPr marL="1244316" indent="0">
              <a:buNone/>
              <a:defRPr sz="816"/>
            </a:lvl4pPr>
            <a:lvl5pPr marL="1659087" indent="0">
              <a:buNone/>
              <a:defRPr sz="816"/>
            </a:lvl5pPr>
            <a:lvl6pPr marL="2073859" indent="0">
              <a:buNone/>
              <a:defRPr sz="816"/>
            </a:lvl6pPr>
            <a:lvl7pPr marL="2488631" indent="0">
              <a:buNone/>
              <a:defRPr sz="816"/>
            </a:lvl7pPr>
            <a:lvl8pPr marL="2903403" indent="0">
              <a:buNone/>
              <a:defRPr sz="816"/>
            </a:lvl8pPr>
            <a:lvl9pPr marL="3318175" indent="0">
              <a:buNone/>
              <a:defRPr sz="816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4976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365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78487" y="980728"/>
            <a:ext cx="6115141" cy="5328592"/>
          </a:xfrm>
        </p:spPr>
        <p:txBody>
          <a:bodyPr>
            <a:normAutofit/>
          </a:bodyPr>
          <a:lstStyle>
            <a:lvl1pPr algn="l" defTabSz="829544" rtl="0" eaLnBrk="1" latinLnBrk="0" hangingPunct="1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defRPr lang="zh-TW" altLang="en-US" sz="2540" b="1" kern="1200" dirty="0" smtClean="0">
                <a:solidFill>
                  <a:srgbClr val="393939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algn="l" defTabSz="829544" rtl="0" eaLnBrk="1" latinLnBrk="0" hangingPunct="1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defRPr lang="zh-TW" altLang="en-US" sz="2540" b="1" kern="1200" dirty="0" smtClean="0">
                <a:solidFill>
                  <a:srgbClr val="393939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algn="l" defTabSz="829544" rtl="0" eaLnBrk="1" latinLnBrk="0" hangingPunct="1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defRPr lang="zh-TW" altLang="en-US" sz="2540" b="1" kern="1200" dirty="0" smtClean="0">
                <a:solidFill>
                  <a:srgbClr val="393939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algn="l" defTabSz="829544" rtl="0" eaLnBrk="1" latinLnBrk="0" hangingPunct="1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defRPr lang="zh-TW" altLang="en-US" sz="2540" b="1" kern="1200" dirty="0" smtClean="0">
                <a:solidFill>
                  <a:srgbClr val="393939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algn="l" defTabSz="829544" rtl="0" eaLnBrk="1" latinLnBrk="0" hangingPunct="1">
              <a:lnSpc>
                <a:spcPct val="100000"/>
              </a:lnSpc>
              <a:spcBef>
                <a:spcPts val="544"/>
              </a:spcBef>
              <a:spcAft>
                <a:spcPts val="544"/>
              </a:spcAft>
              <a:defRPr lang="zh-TW" altLang="en-US" sz="2540" b="1" kern="1200" dirty="0">
                <a:solidFill>
                  <a:srgbClr val="393939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 hasCustomPrompt="1"/>
          </p:nvPr>
        </p:nvSpPr>
        <p:spPr>
          <a:xfrm>
            <a:off x="7070878" y="980728"/>
            <a:ext cx="4342636" cy="5328592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zh-TW" altLang="en-US" dirty="0"/>
              <a:t>按一下編輯文字樣式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8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02668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778487" y="2"/>
            <a:ext cx="10635027" cy="7647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pPr lv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06065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 bwMode="ltGray">
          <a:xfrm>
            <a:off x="814131" y="1"/>
            <a:ext cx="10599383" cy="6926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zh-TW" altLang="en-US" dirty="0"/>
              <a:t>標題 </a:t>
            </a:r>
            <a:r>
              <a:rPr lang="en-US" altLang="zh-TW" dirty="0"/>
              <a:t>36</a:t>
            </a:r>
            <a:r>
              <a:rPr lang="zh-TW" altLang="en-US" dirty="0"/>
              <a:t>號 粗體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 bwMode="ltGray">
          <a:xfrm>
            <a:off x="1196803" y="1316245"/>
            <a:ext cx="10216711" cy="4736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第一層 </a:t>
            </a:r>
            <a:r>
              <a:rPr lang="en-US" altLang="zh-TW" dirty="0"/>
              <a:t>28</a:t>
            </a:r>
            <a:r>
              <a:rPr lang="zh-TW" altLang="en-US" dirty="0"/>
              <a:t>號 粗體</a:t>
            </a:r>
          </a:p>
          <a:p>
            <a:pPr lvl="1"/>
            <a:r>
              <a:rPr lang="zh-TW" altLang="en-US" dirty="0"/>
              <a:t>第二層 </a:t>
            </a:r>
            <a:r>
              <a:rPr lang="en-US" altLang="zh-TW" dirty="0"/>
              <a:t>24</a:t>
            </a:r>
            <a:r>
              <a:rPr lang="zh-TW" altLang="en-US" dirty="0"/>
              <a:t>號 </a:t>
            </a:r>
          </a:p>
          <a:p>
            <a:pPr lvl="2"/>
            <a:r>
              <a:rPr lang="zh-TW" altLang="en-US" dirty="0"/>
              <a:t>第三層 </a:t>
            </a:r>
            <a:r>
              <a:rPr lang="en-US" altLang="zh-TW" dirty="0"/>
              <a:t>20</a:t>
            </a:r>
            <a:r>
              <a:rPr lang="zh-TW" altLang="en-US" dirty="0"/>
              <a:t>號</a:t>
            </a:r>
          </a:p>
          <a:p>
            <a:pPr lvl="3"/>
            <a:r>
              <a:rPr lang="zh-TW" altLang="en-US" dirty="0"/>
              <a:t>第四層 </a:t>
            </a:r>
            <a:r>
              <a:rPr lang="en-US" altLang="zh-TW" dirty="0"/>
              <a:t>18</a:t>
            </a:r>
            <a:r>
              <a:rPr lang="zh-TW" altLang="en-US" dirty="0"/>
              <a:t>號</a:t>
            </a:r>
          </a:p>
          <a:p>
            <a:pPr lvl="4"/>
            <a:r>
              <a:rPr lang="zh-TW" altLang="en-US" dirty="0"/>
              <a:t>第五層 </a:t>
            </a:r>
            <a:r>
              <a:rPr lang="en-US" altLang="zh-TW" dirty="0"/>
              <a:t>18</a:t>
            </a:r>
            <a:r>
              <a:rPr lang="zh-TW" altLang="en-US" dirty="0"/>
              <a:t>號</a:t>
            </a:r>
          </a:p>
        </p:txBody>
      </p:sp>
      <p:sp>
        <p:nvSpPr>
          <p:cNvPr id="6" name="矩形 5"/>
          <p:cNvSpPr/>
          <p:nvPr/>
        </p:nvSpPr>
        <p:spPr>
          <a:xfrm>
            <a:off x="5918749" y="6641255"/>
            <a:ext cx="354584" cy="259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829544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4EACC7-37E3-43A5-A5FB-BEB9CE95D266}" type="slidenum">
              <a:rPr kumimoji="0" lang="zh-TW" altLang="en-US" sz="1089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pPr marL="0" marR="0" lvl="0" indent="0" defTabSz="829544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1089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" name="矩形 4"/>
          <p:cNvSpPr/>
          <p:nvPr/>
        </p:nvSpPr>
        <p:spPr>
          <a:xfrm>
            <a:off x="-11202" y="6644382"/>
            <a:ext cx="584028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000" b="1" dirty="0">
                <a:solidFill>
                  <a:schemeClr val="bg1"/>
                </a:solidFill>
              </a:rPr>
              <a:t>機密資料 禁止複製、轉載、外流 │CONFIDENTIAL DOCUMENT DO NOT COPY OR DISTRIBUTE</a:t>
            </a:r>
          </a:p>
        </p:txBody>
      </p:sp>
    </p:spTree>
    <p:extLst>
      <p:ext uri="{BB962C8B-B14F-4D97-AF65-F5344CB8AC3E}">
        <p14:creationId xmlns:p14="http://schemas.microsoft.com/office/powerpoint/2010/main" val="276794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defTabSz="829544" rtl="0" eaLnBrk="1" latinLnBrk="0" hangingPunct="1">
        <a:spcBef>
          <a:spcPct val="0"/>
        </a:spcBef>
        <a:buNone/>
        <a:defRPr lang="zh-TW" altLang="en-US" sz="3266" b="1" kern="1200" spc="272" dirty="0">
          <a:solidFill>
            <a:srgbClr val="393939"/>
          </a:solidFill>
          <a:latin typeface="Microsoft YaHei UI" pitchFamily="34" charset="-122"/>
          <a:ea typeface="Microsoft YaHei UI" pitchFamily="34" charset="-122"/>
          <a:cs typeface="+mj-cs"/>
        </a:defRPr>
      </a:lvl1pPr>
    </p:titleStyle>
    <p:bodyStyle>
      <a:lvl1pPr marL="311079" indent="-311079" algn="l" defTabSz="829544" rtl="0" eaLnBrk="1" latinLnBrk="0" hangingPunct="1">
        <a:lnSpc>
          <a:spcPct val="100000"/>
        </a:lnSpc>
        <a:spcBef>
          <a:spcPts val="544"/>
        </a:spcBef>
        <a:spcAft>
          <a:spcPts val="544"/>
        </a:spcAft>
        <a:buClr>
          <a:schemeClr val="accent1"/>
        </a:buClr>
        <a:buFont typeface="Wingdings" panose="05000000000000000000" pitchFamily="2" charset="2"/>
        <a:buChar char="l"/>
        <a:defRPr sz="2540" b="1" kern="1200">
          <a:solidFill>
            <a:srgbClr val="393939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648081" indent="-319720" algn="l" defTabSz="829544" rtl="0" eaLnBrk="1" latinLnBrk="0" hangingPunct="1">
        <a:lnSpc>
          <a:spcPct val="100000"/>
        </a:lnSpc>
        <a:spcBef>
          <a:spcPts val="544"/>
        </a:spcBef>
        <a:spcAft>
          <a:spcPts val="544"/>
        </a:spcAft>
        <a:buClr>
          <a:schemeClr val="accent2"/>
        </a:buClr>
        <a:buFont typeface="Wingdings" panose="05000000000000000000" pitchFamily="2" charset="2"/>
        <a:buChar char="u"/>
        <a:defRPr sz="2177" b="1" kern="1200">
          <a:solidFill>
            <a:srgbClr val="393939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898672" indent="-250591" algn="l" defTabSz="829544" rtl="0" eaLnBrk="1" latinLnBrk="0" hangingPunct="1">
        <a:lnSpc>
          <a:spcPct val="100000"/>
        </a:lnSpc>
        <a:spcBef>
          <a:spcPts val="544"/>
        </a:spcBef>
        <a:spcAft>
          <a:spcPts val="544"/>
        </a:spcAft>
        <a:buClr>
          <a:schemeClr val="accent3"/>
        </a:buClr>
        <a:buFont typeface="Wingdings" panose="05000000000000000000" pitchFamily="2" charset="2"/>
        <a:buChar char="p"/>
        <a:defRPr sz="1814" kern="1200">
          <a:solidFill>
            <a:srgbClr val="393939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1140623" indent="-241950" algn="l" defTabSz="829544" rtl="0" eaLnBrk="1" latinLnBrk="0" hangingPunct="1">
        <a:lnSpc>
          <a:spcPct val="100000"/>
        </a:lnSpc>
        <a:spcBef>
          <a:spcPts val="544"/>
        </a:spcBef>
        <a:spcAft>
          <a:spcPts val="544"/>
        </a:spcAft>
        <a:buClr>
          <a:schemeClr val="accent4"/>
        </a:buClr>
        <a:buFont typeface="Wingdings" panose="05000000000000000000" pitchFamily="2" charset="2"/>
        <a:buChar char="n"/>
        <a:defRPr sz="1633" kern="1200">
          <a:solidFill>
            <a:srgbClr val="393939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1382573" indent="-241950" algn="l" defTabSz="829544" rtl="0" eaLnBrk="1" latinLnBrk="0" hangingPunct="1">
        <a:lnSpc>
          <a:spcPct val="100000"/>
        </a:lnSpc>
        <a:spcBef>
          <a:spcPts val="544"/>
        </a:spcBef>
        <a:spcAft>
          <a:spcPts val="544"/>
        </a:spcAft>
        <a:buClr>
          <a:schemeClr val="accent5"/>
        </a:buClr>
        <a:buFont typeface="Arial" pitchFamily="34" charset="0"/>
        <a:buChar char="»"/>
        <a:defRPr sz="1633" kern="1200">
          <a:solidFill>
            <a:srgbClr val="393939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2281245" indent="-207386" algn="l" defTabSz="829544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6017" indent="-207386" algn="l" defTabSz="829544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10789" indent="-207386" algn="l" defTabSz="829544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5561" indent="-207386" algn="l" defTabSz="829544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72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544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316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9087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859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631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403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8175" algn="l" defTabSz="829544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tat.gov.tw/standardindustrialclassification.aspx?n=3144&amp;sms=0&amp;rid=8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D0AD892-C63E-60E1-7772-75C224F2B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0204" y="2018639"/>
            <a:ext cx="10635027" cy="1193755"/>
          </a:xfrm>
        </p:spPr>
        <p:txBody>
          <a:bodyPr/>
          <a:lstStyle/>
          <a:p>
            <a:r>
              <a:rPr lang="en-US" altLang="zh-TW" dirty="0"/>
              <a:t>【</a:t>
            </a:r>
            <a:r>
              <a:rPr lang="zh-TW" altLang="zh-TW" sz="3600" dirty="0">
                <a:solidFill>
                  <a:srgbClr val="000000"/>
                </a:solidFill>
              </a:rPr>
              <a:t> ○○○○</a:t>
            </a:r>
            <a:r>
              <a:rPr lang="en-US" altLang="zh-TW" sz="3600" dirty="0">
                <a:solidFill>
                  <a:srgbClr val="000000"/>
                </a:solidFill>
              </a:rPr>
              <a:t> </a:t>
            </a:r>
            <a:r>
              <a:rPr lang="en-US" altLang="zh-TW" dirty="0"/>
              <a:t>】</a:t>
            </a:r>
            <a:br>
              <a:rPr lang="en-US" altLang="zh-TW" dirty="0"/>
            </a:br>
            <a:r>
              <a:rPr lang="zh-TW" altLang="en-US" dirty="0"/>
              <a:t>構想簡報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999D8-9FFB-2961-D5EB-7EF6952E99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07340" y="3645605"/>
            <a:ext cx="7872361" cy="1464278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n"/>
            </a:pPr>
            <a:r>
              <a:rPr lang="zh-TW" altLang="en-US" dirty="0"/>
              <a:t>公司名稱：</a:t>
            </a:r>
            <a:r>
              <a:rPr lang="zh-TW" altLang="zh-TW" sz="1800" dirty="0">
                <a:solidFill>
                  <a:srgbClr val="000000"/>
                </a:solidFill>
              </a:rPr>
              <a:t>  ○○○○○○○○</a:t>
            </a:r>
            <a:r>
              <a:rPr lang="en-US" altLang="zh-TW" sz="1800" dirty="0">
                <a:solidFill>
                  <a:srgbClr val="000000"/>
                </a:solidFill>
              </a:rPr>
              <a:t> </a:t>
            </a:r>
            <a:endParaRPr lang="en-US" altLang="zh-TW" dirty="0"/>
          </a:p>
          <a:p>
            <a:pPr marL="342900" indent="-342900" algn="l">
              <a:buFont typeface="Wingdings" panose="05000000000000000000" pitchFamily="2" charset="2"/>
              <a:buChar char="n"/>
            </a:pPr>
            <a:r>
              <a:rPr lang="zh-TW" altLang="en-US" dirty="0"/>
              <a:t>公司聯絡人：</a:t>
            </a:r>
            <a:r>
              <a:rPr lang="zh-TW" altLang="zh-TW" sz="1800" dirty="0">
                <a:solidFill>
                  <a:srgbClr val="000000"/>
                </a:solidFill>
              </a:rPr>
              <a:t> 服務部門及職稱</a:t>
            </a:r>
            <a:r>
              <a:rPr lang="en-US" altLang="zh-TW" sz="1800" dirty="0">
                <a:solidFill>
                  <a:srgbClr val="000000"/>
                </a:solidFill>
              </a:rPr>
              <a:t>+</a:t>
            </a:r>
            <a:r>
              <a:rPr lang="zh-TW" altLang="zh-TW" sz="1800" dirty="0">
                <a:solidFill>
                  <a:srgbClr val="000000"/>
                </a:solidFill>
              </a:rPr>
              <a:t>姓名</a:t>
            </a:r>
            <a:r>
              <a:rPr lang="zh-TW" altLang="en-US" dirty="0"/>
              <a:t> </a:t>
            </a:r>
            <a:endParaRPr lang="en-US" altLang="zh-TW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AA0D0913-8197-F049-4326-F2A65C7272BE}"/>
              </a:ext>
            </a:extLst>
          </p:cNvPr>
          <p:cNvSpPr/>
          <p:nvPr/>
        </p:nvSpPr>
        <p:spPr>
          <a:xfrm>
            <a:off x="4336544" y="5329727"/>
            <a:ext cx="34197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zh-TW" sz="2000" b="1" dirty="0">
                <a:solidFill>
                  <a:srgbClr val="000000"/>
                </a:solidFill>
              </a:rPr>
              <a:t>中華民國</a:t>
            </a:r>
            <a:r>
              <a:rPr lang="en-US" altLang="zh-TW" sz="2000" b="1" dirty="0">
                <a:solidFill>
                  <a:srgbClr val="000000"/>
                </a:solidFill>
              </a:rPr>
              <a:t>115</a:t>
            </a:r>
            <a:r>
              <a:rPr lang="zh-TW" altLang="zh-TW" sz="2000" b="1" dirty="0">
                <a:solidFill>
                  <a:srgbClr val="000000"/>
                </a:solidFill>
              </a:rPr>
              <a:t>年</a:t>
            </a:r>
            <a:r>
              <a:rPr lang="zh-TW" altLang="zh-TW" sz="2000" dirty="0">
                <a:solidFill>
                  <a:srgbClr val="000000"/>
                </a:solidFill>
              </a:rPr>
              <a:t>○○</a:t>
            </a:r>
            <a:r>
              <a:rPr lang="zh-TW" altLang="zh-TW" sz="2000" b="1" dirty="0">
                <a:solidFill>
                  <a:srgbClr val="000000"/>
                </a:solidFill>
              </a:rPr>
              <a:t>月</a:t>
            </a:r>
            <a:r>
              <a:rPr lang="zh-TW" altLang="zh-TW" sz="2000" dirty="0">
                <a:solidFill>
                  <a:srgbClr val="000000"/>
                </a:solidFill>
              </a:rPr>
              <a:t>○○</a:t>
            </a:r>
            <a:r>
              <a:rPr lang="zh-TW" altLang="zh-TW" sz="2000" b="1" dirty="0">
                <a:solidFill>
                  <a:srgbClr val="000000"/>
                </a:solidFill>
              </a:rPr>
              <a:t>日</a:t>
            </a:r>
            <a:endParaRPr lang="zh-TW" altLang="en-US" sz="2400" b="1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71291FD3-78D6-B975-228F-AC3E55296DB5}"/>
              </a:ext>
            </a:extLst>
          </p:cNvPr>
          <p:cNvSpPr txBox="1"/>
          <p:nvPr/>
        </p:nvSpPr>
        <p:spPr>
          <a:xfrm>
            <a:off x="1222744" y="569889"/>
            <a:ext cx="1045180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2800" b="1" spc="272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115年中小微企業AI創新應用輔導計畫</a:t>
            </a:r>
            <a:endParaRPr lang="en-US" altLang="zh-TW" sz="2800" b="1" spc="272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  <a:p>
            <a:pPr algn="ctr"/>
            <a:r>
              <a:rPr lang="en-US" altLang="zh-TW" sz="2400" b="1" spc="272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AI</a:t>
            </a:r>
            <a:r>
              <a:rPr lang="zh-TW" altLang="en-US" sz="2400" b="1" spc="272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創新應用落地</a:t>
            </a:r>
            <a:r>
              <a:rPr lang="zh-TW" altLang="zh-TW" sz="2400" b="1" spc="272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【</a:t>
            </a:r>
            <a:r>
              <a:rPr lang="zh-TW" altLang="en-US" sz="2400" b="1" spc="272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體系創新型</a:t>
            </a:r>
            <a:r>
              <a:rPr lang="en-US" altLang="zh-TW" sz="2400" b="1" spc="272" dirty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+mj-cs"/>
              </a:rPr>
              <a:t>】</a:t>
            </a:r>
            <a:endParaRPr lang="zh-TW" altLang="en-US" sz="2400" b="1" spc="272" dirty="0">
              <a:solidFill>
                <a:srgbClr val="00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33173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柒、預計導入企業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531628" y="861232"/>
            <a:ext cx="1140873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本案預計帶動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OO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家中小微企業導入應用，並根據體系架構圖中所有利害關係人，說明其角色、參與體系的方式。</a:t>
            </a:r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以下舉例，但不限於此：</a:t>
            </a: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3C9DC7B-F549-851D-B041-0913C13970C9}"/>
              </a:ext>
            </a:extLst>
          </p:cNvPr>
          <p:cNvSpPr txBox="1"/>
          <p:nvPr/>
        </p:nvSpPr>
        <p:spPr>
          <a:xfrm>
            <a:off x="846581" y="5842878"/>
            <a:ext cx="101088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>
                <a:solidFill>
                  <a:schemeClr val="tx1">
                    <a:lumMod val="75000"/>
                  </a:schemeClr>
                </a:solidFill>
              </a:rPr>
              <a:t>註：欄位不足請自行新增</a:t>
            </a: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D0C53762-56E3-6EFF-7414-C3CB9C1B7C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4726824"/>
              </p:ext>
            </p:extLst>
          </p:nvPr>
        </p:nvGraphicFramePr>
        <p:xfrm>
          <a:off x="531628" y="2009212"/>
          <a:ext cx="11025963" cy="2839575"/>
        </p:xfrm>
        <a:graphic>
          <a:graphicData uri="http://schemas.openxmlformats.org/drawingml/2006/table">
            <a:tbl>
              <a:tblPr/>
              <a:tblGrid>
                <a:gridCol w="2477386">
                  <a:extLst>
                    <a:ext uri="{9D8B030D-6E8A-4147-A177-3AD203B41FA5}">
                      <a16:colId xmlns:a16="http://schemas.microsoft.com/office/drawing/2014/main" val="2271532857"/>
                    </a:ext>
                  </a:extLst>
                </a:gridCol>
                <a:gridCol w="1378307">
                  <a:extLst>
                    <a:ext uri="{9D8B030D-6E8A-4147-A177-3AD203B41FA5}">
                      <a16:colId xmlns:a16="http://schemas.microsoft.com/office/drawing/2014/main" val="2322145840"/>
                    </a:ext>
                  </a:extLst>
                </a:gridCol>
                <a:gridCol w="2162335">
                  <a:extLst>
                    <a:ext uri="{9D8B030D-6E8A-4147-A177-3AD203B41FA5}">
                      <a16:colId xmlns:a16="http://schemas.microsoft.com/office/drawing/2014/main" val="3018679694"/>
                    </a:ext>
                  </a:extLst>
                </a:gridCol>
                <a:gridCol w="2892056">
                  <a:extLst>
                    <a:ext uri="{9D8B030D-6E8A-4147-A177-3AD203B41FA5}">
                      <a16:colId xmlns:a16="http://schemas.microsoft.com/office/drawing/2014/main" val="3540384172"/>
                    </a:ext>
                  </a:extLst>
                </a:gridCol>
                <a:gridCol w="2115879">
                  <a:extLst>
                    <a:ext uri="{9D8B030D-6E8A-4147-A177-3AD203B41FA5}">
                      <a16:colId xmlns:a16="http://schemas.microsoft.com/office/drawing/2014/main" val="1268465937"/>
                    </a:ext>
                  </a:extLst>
                </a:gridCol>
              </a:tblGrid>
              <a:tr h="30912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利害關係人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95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行業別</a:t>
                      </a: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(4</a:t>
                      </a: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碼</a:t>
                      </a: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endParaRPr lang="zh-TW" altLang="en-US" sz="1200" b="1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角色</a:t>
                      </a:r>
                      <a:endParaRPr lang="en-US" altLang="zh-TW" sz="1200" b="1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參與體系方式</a:t>
                      </a: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功能</a:t>
                      </a: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endParaRPr lang="zh-TW" altLang="en-US" sz="1200" b="1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295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統一編號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496924"/>
                  </a:ext>
                </a:extLst>
              </a:tr>
              <a:tr h="515390">
                <a:tc>
                  <a:txBody>
                    <a:bodyPr/>
                    <a:lstStyle/>
                    <a:p>
                      <a:pPr marL="0" algn="l" defTabSz="829544" rtl="0" eaLnBrk="1" latinLnBrk="0" hangingPunct="1"/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核心企業：</a:t>
                      </a:r>
                      <a:r>
                        <a:rPr lang="zh-TW" altLang="zh-TW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○○○</a:t>
                      </a:r>
                      <a:endParaRPr lang="zh-TW" altLang="en-US" sz="1200" b="1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主導</a:t>
                      </a:r>
                      <a:r>
                        <a:rPr lang="en-US" altLang="zh-TW" sz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AI</a:t>
                      </a:r>
                      <a:r>
                        <a:rPr lang="zh-TW" altLang="en-US" sz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導入與管理</a:t>
                      </a:r>
                      <a:r>
                        <a:rPr lang="en-US" altLang="zh-TW" sz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…</a:t>
                      </a:r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技術規劃、平台管理</a:t>
                      </a:r>
                      <a:r>
                        <a:rPr lang="en-US" altLang="zh-TW" sz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…</a:t>
                      </a:r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3680961"/>
                  </a:ext>
                </a:extLst>
              </a:tr>
              <a:tr h="403012">
                <a:tc>
                  <a:txBody>
                    <a:bodyPr/>
                    <a:lstStyle/>
                    <a:p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帶動業者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zh-TW" altLang="en-US" sz="1200" b="1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9323941"/>
                  </a:ext>
                </a:extLst>
              </a:tr>
              <a:tr h="403012">
                <a:tc>
                  <a:txBody>
                    <a:bodyPr/>
                    <a:lstStyle/>
                    <a:p>
                      <a:r>
                        <a:rPr lang="zh-TW" altLang="en-US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帶動業者</a:t>
                      </a:r>
                      <a:r>
                        <a:rPr lang="en-US" altLang="zh-TW" sz="12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2</a:t>
                      </a:r>
                      <a:endParaRPr lang="zh-TW" altLang="en-US" sz="1200" b="1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674526"/>
                  </a:ext>
                </a:extLst>
              </a:tr>
              <a:tr h="403012">
                <a:tc>
                  <a:txBody>
                    <a:bodyPr/>
                    <a:lstStyle/>
                    <a:p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消費者</a:t>
                      </a: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834633"/>
                  </a:ext>
                </a:extLst>
              </a:tr>
              <a:tr h="403012">
                <a:tc>
                  <a:txBody>
                    <a:bodyPr/>
                    <a:lstStyle/>
                    <a:p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技術合作單位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  <a:endParaRPr lang="zh-TW" altLang="en-US" sz="1200" b="1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072752"/>
                  </a:ext>
                </a:extLst>
              </a:tr>
              <a:tr h="403012">
                <a:tc>
                  <a:txBody>
                    <a:bodyPr/>
                    <a:lstStyle/>
                    <a:p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……</a:t>
                      </a:r>
                      <a:endParaRPr lang="zh-TW" altLang="en-US" sz="1200" b="1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4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093596"/>
                  </a:ext>
                </a:extLst>
              </a:tr>
            </a:tbl>
          </a:graphicData>
        </a:graphic>
      </p:graphicFrame>
      <p:sp>
        <p:nvSpPr>
          <p:cNvPr id="3" name="文字方塊 2">
            <a:extLst>
              <a:ext uri="{FF2B5EF4-FFF2-40B4-BE49-F238E27FC236}">
                <a16:creationId xmlns:a16="http://schemas.microsoft.com/office/drawing/2014/main" id="{5741366F-F558-953C-98C0-B0496E44E44F}"/>
              </a:ext>
            </a:extLst>
          </p:cNvPr>
          <p:cNvSpPr txBox="1"/>
          <p:nvPr/>
        </p:nvSpPr>
        <p:spPr>
          <a:xfrm>
            <a:off x="846581" y="6247322"/>
            <a:ext cx="105669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>
                <a:solidFill>
                  <a:schemeClr val="tx1">
                    <a:lumMod val="75000"/>
                  </a:schemeClr>
                </a:solidFill>
              </a:rPr>
              <a:t>行業別代碼請查詢 </a:t>
            </a:r>
            <a:r>
              <a:rPr lang="en-US" altLang="zh-TW" sz="16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https://www.stat.gov.tw/standardindustrialclassification.aspx?n=3144&amp;sms=0&amp;rid=8</a:t>
            </a:r>
            <a:endParaRPr lang="zh-TW" altLang="en-US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148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捌、預期效益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531628" y="861232"/>
            <a:ext cx="1140873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一、量化效益</a:t>
            </a: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效率提升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-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生產週期由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XX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天減少為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XX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天</a:t>
            </a: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成本降低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-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庫存成本由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XX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元降低至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XX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元</a:t>
            </a: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二、質化效益</a:t>
            </a:r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說明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創新應用導入體系後，對導入應用業者，以及整體計畫的成效</a:t>
            </a: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861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玖、附件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531628" y="861232"/>
            <a:ext cx="1140873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可視需要增列其他說明。</a:t>
            </a: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D02F1F57-D6E7-9D20-D978-256BA1C4FC1E}"/>
              </a:ext>
            </a:extLst>
          </p:cNvPr>
          <p:cNvSpPr/>
          <p:nvPr/>
        </p:nvSpPr>
        <p:spPr>
          <a:xfrm>
            <a:off x="1162498" y="2412348"/>
            <a:ext cx="5461588" cy="1421928"/>
          </a:xfrm>
          <a:prstGeom prst="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+mj-ea"/>
                <a:ea typeface="+mj-ea"/>
              </a:rPr>
              <a:t>提醒</a:t>
            </a:r>
            <a:r>
              <a:rPr lang="zh-TW" altLang="en-US" b="1" dirty="0">
                <a:solidFill>
                  <a:srgbClr val="0000FF"/>
                </a:solidFill>
                <a:latin typeface="+mj-ea"/>
                <a:ea typeface="+mj-ea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FF"/>
              </a:solidFill>
              <a:uFillTx/>
              <a:latin typeface="+mj-ea"/>
              <a:ea typeface="+mj-ea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+mj-ea"/>
                <a:ea typeface="+mj-ea"/>
              </a:rPr>
              <a:t>可檢附加強說明公司優勢或執行能力之相關文件。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+mj-ea"/>
              <a:ea typeface="+mj-ea"/>
            </a:endParaRPr>
          </a:p>
          <a:p>
            <a:pPr marL="285750" marR="0" lvl="0" indent="-28575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+mj-ea"/>
                <a:ea typeface="+mj-ea"/>
              </a:rPr>
              <a:t>可檢附展現公司實績之過往經歷。</a:t>
            </a:r>
            <a:endParaRPr lang="en-US" altLang="zh-TW" sz="1800" b="1" i="0" u="none" strike="noStrike" kern="1200" cap="none" spc="0" baseline="0" dirty="0">
              <a:solidFill>
                <a:srgbClr val="000000"/>
              </a:solidFill>
              <a:uFillTx/>
              <a:latin typeface="+mj-ea"/>
              <a:ea typeface="+mj-ea"/>
            </a:endParaRPr>
          </a:p>
          <a:p>
            <a:pPr marL="285750" indent="-285750">
              <a:lnSpc>
                <a:spcPct val="120000"/>
              </a:lnSpc>
              <a:buSzPct val="100000"/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zh-TW" b="1" dirty="0">
                <a:solidFill>
                  <a:srgbClr val="000000"/>
                </a:solidFill>
                <a:latin typeface="+mj-ea"/>
                <a:ea typeface="+mj-ea"/>
              </a:rPr>
              <a:t>若「無」則可不填</a:t>
            </a:r>
          </a:p>
        </p:txBody>
      </p:sp>
    </p:spTree>
    <p:extLst>
      <p:ext uri="{BB962C8B-B14F-4D97-AF65-F5344CB8AC3E}">
        <p14:creationId xmlns:p14="http://schemas.microsoft.com/office/powerpoint/2010/main" val="3896337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簡報大綱</a:t>
            </a:r>
          </a:p>
        </p:txBody>
      </p:sp>
      <p:sp>
        <p:nvSpPr>
          <p:cNvPr id="5" name="文字版面配置區 2">
            <a:extLst>
              <a:ext uri="{FF2B5EF4-FFF2-40B4-BE49-F238E27FC236}">
                <a16:creationId xmlns:a16="http://schemas.microsoft.com/office/drawing/2014/main" id="{400A7B61-3036-9EEA-5B35-1188D89B8618}"/>
              </a:ext>
            </a:extLst>
          </p:cNvPr>
          <p:cNvSpPr txBox="1"/>
          <p:nvPr/>
        </p:nvSpPr>
        <p:spPr>
          <a:xfrm>
            <a:off x="1981200" y="1394886"/>
            <a:ext cx="8229600" cy="472754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rmAutofit lnSpcReduction="10000"/>
          </a:bodyPr>
          <a:lstStyle/>
          <a:p>
            <a:pPr marL="971550" marR="0" lvl="1" indent="-514350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buFont typeface="Calibri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800" b="0" i="0" u="none" strike="noStrike" kern="1200" cap="none" spc="0" baseline="0" dirty="0">
              <a:solidFill>
                <a:srgbClr val="000000"/>
              </a:solidFill>
              <a:uFillTx/>
              <a:latin typeface="+mj-ea"/>
              <a:ea typeface="+mj-ea"/>
            </a:endParaRPr>
          </a:p>
          <a:p>
            <a:pPr marL="457200" lvl="1" defTabSz="914400">
              <a:lnSpc>
                <a:spcPct val="90000"/>
              </a:lnSpc>
              <a:spcBef>
                <a:spcPts val="7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壹、推動行業體系背景及共通痛點與需求</a:t>
            </a: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lvl="1" defTabSz="914400">
              <a:lnSpc>
                <a:spcPct val="90000"/>
              </a:lnSpc>
              <a:spcBef>
                <a:spcPts val="7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貳、體系</a:t>
            </a:r>
            <a:r>
              <a:rPr lang="en-US" altLang="zh-TW" sz="2800" dirty="0">
                <a:solidFill>
                  <a:srgbClr val="000000"/>
                </a:solidFill>
                <a:latin typeface="+mj-ea"/>
                <a:ea typeface="+mj-ea"/>
              </a:rPr>
              <a:t>AI</a:t>
            </a: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應用需求</a:t>
            </a: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lvl="1" defTabSz="914400">
              <a:lnSpc>
                <a:spcPct val="90000"/>
              </a:lnSpc>
              <a:spcBef>
                <a:spcPts val="7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參、營運業者說明</a:t>
            </a: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marR="0" lvl="1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肆、</a:t>
            </a:r>
            <a:r>
              <a:rPr lang="en-US" altLang="zh-TW" sz="2800" dirty="0">
                <a:solidFill>
                  <a:srgbClr val="000000"/>
                </a:solidFill>
                <a:latin typeface="+mj-ea"/>
                <a:ea typeface="+mj-ea"/>
              </a:rPr>
              <a:t>AI</a:t>
            </a: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創新應用情境</a:t>
            </a: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marR="0" lvl="1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伍、</a:t>
            </a:r>
            <a:r>
              <a:rPr lang="en-US" altLang="zh-TW" sz="2800" dirty="0">
                <a:solidFill>
                  <a:srgbClr val="000000"/>
                </a:solidFill>
                <a:latin typeface="+mj-ea"/>
                <a:ea typeface="+mj-ea"/>
              </a:rPr>
              <a:t>AI</a:t>
            </a: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創新應用方案說明</a:t>
            </a:r>
          </a:p>
          <a:p>
            <a:pPr marL="457200" lvl="1" defTabSz="914400">
              <a:lnSpc>
                <a:spcPct val="90000"/>
              </a:lnSpc>
              <a:spcBef>
                <a:spcPts val="7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陸、推動策略及工作清單</a:t>
            </a: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lvl="1" defTabSz="914400">
              <a:lnSpc>
                <a:spcPct val="90000"/>
              </a:lnSpc>
              <a:spcBef>
                <a:spcPts val="7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柒、預計導入企業</a:t>
            </a: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lvl="1" defTabSz="914400">
              <a:lnSpc>
                <a:spcPct val="90000"/>
              </a:lnSpc>
              <a:spcBef>
                <a:spcPts val="7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捌、預期效益</a:t>
            </a: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lvl="1" defTabSz="914400">
              <a:lnSpc>
                <a:spcPct val="90000"/>
              </a:lnSpc>
              <a:spcBef>
                <a:spcPts val="700"/>
              </a:spcBef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altLang="en-US" sz="2800" dirty="0">
                <a:solidFill>
                  <a:srgbClr val="000000"/>
                </a:solidFill>
                <a:latin typeface="+mj-ea"/>
                <a:ea typeface="+mj-ea"/>
              </a:rPr>
              <a:t>玖、附件</a:t>
            </a: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marR="0" lvl="1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457200" marR="0" lvl="1" algn="l" defTabSz="914400" rtl="0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altLang="zh-TW" sz="28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E66BEDFC-0826-3729-021C-B368D23B1C68}"/>
              </a:ext>
            </a:extLst>
          </p:cNvPr>
          <p:cNvSpPr/>
          <p:nvPr/>
        </p:nvSpPr>
        <p:spPr>
          <a:xfrm>
            <a:off x="8218806" y="407729"/>
            <a:ext cx="3672404" cy="1059393"/>
          </a:xfrm>
          <a:prstGeom prst="rect">
            <a:avLst/>
          </a:prstGeom>
          <a:solidFill>
            <a:srgbClr val="FFFFCC">
              <a:alpha val="80000"/>
            </a:srgbClr>
          </a:soli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1800" b="1" i="0" u="none" strike="noStrike" kern="1200" cap="none" spc="0" baseline="0" dirty="0">
                <a:solidFill>
                  <a:srgbClr val="000000"/>
                </a:solidFill>
                <a:uFillTx/>
                <a:latin typeface="+mj-ea"/>
                <a:ea typeface="+mj-ea"/>
              </a:rPr>
              <a:t>提醒</a:t>
            </a:r>
            <a:r>
              <a:rPr lang="zh-TW" altLang="en-US" b="1" dirty="0">
                <a:solidFill>
                  <a:srgbClr val="000000"/>
                </a:solidFill>
                <a:latin typeface="+mj-ea"/>
                <a:ea typeface="+mj-ea"/>
              </a:rPr>
              <a:t>：</a:t>
            </a:r>
            <a:endParaRPr lang="en-US" sz="1800" b="1" i="0" u="none" strike="noStrike" kern="1200" cap="none" spc="0" baseline="0" dirty="0">
              <a:solidFill>
                <a:srgbClr val="000000"/>
              </a:solidFill>
              <a:uFillTx/>
              <a:latin typeface="+mj-ea"/>
              <a:ea typeface="+mj-ea"/>
            </a:endParaRPr>
          </a:p>
          <a:p>
            <a:pPr marL="182563" marR="0" indent="-182563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b="1" dirty="0">
                <a:solidFill>
                  <a:srgbClr val="000000"/>
                </a:solidFill>
                <a:latin typeface="+mj-ea"/>
                <a:ea typeface="+mj-ea"/>
              </a:rPr>
              <a:t>簡報</a:t>
            </a:r>
            <a:r>
              <a:rPr lang="zh-TW" altLang="en-US" b="1" dirty="0">
                <a:solidFill>
                  <a:srgbClr val="000000"/>
                </a:solidFill>
                <a:latin typeface="+mj-ea"/>
                <a:ea typeface="+mj-ea"/>
              </a:rPr>
              <a:t>頁數以</a:t>
            </a:r>
            <a:r>
              <a:rPr lang="en-US" altLang="zh-TW" b="1" dirty="0">
                <a:solidFill>
                  <a:srgbClr val="000000"/>
                </a:solidFill>
                <a:latin typeface="+mj-ea"/>
                <a:ea typeface="+mj-ea"/>
              </a:rPr>
              <a:t>20</a:t>
            </a:r>
            <a:r>
              <a:rPr lang="zh-TW" altLang="en-US" b="1" dirty="0">
                <a:solidFill>
                  <a:srgbClr val="000000"/>
                </a:solidFill>
                <a:latin typeface="+mj-ea"/>
                <a:ea typeface="+mj-ea"/>
              </a:rPr>
              <a:t>頁</a:t>
            </a:r>
            <a:r>
              <a:rPr lang="zh-TW" altLang="en-US" b="1" u="sng" dirty="0">
                <a:solidFill>
                  <a:srgbClr val="0000FF"/>
                </a:solidFill>
                <a:latin typeface="+mj-ea"/>
                <a:ea typeface="+mj-ea"/>
              </a:rPr>
              <a:t>為限</a:t>
            </a:r>
            <a:r>
              <a:rPr lang="zh-TW" b="1" dirty="0">
                <a:solidFill>
                  <a:srgbClr val="000000"/>
                </a:solidFill>
                <a:latin typeface="+mj-ea"/>
                <a:ea typeface="+mj-ea"/>
              </a:rPr>
              <a:t>。</a:t>
            </a:r>
            <a:endParaRPr lang="en-US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marL="182563" marR="0" indent="-182563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b="1" dirty="0">
                <a:solidFill>
                  <a:srgbClr val="000000"/>
                </a:solidFill>
                <a:latin typeface="+mj-ea"/>
                <a:ea typeface="+mj-ea"/>
              </a:rPr>
              <a:t>報告者原則上以計畫主持人為主。</a:t>
            </a:r>
            <a:endParaRPr lang="en-US" b="1" dirty="0">
              <a:solidFill>
                <a:srgbClr val="00000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40953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壹、推動行業體系背景及共通痛點與需求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531628" y="861232"/>
            <a:ext cx="11408735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一、預計推動行業體系之背景說明</a:t>
            </a:r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請針對每個預計導入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創新應用方案的行業別體系，針對其營運結構、特性，做背景說明。</a:t>
            </a: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二、現有體系運作架構</a:t>
            </a: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請以架構圖說明體系由哪些角色組成、彼此間的互動方式、如何分工合作，以及核心企業在其中扮演的關鍵功能等。</a:t>
            </a: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三、創新體系共通痛點與需求</a:t>
            </a:r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請說明在建構體系上，遇到的主要問題或難以突破的限制。</a:t>
            </a: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210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貳、體系</a:t>
            </a:r>
            <a:r>
              <a:rPr lang="en-US" altLang="zh-TW" dirty="0"/>
              <a:t>AI</a:t>
            </a:r>
            <a:r>
              <a:rPr lang="zh-TW" altLang="en-US" dirty="0"/>
              <a:t>應用需求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531628" y="925026"/>
            <a:ext cx="1140873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請說明創新體系中，預計解決之體系運作問題，以及與體系夥伴的合作議題，說明預計透過哪 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2 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種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創新應用方案，滿足創新體系運作需求。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圖文方式呈現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)</a:t>
            </a: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576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參、營運業者說明</a:t>
            </a:r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5A533813-564E-B535-5853-8F4AF9F251FF}"/>
              </a:ext>
            </a:extLst>
          </p:cNvPr>
          <p:cNvSpPr/>
          <p:nvPr/>
        </p:nvSpPr>
        <p:spPr>
          <a:xfrm>
            <a:off x="9558670" y="179441"/>
            <a:ext cx="2158410" cy="764705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1600" dirty="0">
                <a:solidFill>
                  <a:schemeClr val="bg2">
                    <a:lumMod val="75000"/>
                  </a:schemeClr>
                </a:solidFill>
              </a:rPr>
              <a:t>LOGO</a:t>
            </a:r>
            <a:endParaRPr lang="zh-TW" altLang="en-US" sz="2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982797" y="1364718"/>
            <a:ext cx="688688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簡報撰寫重點說明：</a:t>
            </a:r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1.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 就上述體系運用需求，說明營運業者如何經營該體系</a:t>
            </a:r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2.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 公司的經營能量如何扣合體系的運作</a:t>
            </a:r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F915EB2-57F4-C7D2-CFB7-38B8A523970F}"/>
              </a:ext>
            </a:extLst>
          </p:cNvPr>
          <p:cNvSpPr txBox="1"/>
          <p:nvPr/>
        </p:nvSpPr>
        <p:spPr>
          <a:xfrm>
            <a:off x="8788940" y="1197379"/>
            <a:ext cx="2928140" cy="2909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800" b="1" dirty="0">
                <a:solidFill>
                  <a:schemeClr val="tx1">
                    <a:lumMod val="75000"/>
                  </a:schemeClr>
                </a:solidFill>
              </a:rPr>
              <a:t>基本資料</a:t>
            </a:r>
          </a:p>
          <a:p>
            <a:pPr>
              <a:lnSpc>
                <a:spcPct val="150000"/>
              </a:lnSpc>
            </a:pPr>
            <a:r>
              <a:rPr lang="zh-TW" altLang="en-US" sz="1600" dirty="0">
                <a:solidFill>
                  <a:schemeClr val="tx1">
                    <a:lumMod val="75000"/>
                  </a:schemeClr>
                </a:solidFill>
              </a:rPr>
              <a:t>公司名稱：</a:t>
            </a:r>
            <a:endParaRPr lang="en-US" altLang="zh-TW" sz="1600" dirty="0">
              <a:solidFill>
                <a:schemeClr val="tx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zh-TW" altLang="en-US" sz="1600" dirty="0">
                <a:solidFill>
                  <a:schemeClr val="tx1">
                    <a:lumMod val="75000"/>
                  </a:schemeClr>
                </a:solidFill>
              </a:rPr>
              <a:t>成立時間：</a:t>
            </a:r>
          </a:p>
          <a:p>
            <a:pPr>
              <a:lnSpc>
                <a:spcPct val="150000"/>
              </a:lnSpc>
            </a:pPr>
            <a:r>
              <a:rPr lang="zh-TW" altLang="en-US" sz="1600" dirty="0">
                <a:solidFill>
                  <a:schemeClr val="tx1">
                    <a:lumMod val="75000"/>
                  </a:schemeClr>
                </a:solidFill>
              </a:rPr>
              <a:t>產業類別：</a:t>
            </a:r>
          </a:p>
          <a:p>
            <a:pPr>
              <a:lnSpc>
                <a:spcPct val="150000"/>
              </a:lnSpc>
            </a:pPr>
            <a:r>
              <a:rPr lang="zh-TW" altLang="en-US" sz="1600" dirty="0">
                <a:solidFill>
                  <a:schemeClr val="tx1">
                    <a:lumMod val="75000"/>
                  </a:schemeClr>
                </a:solidFill>
              </a:rPr>
              <a:t>登記營業事業資料：</a:t>
            </a:r>
          </a:p>
          <a:p>
            <a:pPr>
              <a:lnSpc>
                <a:spcPct val="150000"/>
              </a:lnSpc>
            </a:pPr>
            <a:r>
              <a:rPr lang="zh-TW" altLang="en-US" sz="1600" dirty="0">
                <a:solidFill>
                  <a:schemeClr val="tx1">
                    <a:lumMod val="75000"/>
                  </a:schemeClr>
                </a:solidFill>
              </a:rPr>
              <a:t>主要業務</a:t>
            </a:r>
          </a:p>
          <a:p>
            <a:pPr>
              <a:lnSpc>
                <a:spcPct val="150000"/>
              </a:lnSpc>
            </a:pPr>
            <a:r>
              <a:rPr lang="zh-TW" altLang="en-US" sz="1600" dirty="0">
                <a:solidFill>
                  <a:schemeClr val="tx1">
                    <a:lumMod val="75000"/>
                  </a:schemeClr>
                </a:solidFill>
              </a:rPr>
              <a:t>員工數：</a:t>
            </a:r>
          </a:p>
          <a:p>
            <a:pPr>
              <a:lnSpc>
                <a:spcPct val="150000"/>
              </a:lnSpc>
            </a:pPr>
            <a:r>
              <a:rPr lang="zh-TW" altLang="en-US" sz="1600" dirty="0">
                <a:solidFill>
                  <a:schemeClr val="tx1">
                    <a:lumMod val="75000"/>
                  </a:schemeClr>
                </a:solidFill>
              </a:rPr>
              <a:t>實收資本額：</a:t>
            </a:r>
            <a:endParaRPr lang="en-US" altLang="zh-TW" sz="16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66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肆、</a:t>
            </a:r>
            <a:r>
              <a:rPr lang="en-US" altLang="zh-TW" dirty="0"/>
              <a:t>AI</a:t>
            </a:r>
            <a:r>
              <a:rPr lang="zh-TW" altLang="en-US" dirty="0"/>
              <a:t>創新應用情境一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531628" y="861232"/>
            <a:ext cx="1140873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一、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導入前情境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(Before)</a:t>
            </a: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呈現目前體系運作情境，以及主要痛點。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圖文方式呈現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)</a:t>
            </a: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二、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導入後情境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(After)</a:t>
            </a:r>
          </a:p>
          <a:p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AI 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創新應用導入後，新的體系運作方式。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圖文方式呈現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)</a:t>
            </a: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569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肆、</a:t>
            </a:r>
            <a:r>
              <a:rPr lang="en-US" altLang="zh-TW" dirty="0"/>
              <a:t>AI</a:t>
            </a:r>
            <a:r>
              <a:rPr lang="zh-TW" altLang="en-US" dirty="0"/>
              <a:t>創新應用情境二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531628" y="861232"/>
            <a:ext cx="11408735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一、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導入前情境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(Before)</a:t>
            </a: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呈現目前體系運作情境，以及主要痛點。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圖文方式呈現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)</a:t>
            </a: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二、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導入後情境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(After)</a:t>
            </a:r>
          </a:p>
          <a:p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AI 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創新應用導入後，新的體系運作方式。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圖文方式呈現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)</a:t>
            </a: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100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伍、</a:t>
            </a:r>
            <a:r>
              <a:rPr lang="en-US" altLang="zh-TW" dirty="0"/>
              <a:t>AI</a:t>
            </a:r>
            <a:r>
              <a:rPr lang="zh-TW" altLang="en-US" dirty="0"/>
              <a:t>創新應用方案說明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531628" y="861232"/>
            <a:ext cx="1140873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請說明預計導入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種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創新應用之方案設計內容。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(</a:t>
            </a:r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以圖文方式呈現</a:t>
            </a:r>
            <a:r>
              <a:rPr lang="en-US" altLang="zh-TW" sz="2000" b="1" dirty="0">
                <a:solidFill>
                  <a:schemeClr val="tx1">
                    <a:lumMod val="75000"/>
                  </a:schemeClr>
                </a:solidFill>
              </a:rPr>
              <a:t>)</a:t>
            </a: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737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D788B7-2954-6332-1FEC-AE885DEF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487" y="55878"/>
            <a:ext cx="10635027" cy="76470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/>
              <a:t>陸、體系推動策略及工作清單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825D9E3-4F4F-5116-8984-1D564654F28F}"/>
              </a:ext>
            </a:extLst>
          </p:cNvPr>
          <p:cNvSpPr txBox="1"/>
          <p:nvPr/>
        </p:nvSpPr>
        <p:spPr>
          <a:xfrm>
            <a:off x="531628" y="861232"/>
            <a:ext cx="11408735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一、體系建構的場域</a:t>
            </a: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請具體描述體系落地的地點與服務場景（例如：特定區域、門市、平台、線上線下整合等）。</a:t>
            </a:r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二、體系帶動的產業</a:t>
            </a: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請說明本體系預計帶動的中小企業產業別，並簡述彼此的合作關係或互補性。如何將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2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種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AI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應用方案成功導入體系內中小企業，如： 導入及合作方式、體系創新模式、擴散機制（如何複製到更多業者、永續機制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…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等</a:t>
            </a:r>
            <a:r>
              <a:rPr lang="en-US" altLang="zh-TW" sz="2000" dirty="0">
                <a:solidFill>
                  <a:schemeClr val="tx1">
                    <a:lumMod val="75000"/>
                  </a:schemeClr>
                </a:solidFill>
              </a:rPr>
              <a:t>)</a:t>
            </a:r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。</a:t>
            </a:r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b="1" dirty="0">
                <a:solidFill>
                  <a:schemeClr val="tx1">
                    <a:lumMod val="75000"/>
                  </a:schemeClr>
                </a:solidFill>
              </a:rPr>
              <a:t>三、工作清單</a:t>
            </a:r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zh-TW" altLang="en-US" sz="2000" dirty="0">
                <a:solidFill>
                  <a:schemeClr val="tx1">
                    <a:lumMod val="75000"/>
                  </a:schemeClr>
                </a:solidFill>
              </a:rPr>
              <a:t>以下舉例，但不限於此：</a:t>
            </a: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en-US" altLang="zh-TW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b="1" dirty="0">
              <a:solidFill>
                <a:schemeClr val="tx1">
                  <a:lumMod val="75000"/>
                </a:schemeClr>
              </a:solidFill>
            </a:endParaRPr>
          </a:p>
          <a:p>
            <a:endParaRPr lang="zh-TW" altLang="en-US" sz="2000" dirty="0">
              <a:solidFill>
                <a:schemeClr val="tx1">
                  <a:lumMod val="75000"/>
                </a:schemeClr>
              </a:solidFill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377B0830-C1C9-65F0-55E9-4A7F5F528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6412521"/>
              </p:ext>
            </p:extLst>
          </p:nvPr>
        </p:nvGraphicFramePr>
        <p:xfrm>
          <a:off x="650896" y="4611183"/>
          <a:ext cx="11087448" cy="2072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090">
                  <a:extLst>
                    <a:ext uri="{9D8B030D-6E8A-4147-A177-3AD203B41FA5}">
                      <a16:colId xmlns:a16="http://schemas.microsoft.com/office/drawing/2014/main" val="1798361578"/>
                    </a:ext>
                  </a:extLst>
                </a:gridCol>
                <a:gridCol w="2977116">
                  <a:extLst>
                    <a:ext uri="{9D8B030D-6E8A-4147-A177-3AD203B41FA5}">
                      <a16:colId xmlns:a16="http://schemas.microsoft.com/office/drawing/2014/main" val="2446515161"/>
                    </a:ext>
                  </a:extLst>
                </a:gridCol>
                <a:gridCol w="7198242">
                  <a:extLst>
                    <a:ext uri="{9D8B030D-6E8A-4147-A177-3AD203B41FA5}">
                      <a16:colId xmlns:a16="http://schemas.microsoft.com/office/drawing/2014/main" val="2918159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項次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工作項目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工作內容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0176634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一</a:t>
                      </a:r>
                      <a:endParaRPr lang="en-US" altLang="zh-TW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體系及痛點盤點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盤點上中下游業者、關鍵角色與行業痛點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7828743"/>
                  </a:ext>
                </a:extLst>
              </a:tr>
              <a:tr h="216684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AI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應用場景設計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zh-TW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9433932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AI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應用導入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zh-TW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835119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四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體系落地驗證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zh-TW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1864187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</a:rPr>
                        <a:t>五</a:t>
                      </a:r>
                      <a:endParaRPr lang="en-US" altLang="zh-TW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zh-TW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dirty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zh-TW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000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8207554"/>
      </p:ext>
    </p:extLst>
  </p:cSld>
  <p:clrMapOvr>
    <a:masterClrMapping/>
  </p:clrMapOvr>
</p:sld>
</file>

<file path=ppt/theme/theme1.xml><?xml version="1.0" encoding="utf-8"?>
<a:theme xmlns:a="http://schemas.openxmlformats.org/drawingml/2006/main" name="III-2025-confidential">
  <a:themeElements>
    <a:clrScheme name="2025">
      <a:dk1>
        <a:srgbClr val="393939"/>
      </a:dk1>
      <a:lt1>
        <a:srgbClr val="FFFFFF"/>
      </a:lt1>
      <a:dk2>
        <a:srgbClr val="AFAFAF"/>
      </a:dk2>
      <a:lt2>
        <a:srgbClr val="E7E7E7"/>
      </a:lt2>
      <a:accent1>
        <a:srgbClr val="737373"/>
      </a:accent1>
      <a:accent2>
        <a:srgbClr val="42BBC6"/>
      </a:accent2>
      <a:accent3>
        <a:srgbClr val="F0591B"/>
      </a:accent3>
      <a:accent4>
        <a:srgbClr val="FFC000"/>
      </a:accent4>
      <a:accent5>
        <a:srgbClr val="90C115"/>
      </a:accent5>
      <a:accent6>
        <a:srgbClr val="8DCBDA"/>
      </a:accent6>
      <a:hlink>
        <a:srgbClr val="AFAFAF"/>
      </a:hlink>
      <a:folHlink>
        <a:srgbClr val="2A2A2A"/>
      </a:folHlink>
    </a:clrScheme>
    <a:fontScheme name="2020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tx1">
                <a:lumMod val="7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II-2025-confidential" id="{C8202501-EA7A-42F9-ABD3-EF1513BBD776}" vid="{C6E0A13B-82FB-4AF4-A44F-3F579EB195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III-2025-confidential</Template>
  <TotalTime>3794</TotalTime>
  <Words>886</Words>
  <Application>Microsoft Office PowerPoint</Application>
  <PresentationFormat>寬螢幕</PresentationFormat>
  <Paragraphs>202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9" baseType="lpstr">
      <vt:lpstr>Microsoft YaHei</vt:lpstr>
      <vt:lpstr>Microsoft YaHei UI</vt:lpstr>
      <vt:lpstr>微軟正黑體</vt:lpstr>
      <vt:lpstr>Arial</vt:lpstr>
      <vt:lpstr>Calibri</vt:lpstr>
      <vt:lpstr>Wingdings</vt:lpstr>
      <vt:lpstr>III-2025-confidential</vt:lpstr>
      <vt:lpstr>【 ○○○○ 】 構想簡報</vt:lpstr>
      <vt:lpstr>簡報大綱</vt:lpstr>
      <vt:lpstr>壹、推動行業體系背景及共通痛點與需求</vt:lpstr>
      <vt:lpstr>貳、體系AI應用需求</vt:lpstr>
      <vt:lpstr>參、營運業者說明</vt:lpstr>
      <vt:lpstr>肆、AI創新應用情境一</vt:lpstr>
      <vt:lpstr>肆、AI創新應用情境二</vt:lpstr>
      <vt:lpstr>伍、AI創新應用方案說明</vt:lpstr>
      <vt:lpstr>陸、體系推動策略及工作清單</vt:lpstr>
      <vt:lpstr>柒、預計導入企業</vt:lpstr>
      <vt:lpstr>捌、預期效益</vt:lpstr>
      <vt:lpstr>玖、附件</vt:lpstr>
    </vt:vector>
  </TitlesOfParts>
  <Company>Dynabook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韓京呈 Kevin Han</dc:creator>
  <cp:lastModifiedBy>林君玲 chun ling Lin</cp:lastModifiedBy>
  <cp:revision>119</cp:revision>
  <cp:lastPrinted>2026-02-12T07:33:37Z</cp:lastPrinted>
  <dcterms:created xsi:type="dcterms:W3CDTF">2026-01-15T00:43:45Z</dcterms:created>
  <dcterms:modified xsi:type="dcterms:W3CDTF">2026-03-30T07:56:11Z</dcterms:modified>
</cp:coreProperties>
</file>