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6277" r:id="rId5"/>
    <p:sldId id="2147473546" r:id="rId6"/>
    <p:sldId id="2147473547" r:id="rId7"/>
    <p:sldId id="2147473548" r:id="rId8"/>
    <p:sldId id="2147473549" r:id="rId9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C8F29"/>
    <a:srgbClr val="0000FF"/>
    <a:srgbClr val="FF0066"/>
    <a:srgbClr val="88BD6B"/>
    <a:srgbClr val="70AD47"/>
    <a:srgbClr val="EFB941"/>
    <a:srgbClr val="4472C4"/>
    <a:srgbClr val="E9EBF5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9CC272-C24A-4FAF-B185-76C3A080B4D5}" v="1" dt="2026-05-15T02:03:46.4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6" autoAdjust="0"/>
    <p:restoredTop sz="92670" autoAdjust="0"/>
  </p:normalViewPr>
  <p:slideViewPr>
    <p:cSldViewPr snapToGrid="0">
      <p:cViewPr varScale="1">
        <p:scale>
          <a:sx n="65" d="100"/>
          <a:sy n="65" d="100"/>
        </p:scale>
        <p:origin x="6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400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7DE23DF7-16EC-2987-15E7-6AB896AE54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564252-02F1-E248-7217-FD09B2ADD2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689" y="1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r">
              <a:defRPr sz="1200"/>
            </a:lvl1pPr>
          </a:lstStyle>
          <a:p>
            <a:fld id="{AEB0A524-C343-4AA4-A0CC-F192560E0432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4160C42-711D-B1D1-E32D-1D8C343492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1369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E5F8A5F-D90F-9265-9F7D-A75D02691A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689" y="9441369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r">
              <a:defRPr sz="1200"/>
            </a:lvl1pPr>
          </a:lstStyle>
          <a:p>
            <a:fld id="{DF3EBA90-AC22-460F-A3E0-87838284F3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51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57B344CB-89A3-4070-9BC4-640E44B260CD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789F6785-15CB-4C0F-8AB8-51FC2ABF91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142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66BD3-BCFE-56BE-E08C-0260D9A5A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F806224-223D-D0AD-E5A6-47387F735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BA41676-244D-6F41-5801-F23600A831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86595DE-ABED-AD5B-9A3C-C302F67FC7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F6785-15CB-4C0F-8AB8-51FC2ABF91B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28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41042F-E26D-8A24-4946-AB4B660DF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880" y="3468979"/>
            <a:ext cx="11064240" cy="709200"/>
          </a:xfrm>
        </p:spPr>
        <p:txBody>
          <a:bodyPr anchor="ctr">
            <a:normAutofit/>
          </a:bodyPr>
          <a:lstStyle>
            <a:lvl1pPr algn="ctr">
              <a:defRPr sz="40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107EEB3-8489-8D5C-DB1C-7DAEE2A0E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53877"/>
            <a:ext cx="9144000" cy="1044000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8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BED9BA1-2012-6280-0324-EFDAC1D509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156" b="-5612"/>
          <a:stretch/>
        </p:blipFill>
        <p:spPr>
          <a:xfrm>
            <a:off x="11362818" y="183622"/>
            <a:ext cx="530604" cy="45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39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512A82-5889-102F-EFAD-7366A8251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3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A7D7ED-9878-BAF5-1B1C-9F796DC6F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786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22B06D-BD64-26CE-C3FB-A1D6AC93D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78" y="1091158"/>
            <a:ext cx="5342021" cy="583200"/>
          </a:xfrm>
        </p:spPr>
        <p:txBody>
          <a:bodyPr>
            <a:noAutofit/>
          </a:bodyPr>
          <a:lstStyle>
            <a:lvl1pPr>
              <a:defRPr sz="32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B31ABD-7761-0C17-42DD-4511D28D6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979" y="1839685"/>
            <a:ext cx="5342020" cy="4351338"/>
          </a:xfrm>
        </p:spPr>
        <p:txBody>
          <a:bodyPr/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0849D1BC-AE42-7633-349A-CE2AB40E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840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C3E4099E-3B78-34AC-8B44-21A101B0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221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C3E4099E-3B78-34AC-8B44-21A101B0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4E3E10F7-5DAA-2AB8-B1B2-6CF7B58706F8}"/>
              </a:ext>
            </a:extLst>
          </p:cNvPr>
          <p:cNvSpPr/>
          <p:nvPr userDrawn="1"/>
        </p:nvSpPr>
        <p:spPr>
          <a:xfrm>
            <a:off x="-12700" y="290146"/>
            <a:ext cx="1014912" cy="497254"/>
          </a:xfrm>
          <a:custGeom>
            <a:avLst/>
            <a:gdLst>
              <a:gd name="connsiteX0" fmla="*/ 0 w 1266146"/>
              <a:gd name="connsiteY0" fmla="*/ 0 h 620343"/>
              <a:gd name="connsiteX1" fmla="*/ 1266146 w 1266146"/>
              <a:gd name="connsiteY1" fmla="*/ 0 h 620343"/>
              <a:gd name="connsiteX2" fmla="*/ 1254682 w 1266146"/>
              <a:gd name="connsiteY2" fmla="*/ 113717 h 620343"/>
              <a:gd name="connsiteX3" fmla="*/ 633073 w 1266146"/>
              <a:gd name="connsiteY3" fmla="*/ 620343 h 620343"/>
              <a:gd name="connsiteX4" fmla="*/ 11464 w 1266146"/>
              <a:gd name="connsiteY4" fmla="*/ 113717 h 6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6146" h="620343">
                <a:moveTo>
                  <a:pt x="0" y="0"/>
                </a:moveTo>
                <a:lnTo>
                  <a:pt x="1266146" y="0"/>
                </a:lnTo>
                <a:lnTo>
                  <a:pt x="1254682" y="113717"/>
                </a:lnTo>
                <a:cubicBezTo>
                  <a:pt x="1195518" y="402848"/>
                  <a:pt x="939695" y="620343"/>
                  <a:pt x="633073" y="620343"/>
                </a:cubicBezTo>
                <a:cubicBezTo>
                  <a:pt x="326451" y="620343"/>
                  <a:pt x="70629" y="402848"/>
                  <a:pt x="11464" y="113717"/>
                </a:cubicBezTo>
                <a:close/>
              </a:path>
            </a:pathLst>
          </a:custGeom>
          <a:solidFill>
            <a:srgbClr val="88B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b">
            <a:noAutofit/>
          </a:bodyPr>
          <a:lstStyle/>
          <a:p>
            <a:pPr algn="ctr"/>
            <a:r>
              <a:rPr lang="zh-TW" alt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</a:t>
            </a:r>
            <a:endParaRPr lang="en-US" altLang="zh-CN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031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C3E4099E-3B78-34AC-8B44-21A101B0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7B8DE36D-8546-72AB-2DD1-8877382102E6}"/>
              </a:ext>
            </a:extLst>
          </p:cNvPr>
          <p:cNvSpPr/>
          <p:nvPr userDrawn="1"/>
        </p:nvSpPr>
        <p:spPr>
          <a:xfrm>
            <a:off x="-12700" y="290146"/>
            <a:ext cx="1014912" cy="497254"/>
          </a:xfrm>
          <a:custGeom>
            <a:avLst/>
            <a:gdLst>
              <a:gd name="connsiteX0" fmla="*/ 0 w 1266146"/>
              <a:gd name="connsiteY0" fmla="*/ 0 h 620343"/>
              <a:gd name="connsiteX1" fmla="*/ 1266146 w 1266146"/>
              <a:gd name="connsiteY1" fmla="*/ 0 h 620343"/>
              <a:gd name="connsiteX2" fmla="*/ 1254682 w 1266146"/>
              <a:gd name="connsiteY2" fmla="*/ 113717 h 620343"/>
              <a:gd name="connsiteX3" fmla="*/ 633073 w 1266146"/>
              <a:gd name="connsiteY3" fmla="*/ 620343 h 620343"/>
              <a:gd name="connsiteX4" fmla="*/ 11464 w 1266146"/>
              <a:gd name="connsiteY4" fmla="*/ 113717 h 6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6146" h="620343">
                <a:moveTo>
                  <a:pt x="0" y="0"/>
                </a:moveTo>
                <a:lnTo>
                  <a:pt x="1266146" y="0"/>
                </a:lnTo>
                <a:lnTo>
                  <a:pt x="1254682" y="113717"/>
                </a:lnTo>
                <a:cubicBezTo>
                  <a:pt x="1195518" y="402848"/>
                  <a:pt x="939695" y="620343"/>
                  <a:pt x="633073" y="620343"/>
                </a:cubicBezTo>
                <a:cubicBezTo>
                  <a:pt x="326451" y="620343"/>
                  <a:pt x="70629" y="402848"/>
                  <a:pt x="11464" y="113717"/>
                </a:cubicBezTo>
                <a:close/>
              </a:path>
            </a:pathLst>
          </a:custGeom>
          <a:solidFill>
            <a:srgbClr val="EFB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b">
            <a:noAutofit/>
          </a:bodyPr>
          <a:lstStyle/>
          <a:p>
            <a:pPr algn="ctr"/>
            <a:r>
              <a:rPr lang="zh-TW" alt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二</a:t>
            </a:r>
            <a:endParaRPr lang="en-US" altLang="zh-CN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998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F2390850-77AB-90D0-C49D-27F7D96FBD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026" y="2237530"/>
            <a:ext cx="3294712" cy="184453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36ADC298-3749-C35C-94C9-3E9A606A5A55}"/>
              </a:ext>
            </a:extLst>
          </p:cNvPr>
          <p:cNvSpPr txBox="1"/>
          <p:nvPr/>
        </p:nvSpPr>
        <p:spPr>
          <a:xfrm>
            <a:off x="5169607" y="4378967"/>
            <a:ext cx="2072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>
                <a:solidFill>
                  <a:schemeClr val="bg1"/>
                </a:solidFill>
                <a:latin typeface="Times" pitchFamily="2" charset="0"/>
              </a:rPr>
              <a:t>THANK  YOU</a:t>
            </a:r>
            <a:endParaRPr lang="zh-TW" altLang="en-US" sz="2000">
              <a:solidFill>
                <a:schemeClr val="bg1"/>
              </a:solidFill>
              <a:latin typeface="Times" pitchFamily="2" charset="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435E8588-B868-E27B-015E-3935E9C8F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026" y="2237530"/>
            <a:ext cx="3294712" cy="184453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5E2DCB7A-8ADF-F652-61D5-23360ED2B1C9}"/>
              </a:ext>
            </a:extLst>
          </p:cNvPr>
          <p:cNvSpPr txBox="1"/>
          <p:nvPr/>
        </p:nvSpPr>
        <p:spPr>
          <a:xfrm>
            <a:off x="5169607" y="4378967"/>
            <a:ext cx="2072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>
                <a:solidFill>
                  <a:schemeClr val="bg1"/>
                </a:solidFill>
                <a:latin typeface="Times" pitchFamily="2" charset="0"/>
              </a:rPr>
              <a:t>THANK  YOU</a:t>
            </a:r>
            <a:endParaRPr lang="zh-TW" altLang="en-US" sz="2000">
              <a:solidFill>
                <a:schemeClr val="bg1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133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9D16F2-D8C5-F035-9204-E8171B78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08849EB-68F7-D558-203B-6DBFBCA32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914FB7B-5DCE-2FA6-B98C-07BA551DE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AC8900-96F2-63B5-58AE-B06FF492C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979578-A0AC-5C92-BB79-4BB3EEC3B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F4DB0-2EF6-4B89-A7DA-6F8E58BFA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86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7" r:id="rId5"/>
    <p:sldLayoutId id="2147483666" r:id="rId6"/>
    <p:sldLayoutId id="214748366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>
          <p15:clr>
            <a:srgbClr val="F26B43"/>
          </p15:clr>
        </p15:guide>
        <p15:guide id="2" pos="7256">
          <p15:clr>
            <a:srgbClr val="F26B43"/>
          </p15:clr>
        </p15:guide>
        <p15:guide id="3" orient="horz" pos="648">
          <p15:clr>
            <a:srgbClr val="F26B43"/>
          </p15:clr>
        </p15:guide>
        <p15:guide id="4" orient="horz" pos="712">
          <p15:clr>
            <a:srgbClr val="F26B43"/>
          </p15:clr>
        </p15:guide>
        <p15:guide id="5" orient="horz" pos="3928">
          <p15:clr>
            <a:srgbClr val="F26B43"/>
          </p15:clr>
        </p15:guide>
        <p15:guide id="6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FD4FF-035A-9DC8-BA37-0619FD03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>
            <a:extLst>
              <a:ext uri="{FF2B5EF4-FFF2-40B4-BE49-F238E27FC236}">
                <a16:creationId xmlns:a16="http://schemas.microsoft.com/office/drawing/2014/main" id="{B70E7A02-3702-9DCF-B46A-EC400FE8B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5605"/>
            <a:ext cx="10515600" cy="1325563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zh-TW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法人試產線</a:t>
            </a: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-</a:t>
            </a:r>
            <a:r>
              <a:rPr lang="zh-TW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工服輔導案</a:t>
            </a:r>
            <a:b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《XX</a:t>
            </a:r>
            <a:r>
              <a:rPr lang="zh-TW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產業</a:t>
            </a: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》</a:t>
            </a:r>
            <a:endParaRPr lang="zh-TW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  <p:sp>
        <p:nvSpPr>
          <p:cNvPr id="2" name="標題 7">
            <a:extLst>
              <a:ext uri="{FF2B5EF4-FFF2-40B4-BE49-F238E27FC236}">
                <a16:creationId xmlns:a16="http://schemas.microsoft.com/office/drawing/2014/main" id="{6C9A38D0-D675-2511-0158-CF2DC80488AA}"/>
              </a:ext>
            </a:extLst>
          </p:cNvPr>
          <p:cNvSpPr txBox="1">
            <a:spLocks/>
          </p:cNvSpPr>
          <p:nvPr/>
        </p:nvSpPr>
        <p:spPr>
          <a:xfrm>
            <a:off x="1747520" y="3851151"/>
            <a:ext cx="7325360" cy="706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TW" altLang="en-US" sz="28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受輔導企業：</a:t>
            </a:r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  <p:sp>
        <p:nvSpPr>
          <p:cNvPr id="4" name="標題 7">
            <a:extLst>
              <a:ext uri="{FF2B5EF4-FFF2-40B4-BE49-F238E27FC236}">
                <a16:creationId xmlns:a16="http://schemas.microsoft.com/office/drawing/2014/main" id="{821D5BFC-D9F7-4E14-4BED-758FD4595745}"/>
              </a:ext>
            </a:extLst>
          </p:cNvPr>
          <p:cNvSpPr txBox="1">
            <a:spLocks/>
          </p:cNvSpPr>
          <p:nvPr/>
        </p:nvSpPr>
        <p:spPr>
          <a:xfrm>
            <a:off x="1747520" y="4557587"/>
            <a:ext cx="7325360" cy="706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TW" altLang="en-US" sz="28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輔導法人：</a:t>
            </a:r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  <p:sp>
        <p:nvSpPr>
          <p:cNvPr id="3" name="標題 7">
            <a:extLst>
              <a:ext uri="{FF2B5EF4-FFF2-40B4-BE49-F238E27FC236}">
                <a16:creationId xmlns:a16="http://schemas.microsoft.com/office/drawing/2014/main" id="{69EDEB5E-F636-0B8C-9FA4-9E420A983835}"/>
              </a:ext>
            </a:extLst>
          </p:cNvPr>
          <p:cNvSpPr txBox="1">
            <a:spLocks/>
          </p:cNvSpPr>
          <p:nvPr/>
        </p:nvSpPr>
        <p:spPr>
          <a:xfrm>
            <a:off x="2433320" y="1369169"/>
            <a:ext cx="7325360" cy="706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TW" sz="28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115</a:t>
            </a:r>
            <a:r>
              <a:rPr lang="zh-TW" altLang="en-US" sz="28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年度「提升中小企業智慧化經營效能計畫」</a:t>
            </a:r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869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93850-9433-BEE2-8FC1-202478D1D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E3883088-28C0-687D-EA15-59C04583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342021" cy="583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b="1" spc="1000" dirty="0"/>
              <a:t>受輔導單位基本資料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22A7C5DE-A375-0536-72C2-459C604D1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943" y="1493943"/>
            <a:ext cx="5342020" cy="16986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2000" dirty="0"/>
              <a:t>企業名稱：</a:t>
            </a:r>
            <a:endParaRPr lang="en-US" altLang="zh-TW" sz="2000" dirty="0"/>
          </a:p>
          <a:p>
            <a:pPr>
              <a:lnSpc>
                <a:spcPct val="100000"/>
              </a:lnSpc>
            </a:pPr>
            <a:r>
              <a:rPr lang="zh-TW" altLang="en-US" sz="2000" dirty="0"/>
              <a:t>所屬產業別：</a:t>
            </a:r>
            <a:endParaRPr lang="en-US" altLang="zh-TW" sz="2000" dirty="0"/>
          </a:p>
          <a:p>
            <a:pPr>
              <a:lnSpc>
                <a:spcPct val="100000"/>
              </a:lnSpc>
            </a:pPr>
            <a:r>
              <a:rPr lang="zh-TW" altLang="en-US" sz="2000" dirty="0"/>
              <a:t>員工人數：</a:t>
            </a:r>
            <a:endParaRPr lang="en-US" altLang="zh-TW" sz="2000" dirty="0"/>
          </a:p>
          <a:p>
            <a:pPr>
              <a:lnSpc>
                <a:spcPct val="100000"/>
              </a:lnSpc>
            </a:pPr>
            <a:r>
              <a:rPr lang="zh-TW" altLang="en-US" sz="2000" dirty="0"/>
              <a:t>資本額：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4270003-38E9-430E-ECDE-2496F997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2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8" name="標題 5">
            <a:extLst>
              <a:ext uri="{FF2B5EF4-FFF2-40B4-BE49-F238E27FC236}">
                <a16:creationId xmlns:a16="http://schemas.microsoft.com/office/drawing/2014/main" id="{930192BF-73F8-6D04-01A0-C68ECBF2986A}"/>
              </a:ext>
            </a:extLst>
          </p:cNvPr>
          <p:cNvSpPr txBox="1">
            <a:spLocks/>
          </p:cNvSpPr>
          <p:nvPr/>
        </p:nvSpPr>
        <p:spPr>
          <a:xfrm>
            <a:off x="541942" y="3993383"/>
            <a:ext cx="5342021" cy="58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200" b="1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輔導需求</a:t>
            </a:r>
          </a:p>
        </p:txBody>
      </p:sp>
      <p:sp>
        <p:nvSpPr>
          <p:cNvPr id="9" name="內容版面配置區 6">
            <a:extLst>
              <a:ext uri="{FF2B5EF4-FFF2-40B4-BE49-F238E27FC236}">
                <a16:creationId xmlns:a16="http://schemas.microsoft.com/office/drawing/2014/main" id="{B9970D25-517E-E98B-CF3D-B3865EA5DB86}"/>
              </a:ext>
            </a:extLst>
          </p:cNvPr>
          <p:cNvSpPr txBox="1">
            <a:spLocks/>
          </p:cNvSpPr>
          <p:nvPr/>
        </p:nvSpPr>
        <p:spPr>
          <a:xfrm>
            <a:off x="541942" y="4715626"/>
            <a:ext cx="5342020" cy="196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zh-TW" sz="2000" dirty="0"/>
              <a:t>企業目前最迫切的數位化</a:t>
            </a:r>
            <a:r>
              <a:rPr lang="en-US" altLang="zh-TW" sz="2000" dirty="0"/>
              <a:t>/</a:t>
            </a:r>
            <a:r>
              <a:rPr lang="zh-TW" altLang="zh-TW" sz="2000" dirty="0"/>
              <a:t>智慧化需求為：</a:t>
            </a:r>
            <a:endParaRPr lang="en-US" altLang="zh-TW" sz="2000" dirty="0"/>
          </a:p>
          <a:p>
            <a:pPr marL="0" indent="0">
              <a:lnSpc>
                <a:spcPct val="150000"/>
              </a:lnSpc>
              <a:buNone/>
            </a:pPr>
            <a:r>
              <a:rPr lang="zh-TW" altLang="zh-TW" sz="2000" dirty="0"/>
              <a:t>□ 設備升級 □ 生產效率提升 □ 品質檢測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zh-TW" sz="2000" dirty="0"/>
              <a:t>□ 系統整合 □ 海外訂單強化 □ 其他：</a:t>
            </a:r>
            <a:endParaRPr lang="zh-TW" altLang="en-US" sz="2400" dirty="0"/>
          </a:p>
        </p:txBody>
      </p:sp>
      <p:sp>
        <p:nvSpPr>
          <p:cNvPr id="10" name="標題 5">
            <a:extLst>
              <a:ext uri="{FF2B5EF4-FFF2-40B4-BE49-F238E27FC236}">
                <a16:creationId xmlns:a16="http://schemas.microsoft.com/office/drawing/2014/main" id="{36BDB4B3-6708-22D0-74C0-1676A68CD1F0}"/>
              </a:ext>
            </a:extLst>
          </p:cNvPr>
          <p:cNvSpPr txBox="1">
            <a:spLocks/>
          </p:cNvSpPr>
          <p:nvPr/>
        </p:nvSpPr>
        <p:spPr>
          <a:xfrm>
            <a:off x="6308038" y="640584"/>
            <a:ext cx="5342021" cy="58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TW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200" b="1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輔導內容</a:t>
            </a:r>
            <a:endParaRPr lang="en-US" altLang="zh-TW" dirty="0"/>
          </a:p>
        </p:txBody>
      </p:sp>
      <p:sp>
        <p:nvSpPr>
          <p:cNvPr id="11" name="內容版面配置區 6">
            <a:extLst>
              <a:ext uri="{FF2B5EF4-FFF2-40B4-BE49-F238E27FC236}">
                <a16:creationId xmlns:a16="http://schemas.microsoft.com/office/drawing/2014/main" id="{C0F7E451-7E28-EB79-FEFE-FD1F5A3E6C00}"/>
              </a:ext>
            </a:extLst>
          </p:cNvPr>
          <p:cNvSpPr txBox="1">
            <a:spLocks/>
          </p:cNvSpPr>
          <p:nvPr/>
        </p:nvSpPr>
        <p:spPr>
          <a:xfrm>
            <a:off x="6308038" y="1493943"/>
            <a:ext cx="5342020" cy="1698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2000" b="1" dirty="0"/>
              <a:t>輔導案簡述</a:t>
            </a:r>
            <a:r>
              <a:rPr lang="en-US" altLang="zh-TW" sz="2000" b="1" dirty="0"/>
              <a:t>(300</a:t>
            </a:r>
            <a:r>
              <a:rPr lang="zh-TW" altLang="en-US" sz="2000" b="1" dirty="0"/>
              <a:t>字內</a:t>
            </a:r>
            <a:r>
              <a:rPr lang="en-US" altLang="zh-TW" sz="2000" b="1" dirty="0"/>
              <a:t>)</a:t>
            </a:r>
          </a:p>
          <a:p>
            <a:pPr>
              <a:lnSpc>
                <a:spcPct val="100000"/>
              </a:lnSpc>
            </a:pPr>
            <a:endParaRPr lang="en-US" altLang="zh-TW" sz="2000" b="1" dirty="0"/>
          </a:p>
          <a:p>
            <a:pPr>
              <a:lnSpc>
                <a:spcPct val="100000"/>
              </a:lnSpc>
            </a:pPr>
            <a:endParaRPr lang="zh-TW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37990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EDD45-C936-A019-9346-8D333E8EC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511082EE-2622-5B00-7DEA-0C8A68C6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3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2" name="標題 5">
            <a:extLst>
              <a:ext uri="{FF2B5EF4-FFF2-40B4-BE49-F238E27FC236}">
                <a16:creationId xmlns:a16="http://schemas.microsoft.com/office/drawing/2014/main" id="{564EB705-8A0F-9EF6-250A-D84787EC9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010718" cy="583200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/>
              <a:t>計畫目標與執行內容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5A706D2-BFE6-7B84-C367-587B34A57380}"/>
              </a:ext>
            </a:extLst>
          </p:cNvPr>
          <p:cNvSpPr txBox="1"/>
          <p:nvPr/>
        </p:nvSpPr>
        <p:spPr>
          <a:xfrm>
            <a:off x="541943" y="2106581"/>
            <a:ext cx="4851692" cy="1701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TW" altLang="zh-TW" dirty="0"/>
              <a:t>提升生產效率</a:t>
            </a:r>
            <a:r>
              <a:rPr lang="en-US" altLang="zh-TW" dirty="0"/>
              <a:t> xx%</a:t>
            </a:r>
            <a:endParaRPr lang="zh-TW" altLang="zh-TW" dirty="0"/>
          </a:p>
          <a:p>
            <a:r>
              <a:rPr lang="zh-TW" altLang="zh-TW" dirty="0"/>
              <a:t>降低生產成本</a:t>
            </a:r>
            <a:r>
              <a:rPr lang="en-US" altLang="zh-TW" dirty="0"/>
              <a:t> xx%</a:t>
            </a:r>
            <a:endParaRPr lang="zh-TW" altLang="zh-TW" dirty="0"/>
          </a:p>
          <a:p>
            <a:r>
              <a:rPr lang="zh-TW" altLang="zh-TW" dirty="0"/>
              <a:t>建立</a:t>
            </a:r>
            <a:r>
              <a:rPr lang="en-US" altLang="zh-TW" dirty="0"/>
              <a:t>OOO</a:t>
            </a:r>
            <a:r>
              <a:rPr lang="zh-TW" altLang="zh-TW" dirty="0"/>
              <a:t>系統初版</a:t>
            </a:r>
          </a:p>
          <a:p>
            <a:r>
              <a:rPr lang="zh-TW" altLang="zh-TW" dirty="0"/>
              <a:t>完成</a:t>
            </a:r>
            <a:r>
              <a:rPr lang="en-US" altLang="zh-TW" dirty="0"/>
              <a:t>OO</a:t>
            </a:r>
            <a:r>
              <a:rPr lang="zh-TW" altLang="zh-TW" dirty="0"/>
              <a:t>與</a:t>
            </a:r>
            <a:r>
              <a:rPr lang="en-US" altLang="zh-TW" dirty="0"/>
              <a:t>OO</a:t>
            </a:r>
            <a:r>
              <a:rPr lang="zh-TW" altLang="zh-TW" dirty="0"/>
              <a:t>，提升</a:t>
            </a:r>
            <a:r>
              <a:rPr lang="en-US" altLang="zh-TW" dirty="0"/>
              <a:t>OOOO</a:t>
            </a:r>
            <a:endParaRPr lang="zh-TW" altLang="zh-TW" dirty="0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B35A15D1-408A-8EEF-2C56-04A121B9DBBE}"/>
              </a:ext>
            </a:extLst>
          </p:cNvPr>
          <p:cNvSpPr txBox="1">
            <a:spLocks/>
          </p:cNvSpPr>
          <p:nvPr/>
        </p:nvSpPr>
        <p:spPr>
          <a:xfrm>
            <a:off x="541943" y="1538858"/>
            <a:ext cx="324818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/>
            <a:r>
              <a:rPr lang="zh-TW" altLang="en-US" sz="2400" b="1" dirty="0"/>
              <a:t>計畫目標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FDB2AEF6-B477-B138-285E-A1FA8CD4B3EE}"/>
              </a:ext>
            </a:extLst>
          </p:cNvPr>
          <p:cNvSpPr txBox="1"/>
          <p:nvPr/>
        </p:nvSpPr>
        <p:spPr>
          <a:xfrm>
            <a:off x="6096000" y="1538858"/>
            <a:ext cx="4972878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TW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400" b="1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執行內容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0674FC6-236A-1A1F-C2DE-543A7BC28BC1}"/>
              </a:ext>
            </a:extLst>
          </p:cNvPr>
          <p:cNvSpPr txBox="1"/>
          <p:nvPr/>
        </p:nvSpPr>
        <p:spPr>
          <a:xfrm>
            <a:off x="6096000" y="2106582"/>
            <a:ext cx="4851692" cy="3313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457200" indent="-457200">
              <a:buFont typeface="+mj-lt"/>
              <a:buAutoNum type="arabicPeriod"/>
            </a:pPr>
            <a:r>
              <a:rPr lang="zh-TW" altLang="en-US" dirty="0"/>
              <a:t>使用工服資源：具體</a:t>
            </a:r>
            <a:r>
              <a:rPr lang="zh-TW" altLang="zh-TW" kern="100" dirty="0">
                <a:latin typeface="+mn-ea"/>
              </a:rPr>
              <a:t>說明需租用之設備、使用之軟體、檢測項目等</a:t>
            </a:r>
            <a:endParaRPr lang="zh-TW" altLang="zh-TW" sz="1800" kern="100" dirty="0">
              <a:latin typeface="+mn-ea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/>
              <a:t>實施步驟：</a:t>
            </a:r>
            <a:r>
              <a:rPr lang="zh-TW" altLang="zh-TW" kern="100" dirty="0">
                <a:latin typeface="+mn-ea"/>
              </a:rPr>
              <a:t>說明每一階段之主要工作與</a:t>
            </a:r>
            <a:r>
              <a:rPr lang="zh-TW" altLang="en-US" kern="100" dirty="0">
                <a:latin typeface="+mn-ea"/>
              </a:rPr>
              <a:t>概述</a:t>
            </a:r>
            <a:endParaRPr lang="en-US" altLang="zh-TW" kern="100" dirty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/>
              <a:t>預計成果：</a:t>
            </a:r>
            <a:r>
              <a:rPr lang="zh-TW" altLang="zh-TW" kern="100" dirty="0">
                <a:latin typeface="+mn-ea"/>
              </a:rPr>
              <a:t>清楚描述可在兩個月內完成並驗收之具體成果</a:t>
            </a:r>
            <a:endParaRPr lang="zh-TW" altLang="zh-TW" sz="18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42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E568E-5D01-707F-42D3-33A4E81CE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02D509C-1632-FD81-65F1-2152BD72B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4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2" name="標題 5">
            <a:extLst>
              <a:ext uri="{FF2B5EF4-FFF2-40B4-BE49-F238E27FC236}">
                <a16:creationId xmlns:a16="http://schemas.microsoft.com/office/drawing/2014/main" id="{74E9C330-8E1D-5C44-6FA5-3E3F5705A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342021" cy="583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TW" altLang="en-US" b="1" dirty="0"/>
              <a:t>預期成效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3E596A4-6661-3937-C01C-07D686994CAE}"/>
              </a:ext>
            </a:extLst>
          </p:cNvPr>
          <p:cNvSpPr txBox="1"/>
          <p:nvPr/>
        </p:nvSpPr>
        <p:spPr>
          <a:xfrm>
            <a:off x="541943" y="2132930"/>
            <a:ext cx="6115878" cy="3016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TW" altLang="zh-TW" dirty="0"/>
              <a:t>請勾選並補充說明</a:t>
            </a:r>
            <a:r>
              <a:rPr lang="en-US" altLang="zh-TW" dirty="0"/>
              <a:t>(</a:t>
            </a:r>
            <a:r>
              <a:rPr lang="zh-TW" altLang="zh-TW" dirty="0"/>
              <a:t>未勾選項目請刪除</a:t>
            </a:r>
            <a:r>
              <a:rPr lang="en-US" altLang="zh-TW" dirty="0"/>
              <a:t>)</a:t>
            </a:r>
            <a:r>
              <a:rPr lang="zh-TW" altLang="zh-TW" dirty="0"/>
              <a:t>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降低生產成本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提高生產效率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降低錯誤率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降低人力成本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提升營收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其他：</a:t>
            </a:r>
            <a:r>
              <a:rPr lang="en-US" altLang="zh-TW" dirty="0"/>
              <a:t>__________________________</a:t>
            </a:r>
            <a:r>
              <a:rPr lang="zh-TW" altLang="zh-TW" dirty="0"/>
              <a:t>，說明：</a:t>
            </a:r>
            <a:endParaRPr lang="zh-TW" altLang="en-US" dirty="0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FE17B20E-76B1-CB83-8991-B3CEE1360D80}"/>
              </a:ext>
            </a:extLst>
          </p:cNvPr>
          <p:cNvSpPr txBox="1">
            <a:spLocks/>
          </p:cNvSpPr>
          <p:nvPr/>
        </p:nvSpPr>
        <p:spPr>
          <a:xfrm>
            <a:off x="541943" y="1538858"/>
            <a:ext cx="324818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/>
            <a:r>
              <a:rPr lang="zh-TW" altLang="en-US" sz="2400" b="1" dirty="0"/>
              <a:t>量化成效</a:t>
            </a:r>
          </a:p>
        </p:txBody>
      </p:sp>
      <p:sp>
        <p:nvSpPr>
          <p:cNvPr id="7" name="標題 5">
            <a:extLst>
              <a:ext uri="{FF2B5EF4-FFF2-40B4-BE49-F238E27FC236}">
                <a16:creationId xmlns:a16="http://schemas.microsoft.com/office/drawing/2014/main" id="{7376846B-B7C6-311C-6F1A-34A4E3BB4DE0}"/>
              </a:ext>
            </a:extLst>
          </p:cNvPr>
          <p:cNvSpPr txBox="1">
            <a:spLocks/>
          </p:cNvSpPr>
          <p:nvPr/>
        </p:nvSpPr>
        <p:spPr>
          <a:xfrm>
            <a:off x="7042135" y="1538858"/>
            <a:ext cx="324818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/>
            <a:r>
              <a:rPr lang="zh-TW" altLang="en-US" sz="2400" b="1" dirty="0"/>
              <a:t>質化說明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2C16874-06E9-87A3-5CD8-BF77DE78C66A}"/>
              </a:ext>
            </a:extLst>
          </p:cNvPr>
          <p:cNvSpPr txBox="1"/>
          <p:nvPr/>
        </p:nvSpPr>
        <p:spPr>
          <a:xfrm>
            <a:off x="6657821" y="2132930"/>
            <a:ext cx="5174972" cy="3016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TW" altLang="zh-TW" dirty="0"/>
              <a:t>說明</a:t>
            </a:r>
            <a:r>
              <a:rPr lang="zh-TW" altLang="en-US" dirty="0"/>
              <a:t>：</a:t>
            </a:r>
            <a:r>
              <a:rPr lang="en-US" altLang="zh-TW" dirty="0">
                <a:sym typeface="Wingdings" panose="05000000000000000000" pitchFamily="2" charset="2"/>
              </a:rPr>
              <a:t>(</a:t>
            </a:r>
            <a:r>
              <a:rPr lang="zh-TW" altLang="en-US" dirty="0">
                <a:sym typeface="Wingdings" panose="05000000000000000000" pitchFamily="2" charset="2"/>
              </a:rPr>
              <a:t>此段文字可依據呈現需求自行刪除</a:t>
            </a:r>
            <a:r>
              <a:rPr lang="en-US" altLang="zh-TW" dirty="0">
                <a:sym typeface="Wingdings" panose="05000000000000000000" pitchFamily="2" charset="2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682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E97AC-B770-AB00-9FC0-635393C31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B43180-9B6B-D3A9-08E9-8609AEAED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5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2" name="標題 5">
            <a:extLst>
              <a:ext uri="{FF2B5EF4-FFF2-40B4-BE49-F238E27FC236}">
                <a16:creationId xmlns:a16="http://schemas.microsoft.com/office/drawing/2014/main" id="{983D8E22-AAE6-2F99-157C-E14385350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342021" cy="583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TW" altLang="zh-TW" b="1" dirty="0"/>
              <a:t>企業後續導入規劃</a:t>
            </a:r>
            <a:endParaRPr lang="zh-TW" altLang="en-US" b="1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0871F96-488C-3CD8-070D-3C5215B4B802}"/>
              </a:ext>
            </a:extLst>
          </p:cNvPr>
          <p:cNvSpPr txBox="1"/>
          <p:nvPr/>
        </p:nvSpPr>
        <p:spPr>
          <a:xfrm>
            <a:off x="541942" y="1641653"/>
            <a:ext cx="9079135" cy="2837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50000"/>
              </a:lnSpc>
            </a:pPr>
            <a:r>
              <a:rPr lang="zh-TW" altLang="zh-TW" dirty="0"/>
              <a:t>說明本次輔導完成後，企業將如何持續導入設備或軟硬體，例如：</a:t>
            </a:r>
          </a:p>
          <a:p>
            <a:pPr>
              <a:lnSpc>
                <a:spcPct val="150000"/>
              </a:lnSpc>
            </a:pPr>
            <a:r>
              <a:rPr lang="zh-TW" altLang="zh-TW" dirty="0"/>
              <a:t>預計於明年新增購設備</a:t>
            </a:r>
            <a:r>
              <a:rPr lang="en-US" altLang="zh-TW" dirty="0"/>
              <a:t> xx</a:t>
            </a:r>
            <a:r>
              <a:rPr lang="zh-TW" altLang="zh-TW" dirty="0"/>
              <a:t>台</a:t>
            </a:r>
          </a:p>
          <a:p>
            <a:pPr>
              <a:lnSpc>
                <a:spcPct val="150000"/>
              </a:lnSpc>
            </a:pPr>
            <a:r>
              <a:rPr lang="zh-TW" altLang="zh-TW" dirty="0"/>
              <a:t>建立內部專責數位化團隊</a:t>
            </a:r>
          </a:p>
          <a:p>
            <a:pPr>
              <a:lnSpc>
                <a:spcPct val="150000"/>
              </a:lnSpc>
            </a:pPr>
            <a:r>
              <a:rPr lang="zh-TW" altLang="zh-TW" dirty="0"/>
              <a:t>推動智慧化系統升級與整合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8901064"/>
      </p:ext>
    </p:extLst>
  </p:cSld>
  <p:clrMapOvr>
    <a:masterClrMapping/>
  </p:clrMapOvr>
</p:sld>
</file>

<file path=ppt/theme/theme1.xml><?xml version="1.0" encoding="utf-8"?>
<a:theme xmlns:a="http://schemas.openxmlformats.org/drawingml/2006/main" name="02 雙色設計_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97fc808d-d3c1-4e8c-8501-1673e917a835">
      <a:majorFont>
        <a:latin typeface="微軟正黑體"/>
        <a:ea typeface="微軟正黑體"/>
        <a:cs typeface=""/>
      </a:majorFont>
      <a:minorFont>
        <a:latin typeface="微軟正黑體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 雙色設計_N" id="{7C7CA9D7-764C-41B0-9B86-5B87BEB08714}" vid="{5041D078-1D21-4DCA-B650-3E32F6CAB25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C09A3D5EB9A8AC478F707934E0D51B8B" ma:contentTypeVersion="19" ma:contentTypeDescription="建立新的文件。" ma:contentTypeScope="" ma:versionID="bd0a9d72bc393d42a7dd9883c3c2af8e">
  <xsd:schema xmlns:xsd="http://www.w3.org/2001/XMLSchema" xmlns:xs="http://www.w3.org/2001/XMLSchema" xmlns:p="http://schemas.microsoft.com/office/2006/metadata/properties" xmlns:ns2="8fcb28c8-49fd-451a-8b8c-6bd9a80781cc" xmlns:ns3="b62b8317-3c68-4856-bdae-f5aaf2bc669f" targetNamespace="http://schemas.microsoft.com/office/2006/metadata/properties" ma:root="true" ma:fieldsID="328ad579ee3439d6a97a017ef9f8e2a1" ns2:_="" ns3:_="">
    <xsd:import namespace="8fcb28c8-49fd-451a-8b8c-6bd9a80781cc"/>
    <xsd:import namespace="b62b8317-3c68-4856-bdae-f5aaf2bc6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b28c8-49fd-451a-8b8c-6bd9a8078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2a0de1f3-f0c8-48b4-8f91-9c02e43b13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b8317-3c68-4856-bdae-f5aaf2bc669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7c5c7e-2244-42dd-b9f8-814558211d83}" ma:internalName="TaxCatchAll" ma:showField="CatchAllData" ma:web="b62b8317-3c68-4856-bdae-f5aaf2bc66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2b8317-3c68-4856-bdae-f5aaf2bc669f" xsi:nil="true"/>
    <lcf76f155ced4ddcb4097134ff3c332f xmlns="8fcb28c8-49fd-451a-8b8c-6bd9a80781c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B1C4D2-0483-4056-A27C-8D315E137A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20D32D-C75D-471E-BBF0-4F8C962078CC}"/>
</file>

<file path=customXml/itemProps3.xml><?xml version="1.0" encoding="utf-8"?>
<ds:datastoreItem xmlns:ds="http://schemas.openxmlformats.org/officeDocument/2006/customXml" ds:itemID="{1D22B3D5-3EAB-43AD-9659-DC5312AB79BF}">
  <ds:schemaRefs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b62b8317-3c68-4856-bdae-f5aaf2bc669f"/>
    <ds:schemaRef ds:uri="8fcb28c8-49fd-451a-8b8c-6bd9a80781c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中企署推動中小企業數位轉型</Template>
  <TotalTime>8140</TotalTime>
  <Words>298</Words>
  <Application>Microsoft Office PowerPoint</Application>
  <PresentationFormat>寬螢幕</PresentationFormat>
  <Paragraphs>46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Microsoft YaHei</vt:lpstr>
      <vt:lpstr>微軟正黑體</vt:lpstr>
      <vt:lpstr>Aptos</vt:lpstr>
      <vt:lpstr>Arial</vt:lpstr>
      <vt:lpstr>Calibri</vt:lpstr>
      <vt:lpstr>Times</vt:lpstr>
      <vt:lpstr>Wingdings</vt:lpstr>
      <vt:lpstr>02 雙色設計_N</vt:lpstr>
      <vt:lpstr>法人試產線-工服輔導案 《XX產業》</vt:lpstr>
      <vt:lpstr>受輔導單位基本資料</vt:lpstr>
      <vt:lpstr>計畫目標與執行內容</vt:lpstr>
      <vt:lpstr>預期成效</vt:lpstr>
      <vt:lpstr>企業後續導入規劃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中小微企業製造服務雙軌AI化助攻推動作法</dc:title>
  <dc:creator>中華軟協-詹正吉</dc:creator>
  <cp:lastModifiedBy>林彥宇</cp:lastModifiedBy>
  <cp:revision>782</cp:revision>
  <cp:lastPrinted>2025-07-11T12:55:27Z</cp:lastPrinted>
  <dcterms:created xsi:type="dcterms:W3CDTF">2024-08-14T08:47:17Z</dcterms:created>
  <dcterms:modified xsi:type="dcterms:W3CDTF">2026-05-15T02:05:15Z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0x010100C09A3D5EB9A8AC478F707934E0D51B8B</vt:lpwstr>
  </property>
  <property fmtid="{D5CDD505-2E9C-101B-9397-08002B2CF9AE}" pid="3" name="MediaServiceImageTags">
    <vt:lpwstr/>
  </property>
</Properties>
</file>