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70" r:id="rId4"/>
    <p:sldId id="258" r:id="rId5"/>
    <p:sldId id="271" r:id="rId6"/>
    <p:sldId id="260" r:id="rId7"/>
    <p:sldId id="259" r:id="rId8"/>
    <p:sldId id="272" r:id="rId9"/>
    <p:sldId id="263" r:id="rId10"/>
    <p:sldId id="261" r:id="rId11"/>
    <p:sldId id="264" r:id="rId12"/>
    <p:sldId id="265" r:id="rId13"/>
    <p:sldId id="266" r:id="rId14"/>
    <p:sldId id="267" r:id="rId15"/>
    <p:sldId id="268" r:id="rId16"/>
    <p:sldId id="269" r:id="rId17"/>
  </p:sldIdLst>
  <p:sldSz cx="9144000" cy="6858000" type="screen4x3"/>
  <p:notesSz cx="6799263" cy="98758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C0C0C0"/>
    <a:srgbClr val="CC3300"/>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7" d="100"/>
          <a:sy n="117" d="100"/>
        </p:scale>
        <p:origin x="-1464" y="-18"/>
      </p:cViewPr>
      <p:guideLst>
        <p:guide orient="horz" pos="2160"/>
        <p:guide pos="2880"/>
      </p:guideLst>
    </p:cSldViewPr>
  </p:slideViewPr>
  <p:notesTextViewPr>
    <p:cViewPr>
      <p:scale>
        <a:sx n="1" d="1"/>
        <a:sy n="1" d="1"/>
      </p:scale>
      <p:origin x="0" y="0"/>
    </p:cViewPr>
  </p:notesTextViewPr>
  <p:notesViewPr>
    <p:cSldViewPr>
      <p:cViewPr varScale="1">
        <p:scale>
          <a:sx n="83" d="100"/>
          <a:sy n="83" d="100"/>
        </p:scale>
        <p:origin x="-948" y="-90"/>
      </p:cViewPr>
      <p:guideLst>
        <p:guide orient="horz" pos="3111"/>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1342" y="0"/>
            <a:ext cx="2946347" cy="493792"/>
          </a:xfrm>
          <a:prstGeom prst="rect">
            <a:avLst/>
          </a:prstGeom>
        </p:spPr>
        <p:txBody>
          <a:bodyPr vert="horz" lIns="91440" tIns="45720" rIns="91440" bIns="45720" rtlCol="0"/>
          <a:lstStyle>
            <a:lvl1pPr algn="r">
              <a:defRPr sz="1200"/>
            </a:lvl1pPr>
          </a:lstStyle>
          <a:p>
            <a:fld id="{CC90866A-0DF8-4075-ABC5-E973C328B79D}" type="datetimeFigureOut">
              <a:rPr lang="zh-TW" altLang="en-US" smtClean="0"/>
              <a:pPr/>
              <a:t>2020/3/2</a:t>
            </a:fld>
            <a:endParaRPr lang="zh-TW" altLang="en-US"/>
          </a:p>
        </p:txBody>
      </p:sp>
      <p:sp>
        <p:nvSpPr>
          <p:cNvPr id="4" name="頁尾版面配置區 3"/>
          <p:cNvSpPr>
            <a:spLocks noGrp="1"/>
          </p:cNvSpPr>
          <p:nvPr>
            <p:ph type="ftr" sz="quarter" idx="2"/>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1342" y="9380332"/>
            <a:ext cx="2946347" cy="493792"/>
          </a:xfrm>
          <a:prstGeom prst="rect">
            <a:avLst/>
          </a:prstGeom>
        </p:spPr>
        <p:txBody>
          <a:bodyPr vert="horz" lIns="91440" tIns="45720" rIns="91440" bIns="45720" rtlCol="0" anchor="b"/>
          <a:lstStyle>
            <a:lvl1pPr algn="r">
              <a:defRPr sz="1200"/>
            </a:lvl1pPr>
          </a:lstStyle>
          <a:p>
            <a:fld id="{339FDF7F-97DD-4E55-948F-422E3F530A9E}" type="slidenum">
              <a:rPr lang="zh-TW" altLang="en-US" smtClean="0"/>
              <a:pPr/>
              <a:t>‹#›</a:t>
            </a:fld>
            <a:endParaRPr lang="zh-TW" altLang="en-US"/>
          </a:p>
        </p:txBody>
      </p:sp>
    </p:spTree>
    <p:extLst>
      <p:ext uri="{BB962C8B-B14F-4D97-AF65-F5344CB8AC3E}">
        <p14:creationId xmlns:p14="http://schemas.microsoft.com/office/powerpoint/2010/main" val="16065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347" cy="49379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1342" y="0"/>
            <a:ext cx="2946347" cy="493792"/>
          </a:xfrm>
          <a:prstGeom prst="rect">
            <a:avLst/>
          </a:prstGeom>
        </p:spPr>
        <p:txBody>
          <a:bodyPr vert="horz" lIns="91440" tIns="45720" rIns="91440" bIns="45720" rtlCol="0"/>
          <a:lstStyle>
            <a:lvl1pPr algn="r">
              <a:defRPr sz="1200"/>
            </a:lvl1pPr>
          </a:lstStyle>
          <a:p>
            <a:fld id="{EFEE1C41-4683-405E-B1F2-56C30AB04F45}" type="datetimeFigureOut">
              <a:rPr lang="zh-TW" altLang="en-US" smtClean="0"/>
              <a:pPr/>
              <a:t>2020/3/2</a:t>
            </a:fld>
            <a:endParaRPr lang="zh-TW" altLang="en-US"/>
          </a:p>
        </p:txBody>
      </p:sp>
      <p:sp>
        <p:nvSpPr>
          <p:cNvPr id="4" name="投影片圖像版面配置區 3"/>
          <p:cNvSpPr>
            <a:spLocks noGrp="1" noRot="1" noChangeAspect="1"/>
          </p:cNvSpPr>
          <p:nvPr>
            <p:ph type="sldImg" idx="2"/>
          </p:nvPr>
        </p:nvSpPr>
        <p:spPr>
          <a:xfrm>
            <a:off x="931863" y="741363"/>
            <a:ext cx="4935537" cy="370205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79927" y="4691023"/>
            <a:ext cx="5439410" cy="4444127"/>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380332"/>
            <a:ext cx="2946347" cy="493792"/>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1342" y="9380332"/>
            <a:ext cx="2946347" cy="493792"/>
          </a:xfrm>
          <a:prstGeom prst="rect">
            <a:avLst/>
          </a:prstGeom>
        </p:spPr>
        <p:txBody>
          <a:bodyPr vert="horz" lIns="91440" tIns="45720" rIns="91440" bIns="45720" rtlCol="0" anchor="b"/>
          <a:lstStyle>
            <a:lvl1pPr algn="r">
              <a:defRPr sz="1200"/>
            </a:lvl1pPr>
          </a:lstStyle>
          <a:p>
            <a:fld id="{9C98B4C4-712A-4923-9834-56E2E2DED6EB}" type="slidenum">
              <a:rPr lang="zh-TW" altLang="en-US" smtClean="0"/>
              <a:pPr/>
              <a:t>‹#›</a:t>
            </a:fld>
            <a:endParaRPr lang="zh-TW" altLang="en-US"/>
          </a:p>
        </p:txBody>
      </p:sp>
    </p:spTree>
    <p:extLst>
      <p:ext uri="{BB962C8B-B14F-4D97-AF65-F5344CB8AC3E}">
        <p14:creationId xmlns:p14="http://schemas.microsoft.com/office/powerpoint/2010/main" val="1497033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EF017660-47AA-4DA5-8583-DD2E7CBD1923}" type="datetime1">
              <a:rPr lang="zh-TW" altLang="en-US" smtClean="0"/>
              <a:pPr/>
              <a:t>2020/3/2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77047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BC607610-238F-4382-B3DA-BB1783A6CFFF}" type="datetime1">
              <a:rPr lang="zh-TW" altLang="en-US" smtClean="0"/>
              <a:pPr/>
              <a:t>2020/3/2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7026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FFBB79F2-7674-4768-AA6A-49F0FA0CF3F4}" type="datetime1">
              <a:rPr lang="zh-TW" altLang="en-US" smtClean="0"/>
              <a:pPr/>
              <a:t>2020/3/2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8431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231FA2FD-0311-453B-9CA8-DD454F7C4F9C}" type="datetime1">
              <a:rPr lang="zh-TW" altLang="en-US" smtClean="0"/>
              <a:pPr/>
              <a:t>2020/3/2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1875088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p>
            <a:fld id="{DC99B7C5-8CBC-4042-9664-DFA1311BF353}" type="datetime1">
              <a:rPr lang="zh-TW" altLang="en-US" smtClean="0"/>
              <a:pPr/>
              <a:t>2020/3/2</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661286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4B518B8-849A-4D49-9F1A-BB5CC6378F46}" type="datetime1">
              <a:rPr lang="zh-TW" altLang="en-US" smtClean="0"/>
              <a:pPr/>
              <a:t>2020/3/2</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21786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p>
            <a:fld id="{D7B59A4F-4E08-4B56-9581-17DFCAC5EB57}" type="datetime1">
              <a:rPr lang="zh-TW" altLang="en-US" smtClean="0"/>
              <a:pPr/>
              <a:t>2020/3/2</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9" name="投影片編號版面配置區 8"/>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275806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p>
            <a:fld id="{31B3075D-7FD5-4A0D-861D-4428D71E6392}" type="datetime1">
              <a:rPr lang="zh-TW" altLang="en-US" smtClean="0"/>
              <a:pPr/>
              <a:t>2020/3/2</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5" name="投影片編號版面配置區 4"/>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195604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p>
            <a:fld id="{D8FC127A-9474-4569-821D-B78BA93AFB23}" type="datetime1">
              <a:rPr lang="zh-TW" altLang="en-US" smtClean="0"/>
              <a:pPr/>
              <a:t>2020/3/2</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926941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21C15F3C-E5F3-4B6E-8166-B23C9C1E748E}" type="datetime1">
              <a:rPr lang="zh-TW" altLang="en-US" smtClean="0"/>
              <a:pPr/>
              <a:t>2020/3/2</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340895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p>
            <a:fld id="{7938BADC-5244-4CDC-9C1B-4409765CD43E}" type="datetime1">
              <a:rPr lang="zh-TW" altLang="en-US" smtClean="0"/>
              <a:pPr/>
              <a:t>2020/3/2</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p:txBody>
          <a:bodyPr/>
          <a:lstStyle/>
          <a:p>
            <a:fld id="{73223D1E-4C2A-4DC2-9A2B-E1865257190C}" type="slidenum">
              <a:rPr lang="zh-TW" altLang="en-US" smtClean="0"/>
              <a:pPr/>
              <a:t>‹#›</a:t>
            </a:fld>
            <a:endParaRPr lang="zh-TW" altLang="en-US"/>
          </a:p>
        </p:txBody>
      </p:sp>
    </p:spTree>
    <p:extLst>
      <p:ext uri="{BB962C8B-B14F-4D97-AF65-F5344CB8AC3E}">
        <p14:creationId xmlns:p14="http://schemas.microsoft.com/office/powerpoint/2010/main" val="4159290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1" y="116632"/>
            <a:ext cx="9125743" cy="542131"/>
          </a:xfrm>
          <a:prstGeom prst="rect">
            <a:avLst/>
          </a:prstGeom>
        </p:spPr>
        <p:txBody>
          <a:bodyPr vert="horz" lIns="91440" tIns="45720" rIns="91440" bIns="45720" rtlCol="0" anchor="ctr">
            <a:normAutofit/>
          </a:bodyPr>
          <a:lstStyle/>
          <a:p>
            <a:r>
              <a:rPr lang="zh-TW" altLang="en-US" dirty="0" smtClean="0"/>
              <a:t>按一下以編輯母片標題樣式</a:t>
            </a:r>
            <a:endParaRPr lang="zh-TW" altLang="en-US" dirty="0"/>
          </a:p>
        </p:txBody>
      </p:sp>
      <p:sp>
        <p:nvSpPr>
          <p:cNvPr id="6" name="投影片編號版面配置區 5"/>
          <p:cNvSpPr>
            <a:spLocks noGrp="1"/>
          </p:cNvSpPr>
          <p:nvPr>
            <p:ph type="sldNum" sz="quarter" idx="4"/>
          </p:nvPr>
        </p:nvSpPr>
        <p:spPr>
          <a:xfrm>
            <a:off x="3491880" y="6410920"/>
            <a:ext cx="2133600" cy="365125"/>
          </a:xfrm>
          <a:prstGeom prst="rect">
            <a:avLst/>
          </a:prstGeom>
        </p:spPr>
        <p:txBody>
          <a:bodyPr vert="horz" lIns="91440" tIns="45720" rIns="91440" bIns="45720" rtlCol="0" anchor="ctr"/>
          <a:lstStyle>
            <a:lvl1pPr algn="ctr">
              <a:defRPr sz="1200">
                <a:solidFill>
                  <a:schemeClr val="tx1">
                    <a:tint val="75000"/>
                  </a:schemeClr>
                </a:solidFill>
                <a:latin typeface="微軟正黑體" panose="020B0604030504040204" pitchFamily="34" charset="-120"/>
                <a:ea typeface="微軟正黑體" panose="020B0604030504040204" pitchFamily="34" charset="-120"/>
              </a:defRPr>
            </a:lvl1pPr>
          </a:lstStyle>
          <a:p>
            <a:fld id="{73223D1E-4C2A-4DC2-9A2B-E1865257190C}" type="slidenum">
              <a:rPr lang="zh-TW" altLang="en-US" smtClean="0"/>
              <a:pPr/>
              <a:t>‹#›</a:t>
            </a:fld>
            <a:endParaRPr lang="zh-TW" altLang="en-US"/>
          </a:p>
        </p:txBody>
      </p:sp>
      <p:pic>
        <p:nvPicPr>
          <p:cNvPr id="7" name="Picture 13" descr="logo_idic"/>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l="4126" t="24115" b="6029"/>
          <a:stretch>
            <a:fillRect/>
          </a:stretch>
        </p:blipFill>
        <p:spPr bwMode="auto">
          <a:xfrm>
            <a:off x="0" y="0"/>
            <a:ext cx="174625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7" descr="SMEA logo"/>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l="1033" t="7262"/>
          <a:stretch>
            <a:fillRect/>
          </a:stretch>
        </p:blipFill>
        <p:spPr bwMode="auto">
          <a:xfrm>
            <a:off x="8613504" y="3969"/>
            <a:ext cx="512239" cy="486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6"/>
          <p:cNvSpPr>
            <a:spLocks noChangeArrowheads="1"/>
          </p:cNvSpPr>
          <p:nvPr userDrawn="1"/>
        </p:nvSpPr>
        <p:spPr bwMode="auto">
          <a:xfrm>
            <a:off x="251521" y="798512"/>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smtClean="0">
              <a:solidFill>
                <a:schemeClr val="tx1"/>
              </a:solidFill>
              <a:latin typeface="Times New Roman" pitchFamily="18" charset="0"/>
              <a:ea typeface="標楷體" pitchFamily="65" charset="-120"/>
            </a:endParaRPr>
          </a:p>
        </p:txBody>
      </p:sp>
      <p:sp>
        <p:nvSpPr>
          <p:cNvPr id="10" name="Rectangle 16"/>
          <p:cNvSpPr>
            <a:spLocks noChangeArrowheads="1"/>
          </p:cNvSpPr>
          <p:nvPr userDrawn="1"/>
        </p:nvSpPr>
        <p:spPr bwMode="auto">
          <a:xfrm flipV="1">
            <a:off x="251521" y="6311898"/>
            <a:ext cx="8618102" cy="45719"/>
          </a:xfrm>
          <a:prstGeom prst="rect">
            <a:avLst/>
          </a:prstGeom>
          <a:gradFill rotWithShape="0">
            <a:gsLst>
              <a:gs pos="0">
                <a:srgbClr val="FF9900"/>
              </a:gs>
              <a:gs pos="100000">
                <a:srgbClr val="00FF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rgbClr val="008000"/>
                </a:solidFill>
                <a:latin typeface="微軟正黑體" pitchFamily="34" charset="-120"/>
                <a:ea typeface="微軟正黑體" pitchFamily="34" charset="-120"/>
              </a:defRPr>
            </a:lvl1pPr>
            <a:lvl2pPr marL="742950" indent="-285750" eaLnBrk="0" hangingPunct="0">
              <a:defRPr kumimoji="1" sz="1400">
                <a:solidFill>
                  <a:srgbClr val="008000"/>
                </a:solidFill>
                <a:latin typeface="微軟正黑體" pitchFamily="34" charset="-120"/>
                <a:ea typeface="微軟正黑體" pitchFamily="34" charset="-120"/>
              </a:defRPr>
            </a:lvl2pPr>
            <a:lvl3pPr marL="1143000" indent="-228600" eaLnBrk="0" hangingPunct="0">
              <a:defRPr kumimoji="1" sz="1400">
                <a:solidFill>
                  <a:srgbClr val="008000"/>
                </a:solidFill>
                <a:latin typeface="微軟正黑體" pitchFamily="34" charset="-120"/>
                <a:ea typeface="微軟正黑體" pitchFamily="34" charset="-120"/>
              </a:defRPr>
            </a:lvl3pPr>
            <a:lvl4pPr marL="1600200" indent="-228600" eaLnBrk="0" hangingPunct="0">
              <a:defRPr kumimoji="1" sz="1400">
                <a:solidFill>
                  <a:srgbClr val="008000"/>
                </a:solidFill>
                <a:latin typeface="微軟正黑體" pitchFamily="34" charset="-120"/>
                <a:ea typeface="微軟正黑體" pitchFamily="34" charset="-120"/>
              </a:defRPr>
            </a:lvl4pPr>
            <a:lvl5pPr marL="2057400" indent="-228600" eaLnBrk="0" hangingPunct="0">
              <a:defRPr kumimoji="1" sz="1400">
                <a:solidFill>
                  <a:srgbClr val="008000"/>
                </a:solidFill>
                <a:latin typeface="微軟正黑體" pitchFamily="34" charset="-120"/>
                <a:ea typeface="微軟正黑體" pitchFamily="34" charset="-120"/>
              </a:defRPr>
            </a:lvl5pPr>
            <a:lvl6pPr marL="25146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l">
              <a:defRPr/>
            </a:pPr>
            <a:endParaRPr kumimoji="0" lang="zh-TW" altLang="zh-TW" sz="2400" smtClean="0">
              <a:solidFill>
                <a:srgbClr val="000099"/>
              </a:solidFill>
              <a:latin typeface="Times New Roman" pitchFamily="18" charset="0"/>
              <a:ea typeface="標楷體" pitchFamily="65" charset="-120"/>
            </a:endParaRPr>
          </a:p>
        </p:txBody>
      </p:sp>
      <p:sp>
        <p:nvSpPr>
          <p:cNvPr id="11" name="矩形 10"/>
          <p:cNvSpPr/>
          <p:nvPr userDrawn="1"/>
        </p:nvSpPr>
        <p:spPr>
          <a:xfrm>
            <a:off x="105172" y="6466036"/>
            <a:ext cx="3390900" cy="246221"/>
          </a:xfrm>
          <a:prstGeom prst="rect">
            <a:avLst/>
          </a:prstGeom>
        </p:spPr>
        <p:txBody>
          <a:bodyPr wrap="square">
            <a:spAutoFit/>
          </a:bodyPr>
          <a:lstStyle/>
          <a:p>
            <a:r>
              <a:rPr lang="en-US" altLang="zh-TW" sz="1000" b="0" kern="1200" dirty="0" smtClean="0">
                <a:solidFill>
                  <a:schemeClr val="tx1"/>
                </a:solidFill>
                <a:effectLst/>
                <a:latin typeface="+mn-lt"/>
                <a:ea typeface="+mn-ea"/>
                <a:cs typeface="+mn-cs"/>
              </a:rPr>
              <a:t>109</a:t>
            </a:r>
            <a:r>
              <a:rPr lang="zh-TW" altLang="zh-TW" sz="1000" b="0" kern="1200" dirty="0" smtClean="0">
                <a:solidFill>
                  <a:schemeClr val="tx1"/>
                </a:solidFill>
                <a:effectLst/>
                <a:latin typeface="+mn-lt"/>
                <a:ea typeface="+mn-ea"/>
                <a:cs typeface="+mn-cs"/>
              </a:rPr>
              <a:t>年度「推動中小企業循環經濟能力接軌國際輔導計畫」</a:t>
            </a:r>
            <a:endParaRPr lang="zh-TW" altLang="zh-TW" sz="1000" b="0" kern="1200" dirty="0">
              <a:solidFill>
                <a:schemeClr val="tx1"/>
              </a:solidFill>
              <a:effectLst/>
              <a:latin typeface="+mn-lt"/>
              <a:ea typeface="+mn-ea"/>
              <a:cs typeface="+mn-cs"/>
            </a:endParaRPr>
          </a:p>
        </p:txBody>
      </p:sp>
      <p:sp>
        <p:nvSpPr>
          <p:cNvPr id="12" name="矩形 11"/>
          <p:cNvSpPr/>
          <p:nvPr userDrawn="1"/>
        </p:nvSpPr>
        <p:spPr>
          <a:xfrm>
            <a:off x="6732239" y="6476582"/>
            <a:ext cx="2217155" cy="246221"/>
          </a:xfrm>
          <a:prstGeom prst="rect">
            <a:avLst/>
          </a:prstGeom>
        </p:spPr>
        <p:txBody>
          <a:bodyPr wrap="square">
            <a:spAutoFit/>
          </a:bodyPr>
          <a:lstStyle/>
          <a:p>
            <a:pPr algn="r"/>
            <a:r>
              <a:rPr lang="zh-TW" altLang="en-US" sz="1000" b="0" kern="1200" dirty="0" smtClean="0">
                <a:solidFill>
                  <a:schemeClr val="tx1"/>
                </a:solidFill>
                <a:effectLst/>
                <a:latin typeface="+mn-lt"/>
                <a:ea typeface="+mn-ea"/>
                <a:cs typeface="+mn-cs"/>
              </a:rPr>
              <a:t>循環經濟綠色創新應用輔導</a:t>
            </a:r>
            <a:endParaRPr lang="zh-TW" altLang="zh-TW" sz="1000" b="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762398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000" b="1"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微軟正黑體" panose="020B0604030504040204" pitchFamily="34" charset="-120"/>
          <a:ea typeface="微軟正黑體" panose="020B0604030504040204" pitchFamily="34" charset="-120"/>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a:t>
            </a:fld>
            <a:endParaRPr lang="zh-TW" altLang="en-US"/>
          </a:p>
        </p:txBody>
      </p:sp>
      <p:grpSp>
        <p:nvGrpSpPr>
          <p:cNvPr id="7" name="群組 6"/>
          <p:cNvGrpSpPr/>
          <p:nvPr/>
        </p:nvGrpSpPr>
        <p:grpSpPr>
          <a:xfrm>
            <a:off x="107504" y="0"/>
            <a:ext cx="9036496" cy="6845300"/>
            <a:chOff x="107504" y="0"/>
            <a:chExt cx="9036496" cy="6845300"/>
          </a:xfrm>
        </p:grpSpPr>
        <p:sp>
          <p:nvSpPr>
            <p:cNvPr id="5" name="矩形 4"/>
            <p:cNvSpPr/>
            <p:nvPr/>
          </p:nvSpPr>
          <p:spPr>
            <a:xfrm>
              <a:off x="107504" y="535980"/>
              <a:ext cx="8856984" cy="6309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矩形 5"/>
            <p:cNvSpPr/>
            <p:nvPr/>
          </p:nvSpPr>
          <p:spPr>
            <a:xfrm>
              <a:off x="8229600" y="0"/>
              <a:ext cx="9144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8" name="矩形 7"/>
          <p:cNvSpPr/>
          <p:nvPr/>
        </p:nvSpPr>
        <p:spPr>
          <a:xfrm>
            <a:off x="251520" y="768896"/>
            <a:ext cx="8640960" cy="1477328"/>
          </a:xfrm>
          <a:prstGeom prst="rect">
            <a:avLst/>
          </a:prstGeom>
        </p:spPr>
        <p:txBody>
          <a:bodyPr wrap="square">
            <a:spAutoFit/>
          </a:bodyPr>
          <a:lstStyle/>
          <a:p>
            <a:pPr algn="ctr"/>
            <a:r>
              <a:rPr lang="en-US" altLang="zh-TW" sz="3000" b="1" dirty="0">
                <a:solidFill>
                  <a:schemeClr val="accent2"/>
                </a:solidFill>
                <a:latin typeface="微軟正黑體" panose="020B0604030504040204" pitchFamily="34" charset="-120"/>
                <a:ea typeface="微軟正黑體" panose="020B0604030504040204" pitchFamily="34" charset="-120"/>
              </a:rPr>
              <a:t>109</a:t>
            </a:r>
            <a:r>
              <a:rPr lang="zh-TW" altLang="zh-TW" sz="3000" b="1" dirty="0">
                <a:solidFill>
                  <a:schemeClr val="accent2"/>
                </a:solidFill>
                <a:latin typeface="微軟正黑體" panose="020B0604030504040204" pitchFamily="34" charset="-120"/>
                <a:ea typeface="微軟正黑體" panose="020B0604030504040204" pitchFamily="34" charset="-120"/>
              </a:rPr>
              <a:t>年度「推動中小企業循環經濟能力接軌國際輔導計畫</a:t>
            </a:r>
            <a:r>
              <a:rPr lang="zh-TW" altLang="zh-TW" sz="3000" b="1" dirty="0" smtClean="0">
                <a:solidFill>
                  <a:schemeClr val="accent2"/>
                </a:solidFill>
                <a:latin typeface="微軟正黑體" panose="020B0604030504040204" pitchFamily="34" charset="-120"/>
                <a:ea typeface="微軟正黑體" panose="020B0604030504040204" pitchFamily="34" charset="-120"/>
              </a:rPr>
              <a:t>」</a:t>
            </a:r>
            <a:r>
              <a:rPr lang="en-US" altLang="zh-TW" sz="3000" b="1" dirty="0" smtClean="0">
                <a:solidFill>
                  <a:schemeClr val="accent2"/>
                </a:solidFill>
                <a:latin typeface="微軟正黑體" panose="020B0604030504040204" pitchFamily="34" charset="-120"/>
                <a:ea typeface="微軟正黑體" panose="020B0604030504040204" pitchFamily="34" charset="-120"/>
              </a:rPr>
              <a:t>-</a:t>
            </a:r>
            <a:r>
              <a:rPr lang="zh-TW" altLang="en-US" sz="3000" b="1" dirty="0" smtClean="0">
                <a:solidFill>
                  <a:schemeClr val="accent2"/>
                </a:solidFill>
                <a:latin typeface="微軟正黑體" panose="020B0604030504040204" pitchFamily="34" charset="-120"/>
                <a:ea typeface="微軟正黑體" panose="020B0604030504040204" pitchFamily="34" charset="-120"/>
              </a:rPr>
              <a:t>綠色創新應用輔導 </a:t>
            </a:r>
            <a:endParaRPr lang="en-US" altLang="zh-TW" sz="3000" b="1" dirty="0" smtClean="0">
              <a:solidFill>
                <a:schemeClr val="accent2"/>
              </a:solidFill>
              <a:latin typeface="微軟正黑體" panose="020B0604030504040204" pitchFamily="34" charset="-120"/>
              <a:ea typeface="微軟正黑體" panose="020B0604030504040204" pitchFamily="34" charset="-120"/>
            </a:endParaRPr>
          </a:p>
          <a:p>
            <a:pPr algn="ctr"/>
            <a:r>
              <a:rPr lang="zh-TW" altLang="en-US" sz="3000" b="1" dirty="0" smtClean="0">
                <a:solidFill>
                  <a:schemeClr val="accent2"/>
                </a:solidFill>
                <a:latin typeface="微軟正黑體" panose="020B0604030504040204" pitchFamily="34" charset="-120"/>
                <a:ea typeface="微軟正黑體" panose="020B0604030504040204" pitchFamily="34" charset="-120"/>
              </a:rPr>
              <a:t>遴選會議</a:t>
            </a:r>
            <a:endParaRPr lang="zh-TW" altLang="zh-TW" sz="3000" dirty="0">
              <a:solidFill>
                <a:schemeClr val="accent2"/>
              </a:solidFill>
              <a:latin typeface="微軟正黑體" panose="020B0604030504040204" pitchFamily="34" charset="-120"/>
              <a:ea typeface="微軟正黑體" panose="020B0604030504040204" pitchFamily="34"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1782128619"/>
              </p:ext>
            </p:extLst>
          </p:nvPr>
        </p:nvGraphicFramePr>
        <p:xfrm>
          <a:off x="575555" y="2547888"/>
          <a:ext cx="7992890" cy="396240"/>
        </p:xfrm>
        <a:graphic>
          <a:graphicData uri="http://schemas.openxmlformats.org/drawingml/2006/table">
            <a:tbl>
              <a:tblPr firstRow="1" bandRow="1">
                <a:tableStyleId>{5940675A-B579-460E-94D1-54222C63F5DA}</a:tableStyleId>
              </a:tblPr>
              <a:tblGrid>
                <a:gridCol w="1598578"/>
                <a:gridCol w="1598578"/>
                <a:gridCol w="1598578"/>
                <a:gridCol w="1598578"/>
                <a:gridCol w="1598578"/>
              </a:tblGrid>
              <a:tr h="370840">
                <a:tc>
                  <a:txBody>
                    <a:bodyPr/>
                    <a:lstStyle/>
                    <a:p>
                      <a:pPr algn="ct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重新設計</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工業循環</a:t>
                      </a:r>
                      <a:endParaRPr lang="zh-TW" altLang="en-US" sz="2000" dirty="0" smtClean="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生物循環</a:t>
                      </a:r>
                      <a:endParaRPr lang="zh-TW" altLang="en-US" sz="2000" dirty="0" smtClean="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服務模式</a:t>
                      </a:r>
                      <a:endParaRPr lang="zh-TW" altLang="en-US" sz="2000" dirty="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微軟正黑體" panose="020B0604030504040204" pitchFamily="34" charset="-120"/>
                          <a:ea typeface="微軟正黑體" panose="020B0604030504040204" pitchFamily="34" charset="-120"/>
                          <a:cs typeface="Arial Unicode MS"/>
                        </a:rPr>
                        <a:t>☐</a:t>
                      </a:r>
                      <a:r>
                        <a:rPr lang="zh-TW" altLang="zh-TW" sz="2000" b="0" i="0" kern="1200" dirty="0" smtClean="0">
                          <a:solidFill>
                            <a:schemeClr val="tx1"/>
                          </a:solidFill>
                          <a:effectLst/>
                          <a:latin typeface="微軟正黑體" panose="020B0604030504040204" pitchFamily="34" charset="-120"/>
                          <a:ea typeface="微軟正黑體" panose="020B0604030504040204" pitchFamily="34" charset="-120"/>
                          <a:cs typeface="+mn-cs"/>
                        </a:rPr>
                        <a:t>熱能循環</a:t>
                      </a:r>
                      <a:endParaRPr lang="zh-TW" altLang="en-US" sz="2000" dirty="0" smtClean="0">
                        <a:latin typeface="微軟正黑體" panose="020B0604030504040204" pitchFamily="34" charset="-120"/>
                        <a:ea typeface="微軟正黑體" panose="020B0604030504040204" pitchFamily="34" charset="-12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3059990590"/>
              </p:ext>
            </p:extLst>
          </p:nvPr>
        </p:nvGraphicFramePr>
        <p:xfrm>
          <a:off x="755576" y="3306192"/>
          <a:ext cx="7704856" cy="2672805"/>
        </p:xfrm>
        <a:graphic>
          <a:graphicData uri="http://schemas.openxmlformats.org/drawingml/2006/table">
            <a:tbl>
              <a:tblPr firstRow="1" bandRow="1">
                <a:tableStyleId>{5940675A-B579-460E-94D1-54222C63F5DA}</a:tableStyleId>
              </a:tblPr>
              <a:tblGrid>
                <a:gridCol w="1800200"/>
                <a:gridCol w="5904656"/>
              </a:tblGrid>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主導提案單位：</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en-US" altLang="zh-TW" sz="2000" dirty="0" smtClean="0">
                          <a:solidFill>
                            <a:schemeClr val="bg1">
                              <a:lumMod val="65000"/>
                            </a:schemeClr>
                          </a:solidFill>
                          <a:latin typeface="微軟正黑體" panose="020B0604030504040204" pitchFamily="34" charset="-120"/>
                          <a:ea typeface="微軟正黑體" panose="020B0604030504040204" pitchFamily="34" charset="-120"/>
                        </a:rPr>
                        <a:t>OOOOOOO</a:t>
                      </a:r>
                      <a:r>
                        <a:rPr lang="zh-TW" altLang="en-US" sz="2000" dirty="0" smtClean="0">
                          <a:solidFill>
                            <a:schemeClr val="bg1">
                              <a:lumMod val="65000"/>
                            </a:schemeClr>
                          </a:solidFill>
                          <a:latin typeface="微軟正黑體" panose="020B0604030504040204" pitchFamily="34" charset="-120"/>
                          <a:ea typeface="微軟正黑體" panose="020B0604030504040204" pitchFamily="34" charset="-120"/>
                        </a:rPr>
                        <a:t>（公司全名）</a:t>
                      </a:r>
                      <a:endParaRPr lang="zh-TW" altLang="en-US" sz="2000" dirty="0">
                        <a:solidFill>
                          <a:schemeClr val="bg1">
                            <a:lumMod val="65000"/>
                          </a:schemeClr>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提案計畫：</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smtClean="0">
                          <a:solidFill>
                            <a:schemeClr val="bg1">
                              <a:lumMod val="65000"/>
                            </a:schemeClr>
                          </a:solidFill>
                          <a:latin typeface="微軟正黑體" panose="020B0604030504040204" pitchFamily="34" charset="-120"/>
                          <a:ea typeface="微軟正黑體" panose="020B0604030504040204" pitchFamily="34" charset="-120"/>
                        </a:rPr>
                        <a:t>ＯＯＯＯＯＯ（計畫名稱）</a:t>
                      </a:r>
                      <a:endParaRPr lang="zh-TW" altLang="en-US" sz="2000" dirty="0">
                        <a:solidFill>
                          <a:schemeClr val="bg1">
                            <a:lumMod val="65000"/>
                          </a:schemeClr>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報告人：</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algn="l" defTabSz="914400" rtl="0" eaLnBrk="1" latinLnBrk="0" hangingPunct="1"/>
                      <a:r>
                        <a:rPr lang="zh-TW" altLang="en-US" sz="2000" kern="1200" dirty="0" smtClean="0">
                          <a:solidFill>
                            <a:schemeClr val="bg1">
                              <a:lumMod val="65000"/>
                            </a:schemeClr>
                          </a:solidFill>
                          <a:latin typeface="微軟正黑體" panose="020B0604030504040204" pitchFamily="34" charset="-120"/>
                          <a:ea typeface="微軟正黑體" panose="020B0604030504040204" pitchFamily="34" charset="-120"/>
                          <a:cs typeface="+mn-cs"/>
                        </a:rPr>
                        <a:t>ＯＯＯ（計畫主持人）</a:t>
                      </a:r>
                      <a:endParaRPr lang="zh-TW" altLang="en-US" sz="2000" kern="1200" dirty="0">
                        <a:solidFill>
                          <a:schemeClr val="bg1">
                            <a:lumMod val="65000"/>
                          </a:schemeClr>
                        </a:solidFill>
                        <a:latin typeface="微軟正黑體" panose="020B0604030504040204" pitchFamily="34" charset="-120"/>
                        <a:ea typeface="微軟正黑體" panose="020B0604030504040204" pitchFamily="34" charset="-120"/>
                        <a:cs typeface="+mn-cs"/>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輔導單位：</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zh-TW" altLang="en-US" sz="2000" dirty="0" smtClean="0">
                          <a:solidFill>
                            <a:schemeClr val="bg1">
                              <a:lumMod val="65000"/>
                            </a:schemeClr>
                          </a:solidFill>
                          <a:latin typeface="微軟正黑體" panose="020B0604030504040204" pitchFamily="34" charset="-120"/>
                          <a:ea typeface="微軟正黑體" panose="020B0604030504040204" pitchFamily="34" charset="-120"/>
                        </a:rPr>
                        <a:t>ＯＯＯＯＯ</a:t>
                      </a:r>
                      <a:endParaRPr lang="zh-TW" altLang="en-US" sz="2000" strike="sngStrike" dirty="0">
                        <a:solidFill>
                          <a:srgbClr val="FF0000"/>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r h="534561">
                <a:tc>
                  <a:txBody>
                    <a:bodyPr/>
                    <a:lstStyle/>
                    <a:p>
                      <a:pPr algn="dist"/>
                      <a:r>
                        <a:rPr lang="zh-TW" altLang="en-US" sz="2000" b="1" dirty="0" smtClean="0">
                          <a:solidFill>
                            <a:schemeClr val="accent2"/>
                          </a:solidFill>
                          <a:latin typeface="微軟正黑體" panose="020B0604030504040204" pitchFamily="34" charset="-120"/>
                          <a:ea typeface="微軟正黑體" panose="020B0604030504040204" pitchFamily="34" charset="-120"/>
                        </a:rPr>
                        <a:t>計畫執行期間：</a:t>
                      </a:r>
                      <a:endParaRPr lang="zh-TW" altLang="en-US" sz="2000" b="1" dirty="0">
                        <a:solidFill>
                          <a:schemeClr val="accent2"/>
                        </a:solidFill>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dist"/>
                      <a:r>
                        <a:rPr lang="en-US" altLang="zh-TW" sz="2000" dirty="0" smtClean="0">
                          <a:latin typeface="微軟正黑體" panose="020B0604030504040204" pitchFamily="34" charset="-120"/>
                          <a:ea typeface="微軟正黑體" panose="020B0604030504040204" pitchFamily="34" charset="-120"/>
                        </a:rPr>
                        <a:t>109</a:t>
                      </a:r>
                      <a:r>
                        <a:rPr lang="zh-TW" altLang="en-US" sz="2000" dirty="0" smtClean="0">
                          <a:latin typeface="微軟正黑體" panose="020B0604030504040204" pitchFamily="34" charset="-120"/>
                          <a:ea typeface="微軟正黑體" panose="020B0604030504040204" pitchFamily="34" charset="-120"/>
                        </a:rPr>
                        <a:t>年</a:t>
                      </a:r>
                      <a:r>
                        <a:rPr lang="en-US" altLang="zh-TW" sz="2000" dirty="0" smtClean="0">
                          <a:latin typeface="微軟正黑體" panose="020B0604030504040204" pitchFamily="34" charset="-120"/>
                          <a:ea typeface="微軟正黑體" panose="020B0604030504040204" pitchFamily="34" charset="-120"/>
                        </a:rPr>
                        <a:t>04</a:t>
                      </a:r>
                      <a:r>
                        <a:rPr lang="zh-TW" altLang="en-US" sz="2000" dirty="0" smtClean="0">
                          <a:latin typeface="微軟正黑體" panose="020B0604030504040204" pitchFamily="34" charset="-120"/>
                          <a:ea typeface="微軟正黑體" panose="020B0604030504040204" pitchFamily="34" charset="-120"/>
                        </a:rPr>
                        <a:t>月</a:t>
                      </a:r>
                      <a:r>
                        <a:rPr lang="en-US" altLang="zh-TW" sz="2000" dirty="0" smtClean="0">
                          <a:latin typeface="微軟正黑體" panose="020B0604030504040204" pitchFamily="34" charset="-120"/>
                          <a:ea typeface="微軟正黑體" panose="020B0604030504040204" pitchFamily="34" charset="-120"/>
                        </a:rPr>
                        <a:t>OO</a:t>
                      </a:r>
                      <a:r>
                        <a:rPr lang="zh-TW" altLang="en-US" sz="2000" dirty="0" smtClean="0">
                          <a:latin typeface="微軟正黑體" panose="020B0604030504040204" pitchFamily="34" charset="-120"/>
                          <a:ea typeface="微軟正黑體" panose="020B0604030504040204" pitchFamily="34" charset="-120"/>
                        </a:rPr>
                        <a:t>日</a:t>
                      </a:r>
                      <a:r>
                        <a:rPr lang="en-US" altLang="zh-TW" sz="2000" dirty="0" smtClean="0">
                          <a:latin typeface="微軟正黑體" panose="020B0604030504040204" pitchFamily="34" charset="-120"/>
                          <a:ea typeface="微軟正黑體" panose="020B0604030504040204" pitchFamily="34" charset="-120"/>
                        </a:rPr>
                        <a:t>-109</a:t>
                      </a:r>
                      <a:r>
                        <a:rPr lang="zh-TW" altLang="en-US" sz="2000" dirty="0" smtClean="0">
                          <a:latin typeface="微軟正黑體" panose="020B0604030504040204" pitchFamily="34" charset="-120"/>
                          <a:ea typeface="微軟正黑體" panose="020B0604030504040204" pitchFamily="34" charset="-120"/>
                        </a:rPr>
                        <a:t>年</a:t>
                      </a:r>
                      <a:r>
                        <a:rPr lang="en-US" altLang="zh-TW" sz="2000" dirty="0" smtClean="0">
                          <a:latin typeface="微軟正黑體" panose="020B0604030504040204" pitchFamily="34" charset="-120"/>
                          <a:ea typeface="微軟正黑體" panose="020B0604030504040204" pitchFamily="34" charset="-120"/>
                        </a:rPr>
                        <a:t>11</a:t>
                      </a:r>
                      <a:r>
                        <a:rPr lang="zh-TW" altLang="en-US" sz="2000" dirty="0" smtClean="0">
                          <a:latin typeface="微軟正黑體" panose="020B0604030504040204" pitchFamily="34" charset="-120"/>
                          <a:ea typeface="微軟正黑體" panose="020B0604030504040204" pitchFamily="34" charset="-120"/>
                        </a:rPr>
                        <a:t>月</a:t>
                      </a:r>
                      <a:r>
                        <a:rPr lang="en-US" altLang="zh-TW" sz="2000" dirty="0" smtClean="0">
                          <a:latin typeface="微軟正黑體" panose="020B0604030504040204" pitchFamily="34" charset="-120"/>
                          <a:ea typeface="微軟正黑體" panose="020B0604030504040204" pitchFamily="34" charset="-120"/>
                        </a:rPr>
                        <a:t>30</a:t>
                      </a:r>
                      <a:r>
                        <a:rPr lang="zh-TW" altLang="en-US" sz="2000" dirty="0" smtClean="0">
                          <a:latin typeface="微軟正黑體" panose="020B0604030504040204" pitchFamily="34" charset="-120"/>
                          <a:ea typeface="微軟正黑體" panose="020B0604030504040204" pitchFamily="34" charset="-120"/>
                        </a:rPr>
                        <a:t>日止</a:t>
                      </a:r>
                      <a:endParaRPr lang="zh-TW" altLang="en-US" sz="2000" dirty="0">
                        <a:latin typeface="微軟正黑體" panose="020B0604030504040204" pitchFamily="34" charset="-120"/>
                        <a:ea typeface="微軟正黑體" panose="020B0604030504040204" pitchFamily="34" charset="-12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12" name="Rectangle 4"/>
          <p:cNvSpPr>
            <a:spLocks noChangeArrowheads="1"/>
          </p:cNvSpPr>
          <p:nvPr/>
        </p:nvSpPr>
        <p:spPr bwMode="auto">
          <a:xfrm>
            <a:off x="2492994" y="6253957"/>
            <a:ext cx="491172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233363" eaLnBrk="0" hangingPunct="0">
              <a:defRPr kumimoji="1" sz="1400">
                <a:solidFill>
                  <a:srgbClr val="008000"/>
                </a:solidFill>
                <a:latin typeface="微軟正黑體" pitchFamily="34" charset="-120"/>
                <a:ea typeface="微軟正黑體" pitchFamily="34" charset="-120"/>
              </a:defRPr>
            </a:lvl1pPr>
            <a:lvl2pPr marL="742950" indent="-285750" defTabSz="233363" eaLnBrk="0" hangingPunct="0">
              <a:defRPr kumimoji="1" sz="1400">
                <a:solidFill>
                  <a:srgbClr val="008000"/>
                </a:solidFill>
                <a:latin typeface="微軟正黑體" pitchFamily="34" charset="-120"/>
                <a:ea typeface="微軟正黑體" pitchFamily="34" charset="-120"/>
              </a:defRPr>
            </a:lvl2pPr>
            <a:lvl3pPr marL="1143000" indent="-228600" defTabSz="233363" eaLnBrk="0" hangingPunct="0">
              <a:defRPr kumimoji="1" sz="1400">
                <a:solidFill>
                  <a:srgbClr val="008000"/>
                </a:solidFill>
                <a:latin typeface="微軟正黑體" pitchFamily="34" charset="-120"/>
                <a:ea typeface="微軟正黑體" pitchFamily="34" charset="-120"/>
              </a:defRPr>
            </a:lvl3pPr>
            <a:lvl4pPr marL="1600200" indent="-228600" defTabSz="233363" eaLnBrk="0" hangingPunct="0">
              <a:defRPr kumimoji="1" sz="1400">
                <a:solidFill>
                  <a:srgbClr val="008000"/>
                </a:solidFill>
                <a:latin typeface="微軟正黑體" pitchFamily="34" charset="-120"/>
                <a:ea typeface="微軟正黑體" pitchFamily="34" charset="-120"/>
              </a:defRPr>
            </a:lvl4pPr>
            <a:lvl5pPr marL="2057400" indent="-228600" defTabSz="233363" eaLnBrk="0" hangingPunct="0">
              <a:defRPr kumimoji="1" sz="1400">
                <a:solidFill>
                  <a:srgbClr val="008000"/>
                </a:solidFill>
                <a:latin typeface="微軟正黑體" pitchFamily="34" charset="-120"/>
                <a:ea typeface="微軟正黑體" pitchFamily="34" charset="-120"/>
              </a:defRPr>
            </a:lvl5pPr>
            <a:lvl6pPr marL="25146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6pPr>
            <a:lvl7pPr marL="29718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7pPr>
            <a:lvl8pPr marL="34290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8pPr>
            <a:lvl9pPr marL="3886200" indent="-228600" algn="ctr" defTabSz="233363" eaLnBrk="0" fontAlgn="base" hangingPunct="0">
              <a:spcBef>
                <a:spcPct val="0"/>
              </a:spcBef>
              <a:spcAft>
                <a:spcPct val="0"/>
              </a:spcAft>
              <a:defRPr kumimoji="1" sz="1400">
                <a:solidFill>
                  <a:srgbClr val="008000"/>
                </a:solidFill>
                <a:latin typeface="微軟正黑體" pitchFamily="34" charset="-120"/>
                <a:ea typeface="微軟正黑體" pitchFamily="34" charset="-120"/>
              </a:defRPr>
            </a:lvl9pPr>
          </a:lstStyle>
          <a:p>
            <a:pPr algn="ctr" eaLnBrk="1" hangingPunct="1">
              <a:lnSpc>
                <a:spcPct val="140000"/>
              </a:lnSpc>
            </a:pPr>
            <a:r>
              <a:rPr lang="en-US" altLang="zh-TW" sz="1600" b="1" dirty="0" smtClean="0">
                <a:solidFill>
                  <a:schemeClr val="accent2"/>
                </a:solidFill>
              </a:rPr>
              <a:t>109</a:t>
            </a:r>
            <a:r>
              <a:rPr lang="zh-TW" altLang="en-US" sz="1600" b="1" dirty="0" smtClean="0">
                <a:solidFill>
                  <a:schemeClr val="accent2"/>
                </a:solidFill>
              </a:rPr>
              <a:t>年 </a:t>
            </a:r>
            <a:r>
              <a:rPr lang="en-US" altLang="zh-TW" sz="1600" b="1" dirty="0" smtClean="0">
                <a:solidFill>
                  <a:schemeClr val="accent2"/>
                </a:solidFill>
              </a:rPr>
              <a:t>04月 OO</a:t>
            </a:r>
            <a:r>
              <a:rPr lang="zh-TW" altLang="en-US" sz="1600" b="1" dirty="0" smtClean="0">
                <a:solidFill>
                  <a:schemeClr val="accent2"/>
                </a:solidFill>
              </a:rPr>
              <a:t>日</a:t>
            </a:r>
            <a:endParaRPr lang="zh-TW" altLang="en-US" sz="1600" b="1" dirty="0">
              <a:solidFill>
                <a:schemeClr val="accent2"/>
              </a:solidFill>
            </a:endParaRPr>
          </a:p>
        </p:txBody>
      </p:sp>
      <p:sp>
        <p:nvSpPr>
          <p:cNvPr id="13" name="圓角矩形圖說文字 12"/>
          <p:cNvSpPr/>
          <p:nvPr/>
        </p:nvSpPr>
        <p:spPr>
          <a:xfrm>
            <a:off x="6119427" y="3573016"/>
            <a:ext cx="2845061" cy="1152128"/>
          </a:xfrm>
          <a:prstGeom prst="wedgeRoundRectCallout">
            <a:avLst>
              <a:gd name="adj1" fmla="val -74215"/>
              <a:gd name="adj2" fmla="val -1885"/>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a:t>
            </a:r>
            <a:r>
              <a:rPr lang="zh-TW" altLang="en-US" sz="1600" dirty="0" smtClean="0">
                <a:solidFill>
                  <a:srgbClr val="FF6600"/>
                </a:solidFill>
                <a:latin typeface="微軟正黑體" panose="020B0604030504040204" pitchFamily="34" charset="-120"/>
                <a:ea typeface="微軟正黑體" panose="020B0604030504040204" pitchFamily="34" charset="-120"/>
              </a:rPr>
              <a:t>長，並能清楚說明綠色創新要點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2106044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三、預期成效及輔導亮點</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10</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888808187"/>
              </p:ext>
            </p:extLst>
          </p:nvPr>
        </p:nvGraphicFramePr>
        <p:xfrm>
          <a:off x="251520" y="980728"/>
          <a:ext cx="8640960" cy="5184576"/>
        </p:xfrm>
        <a:graphic>
          <a:graphicData uri="http://schemas.openxmlformats.org/drawingml/2006/table">
            <a:tbl>
              <a:tblPr firstRow="1" bandRow="1">
                <a:tableStyleId>{5940675A-B579-460E-94D1-54222C63F5DA}</a:tableStyleId>
              </a:tblPr>
              <a:tblGrid>
                <a:gridCol w="8640960"/>
              </a:tblGrid>
              <a:tr h="403512">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創新做法亮點呈現</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r>
              <a:tr h="4781064">
                <a:tc>
                  <a:txBody>
                    <a:bodyPr/>
                    <a:lstStyle/>
                    <a:p>
                      <a:endParaRPr lang="zh-TW" altLang="en-US" dirty="0">
                        <a:latin typeface="微軟正黑體" panose="020B0604030504040204" pitchFamily="34" charset="-120"/>
                        <a:ea typeface="微軟正黑體" panose="020B0604030504040204" pitchFamily="34" charset="-120"/>
                      </a:endParaRPr>
                    </a:p>
                  </a:txBody>
                  <a:tcPr/>
                </a:tc>
              </a:tr>
            </a:tbl>
          </a:graphicData>
        </a:graphic>
      </p:graphicFrame>
      <p:sp>
        <p:nvSpPr>
          <p:cNvPr id="6" name="圓角矩形圖說文字 5"/>
          <p:cNvSpPr/>
          <p:nvPr/>
        </p:nvSpPr>
        <p:spPr>
          <a:xfrm>
            <a:off x="3707904" y="4149080"/>
            <a:ext cx="5040560" cy="648072"/>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格式不拘，請具體說明清楚提案計畫綠色創新亮點。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可透過文字、圖片、</a:t>
            </a:r>
            <a:r>
              <a:rPr lang="zh-TW" altLang="en-US" sz="1600" dirty="0" smtClean="0">
                <a:solidFill>
                  <a:srgbClr val="FF6600"/>
                </a:solidFill>
                <a:latin typeface="微軟正黑體" panose="020B0604030504040204" pitchFamily="34" charset="-120"/>
                <a:ea typeface="微軟正黑體" panose="020B0604030504040204" pitchFamily="34" charset="-120"/>
              </a:rPr>
              <a:t>表格呈現</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四、工作進度規劃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11</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570428474"/>
              </p:ext>
            </p:extLst>
          </p:nvPr>
        </p:nvGraphicFramePr>
        <p:xfrm>
          <a:off x="251520" y="1086644"/>
          <a:ext cx="8640957" cy="4908127"/>
        </p:xfrm>
        <a:graphic>
          <a:graphicData uri="http://schemas.openxmlformats.org/drawingml/2006/table">
            <a:tbl>
              <a:tblPr firstRow="1" firstCol="1" lastRow="1" lastCol="1" bandRow="1" bandCol="1">
                <a:tableStyleId>{5940675A-B579-460E-94D1-54222C63F5DA}</a:tableStyleId>
              </a:tblPr>
              <a:tblGrid>
                <a:gridCol w="2519688"/>
                <a:gridCol w="764650"/>
                <a:gridCol w="764650"/>
                <a:gridCol w="764650"/>
                <a:gridCol w="764650"/>
                <a:gridCol w="764650"/>
                <a:gridCol w="764650"/>
                <a:gridCol w="764650"/>
                <a:gridCol w="768719"/>
              </a:tblGrid>
              <a:tr h="350487">
                <a:tc gridSpan="9">
                  <a:txBody>
                    <a:bodyPr/>
                    <a:lstStyle/>
                    <a:p>
                      <a:pPr algn="ctr" fontAlgn="base">
                        <a:spcAft>
                          <a:spcPts val="0"/>
                        </a:spcAft>
                      </a:pPr>
                      <a:r>
                        <a:rPr lang="zh-TW" altLang="en-US" sz="1600" b="1" kern="100" dirty="0" smtClean="0">
                          <a:solidFill>
                            <a:schemeClr val="bg1"/>
                          </a:solidFill>
                          <a:effectLst/>
                          <a:latin typeface="微軟正黑體" panose="020B0604030504040204" pitchFamily="34" charset="-120"/>
                          <a:ea typeface="微軟正黑體" panose="020B0604030504040204" pitchFamily="34" charset="-120"/>
                          <a:cs typeface="CG Times"/>
                        </a:rPr>
                        <a:t>甘特圖</a:t>
                      </a:r>
                      <a:endParaRPr lang="zh-TW" sz="16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2"/>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91669">
                <a:tc rowSpan="2">
                  <a:txBody>
                    <a:bodyPr/>
                    <a:lstStyle/>
                    <a:p>
                      <a:pPr algn="ctr" fontAlgn="base">
                        <a:spcAft>
                          <a:spcPts val="0"/>
                        </a:spcAft>
                      </a:pPr>
                      <a:r>
                        <a:rPr lang="zh-TW" sz="1600" b="1" kern="0" dirty="0">
                          <a:solidFill>
                            <a:schemeClr val="tx1"/>
                          </a:solidFill>
                          <a:effectLst/>
                          <a:latin typeface="微軟正黑體" panose="020B0604030504040204" pitchFamily="34" charset="-120"/>
                          <a:ea typeface="微軟正黑體" panose="020B0604030504040204" pitchFamily="34" charset="-120"/>
                        </a:rPr>
                        <a:t>工作項目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gridSpan="8">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109</a:t>
                      </a:r>
                      <a:r>
                        <a:rPr lang="zh-TW" sz="1600" b="1" kern="0" dirty="0">
                          <a:solidFill>
                            <a:schemeClr val="tx1"/>
                          </a:solidFill>
                          <a:effectLst/>
                          <a:latin typeface="微軟正黑體" panose="020B0604030504040204" pitchFamily="34" charset="-120"/>
                          <a:ea typeface="微軟正黑體" panose="020B0604030504040204" pitchFamily="34" charset="-120"/>
                        </a:rPr>
                        <a:t>年度</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0" marR="0" marT="0" marB="0">
                    <a:solidFill>
                      <a:schemeClr val="bg1">
                        <a:lumMod val="8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35861">
                <a:tc vMerge="1">
                  <a:txBody>
                    <a:bodyPr/>
                    <a:lstStyle/>
                    <a:p>
                      <a:endParaRPr lang="zh-TW" altLang="en-US"/>
                    </a:p>
                  </a:txBody>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4</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5</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6</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7</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8</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dirty="0">
                          <a:solidFill>
                            <a:schemeClr val="tx1"/>
                          </a:solidFill>
                          <a:effectLst/>
                          <a:latin typeface="微軟正黑體" panose="020B0604030504040204" pitchFamily="34" charset="-120"/>
                          <a:ea typeface="微軟正黑體" panose="020B0604030504040204" pitchFamily="34" charset="-120"/>
                        </a:rPr>
                        <a:t>9</a:t>
                      </a:r>
                      <a:r>
                        <a:rPr lang="zh-TW" sz="1600" b="1" kern="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10</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c>
                  <a:txBody>
                    <a:bodyPr/>
                    <a:lstStyle/>
                    <a:p>
                      <a:pPr algn="ctr" fontAlgn="base">
                        <a:spcAft>
                          <a:spcPts val="0"/>
                        </a:spcAft>
                      </a:pPr>
                      <a:r>
                        <a:rPr lang="en-US" sz="1600" b="1" kern="0" spc="140" dirty="0">
                          <a:solidFill>
                            <a:schemeClr val="tx1"/>
                          </a:solidFill>
                          <a:effectLst/>
                          <a:latin typeface="微軟正黑體" panose="020B0604030504040204" pitchFamily="34" charset="-120"/>
                          <a:ea typeface="微軟正黑體" panose="020B0604030504040204" pitchFamily="34" charset="-120"/>
                        </a:rPr>
                        <a:t>11</a:t>
                      </a:r>
                      <a:r>
                        <a:rPr lang="zh-TW" sz="1600" b="1" kern="0" spc="-30" dirty="0">
                          <a:solidFill>
                            <a:schemeClr val="tx1"/>
                          </a:solidFill>
                          <a:effectLst/>
                          <a:latin typeface="微軟正黑體" panose="020B0604030504040204" pitchFamily="34" charset="-120"/>
                          <a:ea typeface="微軟正黑體" panose="020B0604030504040204" pitchFamily="34" charset="-120"/>
                        </a:rPr>
                        <a:t>月</a:t>
                      </a:r>
                      <a:endParaRPr lang="zh-TW" sz="1600" b="1"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bg1">
                        <a:lumMod val="85000"/>
                      </a:schemeClr>
                    </a:solidFill>
                  </a:tcPr>
                </a:tc>
              </a:tr>
              <a:tr h="502395">
                <a:tc>
                  <a:txBody>
                    <a:bodyPr/>
                    <a:lstStyle/>
                    <a:p>
                      <a:pPr fontAlgn="base">
                        <a:spcAft>
                          <a:spcPts val="0"/>
                        </a:spcAft>
                      </a:pPr>
                      <a:r>
                        <a:rPr lang="en-US" sz="1400" kern="100" dirty="0">
                          <a:effectLst/>
                          <a:latin typeface="微軟正黑體" panose="020B0604030504040204" pitchFamily="34" charset="-120"/>
                          <a:ea typeface="微軟正黑體" panose="020B0604030504040204" pitchFamily="34" charset="-120"/>
                        </a:rPr>
                        <a:t>OOOOO</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noFill/>
                  </a:tcP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sz="1400" kern="100" dirty="0">
                          <a:solidFill>
                            <a:schemeClr val="tx1"/>
                          </a:solidFill>
                          <a:effectLst/>
                          <a:latin typeface="微軟正黑體" panose="020B0604030504040204" pitchFamily="34" charset="-120"/>
                          <a:ea typeface="微軟正黑體" panose="020B0604030504040204" pitchFamily="34" charset="-120"/>
                          <a:cs typeface="+mn-cs"/>
                        </a:rPr>
                        <a:t> </a:t>
                      </a: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A</a:t>
                      </a:r>
                      <a:endParaRPr lang="zh-TW" altLang="zh-TW" sz="1400" kern="100" dirty="0" smtClean="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fontAlgn="base">
                        <a:spcAft>
                          <a:spcPts val="0"/>
                        </a:spcAft>
                      </a:pPr>
                      <a:r>
                        <a:rPr lang="en-US" altLang="zh-TW" sz="1200" kern="100" dirty="0" smtClean="0">
                          <a:effectLst/>
                          <a:latin typeface="微軟正黑體" panose="020B0604030504040204" pitchFamily="34" charset="-120"/>
                          <a:ea typeface="微軟正黑體" panose="020B0604030504040204" pitchFamily="34" charset="-120"/>
                        </a:rPr>
                        <a:t>OOOOO</a:t>
                      </a:r>
                      <a:endParaRPr lang="zh-TW" altLang="zh-TW" sz="11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marR="0" indent="0" algn="ctr" defTabSz="914400" rtl="0" eaLnBrk="1" fontAlgn="base" latinLnBrk="0" hangingPunct="1">
                        <a:lnSpc>
                          <a:spcPct val="100000"/>
                        </a:lnSpc>
                        <a:spcBef>
                          <a:spcPts val="0"/>
                        </a:spcBef>
                        <a:spcAft>
                          <a:spcPts val="0"/>
                        </a:spcAft>
                        <a:buClrTx/>
                        <a:buSzTx/>
                        <a:buFontTx/>
                        <a:buNone/>
                        <a:tabLst/>
                        <a:defRPr/>
                      </a:pP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B</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chemeClr val="accent5"/>
                    </a:solidFill>
                  </a:tcP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en-US" sz="1200" kern="0" dirty="0">
                          <a:effectLst/>
                          <a:latin typeface="微軟正黑體" panose="020B0604030504040204" pitchFamily="34" charset="-120"/>
                          <a:ea typeface="微軟正黑體" panose="020B0604030504040204" pitchFamily="34" charset="-120"/>
                        </a:rPr>
                        <a:t> </a:t>
                      </a:r>
                      <a:r>
                        <a:rPr lang="en-US" altLang="zh-TW" sz="1200" kern="100" dirty="0" smtClean="0">
                          <a:effectLst/>
                          <a:latin typeface="微軟正黑體" panose="020B0604030504040204" pitchFamily="34" charset="-120"/>
                          <a:ea typeface="微軟正黑體" panose="020B0604030504040204" pitchFamily="34" charset="-120"/>
                        </a:rPr>
                        <a:t>OOOOO</a:t>
                      </a:r>
                      <a:endParaRPr lang="zh-TW" altLang="zh-TW" sz="1100" kern="100" dirty="0" smtClean="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400" kern="100" dirty="0" smtClean="0">
                          <a:effectLst/>
                          <a:latin typeface="微軟正黑體" panose="020B0604030504040204" pitchFamily="34" charset="-120"/>
                          <a:ea typeface="微軟正黑體" panose="020B0604030504040204" pitchFamily="34" charset="-120"/>
                        </a:rPr>
                        <a:t>C</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solidFill>
                      <a:schemeClr val="accent5"/>
                    </a:solidFill>
                  </a:tcP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fontAlgn="base">
                        <a:spcAft>
                          <a:spcPts val="0"/>
                        </a:spcAft>
                      </a:pPr>
                      <a:r>
                        <a:rPr lang="zh-TW" altLang="en-US" sz="1200" kern="100" dirty="0" smtClean="0">
                          <a:effectLst/>
                          <a:latin typeface="微軟正黑體" panose="020B0604030504040204" pitchFamily="34" charset="-120"/>
                          <a:ea typeface="微軟正黑體" panose="020B0604030504040204" pitchFamily="34" charset="-120"/>
                          <a:cs typeface="CG Times"/>
                        </a:rPr>
                        <a:t>期中報告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D</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fontAlgn="base">
                        <a:spcAft>
                          <a:spcPts val="0"/>
                        </a:spcAft>
                      </a:pPr>
                      <a:r>
                        <a:rPr lang="zh-TW" altLang="en-US" sz="1200" kern="100" dirty="0" smtClean="0">
                          <a:effectLst/>
                          <a:latin typeface="微軟正黑體" panose="020B0604030504040204" pitchFamily="34" charset="-120"/>
                          <a:ea typeface="微軟正黑體" panose="020B0604030504040204" pitchFamily="34" charset="-120"/>
                          <a:cs typeface="CG Times"/>
                        </a:rPr>
                        <a:t>期末報告</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marL="0" algn="ctr" defTabSz="914400" rtl="0" eaLnBrk="1" fontAlgn="base" latinLnBrk="0" hangingPunct="1">
                        <a:spcAft>
                          <a:spcPts val="0"/>
                        </a:spcAft>
                      </a:pPr>
                      <a:r>
                        <a:rPr lang="en-US" altLang="zh-TW" sz="1400" kern="100" dirty="0" smtClean="0">
                          <a:solidFill>
                            <a:schemeClr val="tx1"/>
                          </a:solidFill>
                          <a:effectLst/>
                          <a:latin typeface="微軟正黑體" panose="020B0604030504040204" pitchFamily="34" charset="-120"/>
                          <a:ea typeface="微軟正黑體" panose="020B0604030504040204" pitchFamily="34" charset="-120"/>
                          <a:cs typeface="+mn-cs"/>
                        </a:rPr>
                        <a:t>E</a:t>
                      </a:r>
                      <a:endParaRPr lang="zh-TW" sz="14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38100" marR="38100" marT="25400" marB="25400" anchor="ctr">
                    <a:solidFill>
                      <a:srgbClr val="FFC000"/>
                    </a:solidFill>
                  </a:tcPr>
                </a:tc>
              </a:tr>
              <a:tr h="502395">
                <a:tc>
                  <a:txBody>
                    <a:bodyPr/>
                    <a:lstStyle/>
                    <a:p>
                      <a:pPr fontAlgn="base">
                        <a:spcAft>
                          <a:spcPts val="0"/>
                        </a:spcAft>
                      </a:pPr>
                      <a:r>
                        <a:rPr lang="zh-TW" sz="1200" kern="0" dirty="0">
                          <a:effectLst/>
                          <a:latin typeface="微軟正黑體" panose="020B0604030504040204" pitchFamily="34" charset="-120"/>
                          <a:ea typeface="微軟正黑體" panose="020B0604030504040204" pitchFamily="34" charset="-120"/>
                        </a:rPr>
                        <a:t>每月工作進度％</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r h="502395">
                <a:tc>
                  <a:txBody>
                    <a:bodyPr/>
                    <a:lstStyle/>
                    <a:p>
                      <a:pPr fontAlgn="base">
                        <a:spcAft>
                          <a:spcPts val="0"/>
                        </a:spcAft>
                      </a:pPr>
                      <a:r>
                        <a:rPr lang="zh-TW" sz="1200" kern="0">
                          <a:effectLst/>
                          <a:latin typeface="微軟正黑體" panose="020B0604030504040204" pitchFamily="34" charset="-120"/>
                          <a:ea typeface="微軟正黑體" panose="020B0604030504040204" pitchFamily="34" charset="-120"/>
                        </a:rPr>
                        <a:t>累計工作進度％</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c>
                  <a:txBody>
                    <a:bodyPr/>
                    <a:lstStyle/>
                    <a:p>
                      <a:pPr algn="ctr" fontAlgn="base">
                        <a:spcAft>
                          <a:spcPts val="0"/>
                        </a:spcAft>
                      </a:pPr>
                      <a:r>
                        <a:rPr lang="en-US" sz="12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38100" marR="38100" marT="25400" marB="25400" anchor="ctr"/>
                </a:tc>
              </a:tr>
            </a:tbl>
          </a:graphicData>
        </a:graphic>
      </p:graphicFrame>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四、工作進度規劃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12</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1396817670"/>
              </p:ext>
            </p:extLst>
          </p:nvPr>
        </p:nvGraphicFramePr>
        <p:xfrm>
          <a:off x="251520" y="1340768"/>
          <a:ext cx="8640960" cy="3634652"/>
        </p:xfrm>
        <a:graphic>
          <a:graphicData uri="http://schemas.openxmlformats.org/drawingml/2006/table">
            <a:tbl>
              <a:tblPr firstRow="1" bandRow="1">
                <a:tableStyleId>{5940675A-B579-460E-94D1-54222C63F5DA}</a:tableStyleId>
              </a:tblPr>
              <a:tblGrid>
                <a:gridCol w="1944216"/>
                <a:gridCol w="3603843"/>
                <a:gridCol w="3092901"/>
              </a:tblGrid>
              <a:tr h="192060">
                <a:tc grid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rPr>
                        <a:t>查核點</a:t>
                      </a:r>
                      <a:r>
                        <a:rPr kumimoji="1" lang="en-US" altLang="zh-TW"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rPr>
                        <a:t>/</a:t>
                      </a:r>
                      <a:r>
                        <a:rPr kumimoji="1" lang="zh-TW" altLang="en-US"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rPr>
                        <a:t>進度</a:t>
                      </a:r>
                    </a:p>
                  </a:txBody>
                  <a:tcPr marL="93353" marR="93353" marT="46881" marB="46881" horzOverflow="overflow">
                    <a:solidFill>
                      <a:schemeClr val="accent2"/>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zh-TW" altLang="en-US"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txBody>
                  <a:tcPr marL="93353" marR="93353" marT="46881" marB="46881" horzOverflow="overflow"/>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zh-TW"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txBody>
                  <a:tcPr marL="93353" marR="93353" marT="46881" marB="46881" horzOverflow="overflow"/>
                </a:tc>
              </a:tr>
              <a:tr h="1920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1600" u="none" strike="noStrike" cap="none" normalizeH="0" baseline="0" dirty="0" smtClean="0">
                          <a:ln>
                            <a:noFill/>
                          </a:ln>
                          <a:effectLst/>
                          <a:latin typeface="微軟正黑體" panose="020B0604030504040204" pitchFamily="34" charset="-120"/>
                          <a:ea typeface="微軟正黑體" panose="020B0604030504040204" pitchFamily="34" charset="-120"/>
                        </a:rPr>
                        <a:t>工作項目</a:t>
                      </a:r>
                      <a:endParaRPr kumimoji="1" lang="zh-TW" altLang="en-US"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txBody>
                  <a:tcPr marL="93353" marR="93353" marT="46881" marB="46881" horzOverflow="overflow">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1600" u="none" strike="noStrike" cap="none" normalizeH="0" baseline="0" dirty="0" smtClean="0">
                          <a:ln>
                            <a:noFill/>
                          </a:ln>
                          <a:effectLst/>
                          <a:latin typeface="微軟正黑體" panose="020B0604030504040204" pitchFamily="34" charset="-120"/>
                          <a:ea typeface="微軟正黑體" panose="020B0604030504040204" pitchFamily="34" charset="-120"/>
                        </a:rPr>
                        <a:t>查核點內容 </a:t>
                      </a:r>
                      <a:endParaRPr kumimoji="1" lang="zh-TW" altLang="en-US"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txBody>
                  <a:tcPr marL="93353" marR="93353" marT="46881" marB="46881" horzOverflow="overflow">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1600" u="none" strike="noStrike" cap="none" normalizeH="0" baseline="0" dirty="0" smtClean="0">
                          <a:ln>
                            <a:noFill/>
                          </a:ln>
                          <a:effectLst/>
                          <a:latin typeface="微軟正黑體" panose="020B0604030504040204" pitchFamily="34" charset="-120"/>
                          <a:ea typeface="微軟正黑體" panose="020B0604030504040204" pitchFamily="34" charset="-120"/>
                        </a:rPr>
                        <a:t>進度說明</a:t>
                      </a:r>
                      <a:endParaRPr kumimoji="1" lang="en-US" altLang="zh-TW" sz="1600" b="1" i="0" u="none" strike="noStrike" cap="none" normalizeH="0" baseline="0" dirty="0" smtClean="0">
                        <a:ln>
                          <a:noFill/>
                        </a:ln>
                        <a:solidFill>
                          <a:schemeClr val="tx1"/>
                        </a:solidFill>
                        <a:effectLst/>
                        <a:latin typeface="微軟正黑體" panose="020B0604030504040204" pitchFamily="34" charset="-120"/>
                        <a:ea typeface="微軟正黑體" panose="020B0604030504040204" pitchFamily="34" charset="-120"/>
                      </a:endParaRPr>
                    </a:p>
                  </a:txBody>
                  <a:tcPr marL="93353" marR="93353" marT="46881" marB="46881" horzOverflow="overflow">
                    <a:solidFill>
                      <a:schemeClr val="bg1">
                        <a:lumMod val="85000"/>
                      </a:schemeClr>
                    </a:solidFill>
                  </a:tcPr>
                </a:tc>
              </a:tr>
              <a:tr h="369931">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r>
                        <a:rPr lang="en-US" altLang="zh-TW" sz="1800" dirty="0" smtClean="0">
                          <a:latin typeface="微軟正黑體" panose="020B0604030504040204" pitchFamily="34" charset="-120"/>
                          <a:ea typeface="微軟正黑體" panose="020B0604030504040204" pitchFamily="34" charset="-120"/>
                        </a:rPr>
                        <a:t>A.OOOOO</a:t>
                      </a:r>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r>
              <a:tr h="369931">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r>
              <a:tr h="369931">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r>
              <a:tr h="369931">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r>
              <a:tr h="369931">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r>
              <a:tr h="369931">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r>
              <a:tr h="369931">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r>
              <a:tr h="369931">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c>
                  <a:txBody>
                    <a:bodyPr/>
                    <a:lstStyle/>
                    <a:p>
                      <a:endParaRPr lang="zh-TW" altLang="en-US" sz="1800" dirty="0">
                        <a:latin typeface="微軟正黑體" panose="020B0604030504040204" pitchFamily="34" charset="-120"/>
                        <a:ea typeface="微軟正黑體" panose="020B0604030504040204" pitchFamily="34" charset="-120"/>
                      </a:endParaRPr>
                    </a:p>
                  </a:txBody>
                  <a:tcPr marL="91448" marR="91448" marT="45609" marB="45609"/>
                </a:tc>
              </a:tr>
            </a:tbl>
          </a:graphicData>
        </a:graphic>
      </p:graphicFrame>
      <p:sp>
        <p:nvSpPr>
          <p:cNvPr id="6" name="圓角矩形圖說文字 5"/>
          <p:cNvSpPr/>
          <p:nvPr/>
        </p:nvSpPr>
        <p:spPr>
          <a:xfrm>
            <a:off x="3347864" y="2420888"/>
            <a:ext cx="2376264" cy="360040"/>
          </a:xfrm>
          <a:prstGeom prst="wedgeRoundRectCallout">
            <a:avLst>
              <a:gd name="adj1" fmla="val -49788"/>
              <a:gd name="adj2" fmla="val -88121"/>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請符合甘特圖查核點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五、經費規劃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13</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576305399"/>
              </p:ext>
            </p:extLst>
          </p:nvPr>
        </p:nvGraphicFramePr>
        <p:xfrm>
          <a:off x="251520" y="1052733"/>
          <a:ext cx="8640960" cy="4961484"/>
        </p:xfrm>
        <a:graphic>
          <a:graphicData uri="http://schemas.openxmlformats.org/drawingml/2006/table">
            <a:tbl>
              <a:tblPr firstRow="1" bandRow="1">
                <a:tableStyleId>{5940675A-B579-460E-94D1-54222C63F5DA}</a:tableStyleId>
              </a:tblPr>
              <a:tblGrid>
                <a:gridCol w="1728192"/>
                <a:gridCol w="2016224"/>
                <a:gridCol w="2016224"/>
                <a:gridCol w="1440160"/>
                <a:gridCol w="1440160"/>
              </a:tblGrid>
              <a:tr h="568874">
                <a:tc rowSpan="3">
                  <a:txBody>
                    <a:bodyPr/>
                    <a:lstStyle/>
                    <a:p>
                      <a:pPr algn="r"/>
                      <a:r>
                        <a:rPr lang="zh-TW" altLang="en-US" sz="1600" b="1" dirty="0" smtClean="0">
                          <a:latin typeface="微軟正黑體" panose="020B0604030504040204" pitchFamily="34" charset="-120"/>
                          <a:ea typeface="微軟正黑體" panose="020B0604030504040204" pitchFamily="34" charset="-120"/>
                        </a:rPr>
                        <a:t>              費用</a:t>
                      </a:r>
                      <a:endParaRPr lang="en-US" altLang="zh-TW" sz="1600" b="1" dirty="0" smtClean="0">
                        <a:latin typeface="微軟正黑體" panose="020B0604030504040204" pitchFamily="34" charset="-120"/>
                        <a:ea typeface="微軟正黑體" panose="020B0604030504040204" pitchFamily="34" charset="-120"/>
                      </a:endParaRPr>
                    </a:p>
                    <a:p>
                      <a:endParaRPr lang="en-US" altLang="zh-TW" sz="1600" b="1" dirty="0" smtClean="0">
                        <a:latin typeface="微軟正黑體" panose="020B0604030504040204" pitchFamily="34" charset="-120"/>
                        <a:ea typeface="微軟正黑體" panose="020B0604030504040204" pitchFamily="34" charset="-120"/>
                      </a:endParaRPr>
                    </a:p>
                    <a:p>
                      <a:r>
                        <a:rPr lang="zh-TW" altLang="en-US" sz="1600" b="1" dirty="0" smtClean="0">
                          <a:latin typeface="微軟正黑體" panose="020B0604030504040204" pitchFamily="34" charset="-120"/>
                          <a:ea typeface="微軟正黑體" panose="020B0604030504040204" pitchFamily="34" charset="-120"/>
                        </a:rPr>
                        <a:t>項目</a:t>
                      </a:r>
                      <a:endParaRPr lang="zh-TW" altLang="en-US" sz="1600" b="1" dirty="0">
                        <a:latin typeface="微軟正黑體" panose="020B0604030504040204" pitchFamily="34" charset="-120"/>
                        <a:ea typeface="微軟正黑體" panose="020B0604030504040204" pitchFamily="34" charset="-120"/>
                      </a:endParaRPr>
                    </a:p>
                  </a:txBody>
                  <a:tcPr>
                    <a:lnTlToBr w="12700" cap="flat" cmpd="sng" algn="ctr">
                      <a:solidFill>
                        <a:schemeClr val="tx1"/>
                      </a:solidFill>
                      <a:prstDash val="solid"/>
                      <a:round/>
                      <a:headEnd type="none" w="med" len="med"/>
                      <a:tailEnd type="none" w="med" len="med"/>
                    </a:lnTlToBr>
                    <a:solidFill>
                      <a:srgbClr val="FFC000"/>
                    </a:solidFill>
                  </a:tcPr>
                </a:tc>
                <a:tc gridSpan="4">
                  <a:txBody>
                    <a:bodyPr/>
                    <a:lstStyle/>
                    <a:p>
                      <a:pPr algn="ctr"/>
                      <a:r>
                        <a:rPr lang="zh-TW" altLang="en-US" sz="1600" b="1" dirty="0" smtClean="0">
                          <a:latin typeface="微軟正黑體" panose="020B0604030504040204" pitchFamily="34" charset="-120"/>
                          <a:ea typeface="微軟正黑體" panose="020B0604030504040204" pitchFamily="34" charset="-120"/>
                        </a:rPr>
                        <a:t>預算數（單位：元）</a:t>
                      </a:r>
                      <a:endParaRPr lang="zh-TW" altLang="en-US" sz="1600" b="1" dirty="0">
                        <a:latin typeface="微軟正黑體" panose="020B0604030504040204" pitchFamily="34" charset="-120"/>
                        <a:ea typeface="微軟正黑體" panose="020B0604030504040204" pitchFamily="34" charset="-120"/>
                      </a:endParaRPr>
                    </a:p>
                  </a:txBody>
                  <a:tcPr>
                    <a:solidFill>
                      <a:srgbClr val="FFC000"/>
                    </a:solidFill>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c hMerge="1">
                  <a:txBody>
                    <a:bodyPr/>
                    <a:lstStyle/>
                    <a:p>
                      <a:endParaRPr lang="zh-TW" altLang="en-US" dirty="0">
                        <a:latin typeface="微軟正黑體" panose="020B0604030504040204" pitchFamily="34" charset="-120"/>
                        <a:ea typeface="微軟正黑體" panose="020B0604030504040204" pitchFamily="34" charset="-120"/>
                      </a:endParaRPr>
                    </a:p>
                  </a:txBody>
                  <a:tcPr/>
                </a:tc>
              </a:tr>
              <a:tr h="568874">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政府經費</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自籌款</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gridSpan="2">
                  <a:txBody>
                    <a:bodyPr/>
                    <a:lstStyle/>
                    <a:p>
                      <a:pPr algn="ctr"/>
                      <a:r>
                        <a:rPr lang="zh-TW" altLang="en-US" sz="1600" b="1" dirty="0" smtClean="0">
                          <a:latin typeface="微軟正黑體" panose="020B0604030504040204" pitchFamily="34" charset="-120"/>
                          <a:ea typeface="微軟正黑體" panose="020B0604030504040204" pitchFamily="34" charset="-120"/>
                        </a:rPr>
                        <a:t>合計</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h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r>
              <a:tr h="568874">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vMerge="1">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pPr algn="ctr"/>
                      <a:r>
                        <a:rPr lang="zh-TW" altLang="en-US" sz="1600" b="1" dirty="0" smtClean="0">
                          <a:latin typeface="微軟正黑體" panose="020B0604030504040204" pitchFamily="34" charset="-120"/>
                          <a:ea typeface="微軟正黑體" panose="020B0604030504040204" pitchFamily="34" charset="-120"/>
                        </a:rPr>
                        <a:t>金額</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c>
                  <a:txBody>
                    <a:bodyPr/>
                    <a:lstStyle/>
                    <a:p>
                      <a:pPr algn="ctr"/>
                      <a:r>
                        <a:rPr lang="zh-TW" altLang="en-US" sz="1600" b="1" dirty="0" smtClean="0">
                          <a:latin typeface="微軟正黑體" panose="020B0604030504040204" pitchFamily="34" charset="-120"/>
                          <a:ea typeface="微軟正黑體" panose="020B0604030504040204" pitchFamily="34" charset="-120"/>
                        </a:rPr>
                        <a:t>佔總經費比</a:t>
                      </a:r>
                      <a:endParaRPr lang="zh-TW" altLang="en-US" sz="1600" b="1" dirty="0">
                        <a:latin typeface="微軟正黑體" panose="020B0604030504040204" pitchFamily="34" charset="-120"/>
                        <a:ea typeface="微軟正黑體" panose="020B0604030504040204" pitchFamily="34" charset="-120"/>
                      </a:endParaRPr>
                    </a:p>
                  </a:txBody>
                  <a:tcPr anchor="ctr">
                    <a:solidFill>
                      <a:srgbClr val="FFC000"/>
                    </a:solidFill>
                  </a:tcPr>
                </a:tc>
              </a:tr>
              <a:tr h="542477">
                <a:tc>
                  <a:txBody>
                    <a:bodyPr/>
                    <a:lstStyle/>
                    <a:p>
                      <a:pPr algn="just"/>
                      <a:r>
                        <a:rPr lang="zh-TW" altLang="en-US" sz="1400" dirty="0" smtClean="0">
                          <a:latin typeface="微軟正黑體" panose="020B0604030504040204" pitchFamily="34" charset="-120"/>
                          <a:ea typeface="微軟正黑體" panose="020B0604030504040204" pitchFamily="34" charset="-120"/>
                        </a:rPr>
                        <a:t>一、直接薪資</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r>
              <a:tr h="542477">
                <a:tc>
                  <a:txBody>
                    <a:bodyPr/>
                    <a:lstStyle/>
                    <a:p>
                      <a:pPr algn="just"/>
                      <a:r>
                        <a:rPr lang="zh-TW" altLang="en-US" sz="1400" dirty="0" smtClean="0">
                          <a:latin typeface="微軟正黑體" panose="020B0604030504040204" pitchFamily="34" charset="-120"/>
                          <a:ea typeface="微軟正黑體" panose="020B0604030504040204" pitchFamily="34" charset="-120"/>
                        </a:rPr>
                        <a:t>二、管理費</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r>
              <a:tr h="542477">
                <a:tc>
                  <a:txBody>
                    <a:bodyPr/>
                    <a:lstStyle/>
                    <a:p>
                      <a:pPr algn="just"/>
                      <a:r>
                        <a:rPr lang="zh-TW" altLang="en-US" sz="1400" dirty="0" smtClean="0">
                          <a:latin typeface="微軟正黑體" panose="020B0604030504040204" pitchFamily="34" charset="-120"/>
                          <a:ea typeface="微軟正黑體" panose="020B0604030504040204" pitchFamily="34" charset="-120"/>
                        </a:rPr>
                        <a:t>三、其他直接費用</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r>
              <a:tr h="542477">
                <a:tc>
                  <a:txBody>
                    <a:bodyPr/>
                    <a:lstStyle/>
                    <a:p>
                      <a:pPr algn="just"/>
                      <a:r>
                        <a:rPr lang="zh-TW" altLang="en-US" sz="1400" dirty="0" smtClean="0">
                          <a:latin typeface="微軟正黑體" panose="020B0604030504040204" pitchFamily="34" charset="-120"/>
                          <a:ea typeface="微軟正黑體" panose="020B0604030504040204" pitchFamily="34" charset="-120"/>
                        </a:rPr>
                        <a:t>四、公費</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r>
              <a:tr h="542477">
                <a:tc>
                  <a:txBody>
                    <a:bodyPr/>
                    <a:lstStyle/>
                    <a:p>
                      <a:pPr algn="just"/>
                      <a:r>
                        <a:rPr lang="zh-TW" altLang="en-US" sz="1400" dirty="0" smtClean="0">
                          <a:latin typeface="微軟正黑體" panose="020B0604030504040204" pitchFamily="34" charset="-120"/>
                          <a:ea typeface="微軟正黑體" panose="020B0604030504040204" pitchFamily="34" charset="-120"/>
                        </a:rPr>
                        <a:t>五、營業稅</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r>
              <a:tr h="542477">
                <a:tc>
                  <a:txBody>
                    <a:bodyPr/>
                    <a:lstStyle/>
                    <a:p>
                      <a:pPr algn="ctr"/>
                      <a:r>
                        <a:rPr lang="zh-TW" altLang="en-US" sz="1400" dirty="0" smtClean="0">
                          <a:latin typeface="微軟正黑體" panose="020B0604030504040204" pitchFamily="34" charset="-120"/>
                          <a:ea typeface="微軟正黑體" panose="020B0604030504040204" pitchFamily="34" charset="-120"/>
                        </a:rPr>
                        <a:t>合計</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c>
                  <a:txBody>
                    <a:bodyPr/>
                    <a:lstStyle/>
                    <a:p>
                      <a:endParaRPr lang="zh-TW" altLang="en-US" sz="1400" dirty="0">
                        <a:latin typeface="微軟正黑體" panose="020B0604030504040204" pitchFamily="34" charset="-120"/>
                        <a:ea typeface="微軟正黑體" panose="020B0604030504040204" pitchFamily="34" charset="-120"/>
                      </a:endParaRPr>
                    </a:p>
                  </a:txBody>
                  <a:tcPr/>
                </a:tc>
              </a:tr>
            </a:tbl>
          </a:graphicData>
        </a:graphic>
      </p:graphicFrame>
      <p:sp>
        <p:nvSpPr>
          <p:cNvPr id="5" name="圓角矩形圖說文字 4"/>
          <p:cNvSpPr/>
          <p:nvPr/>
        </p:nvSpPr>
        <p:spPr>
          <a:xfrm>
            <a:off x="4067944" y="3140968"/>
            <a:ext cx="4392488" cy="2592288"/>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提案經費需依「經濟部及所屬機關委辦計畫預算編列基準」編列及執行</a:t>
            </a:r>
            <a:r>
              <a:rPr lang="zh-TW" altLang="en-US" sz="1600" dirty="0" smtClean="0">
                <a:solidFill>
                  <a:srgbClr val="FF6600"/>
                </a:solidFill>
                <a:latin typeface="微軟正黑體" panose="020B0604030504040204" pitchFamily="34" charset="-120"/>
                <a:ea typeface="微軟正黑體" panose="020B0604030504040204" pitchFamily="34" charset="-120"/>
              </a:rPr>
              <a:t>。</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中</a:t>
            </a:r>
            <a:r>
              <a:rPr lang="zh-TW" altLang="en-US" sz="1600" dirty="0">
                <a:solidFill>
                  <a:srgbClr val="FF6600"/>
                </a:solidFill>
                <a:latin typeface="微軟正黑體" panose="020B0604030504040204" pitchFamily="34" charset="-120"/>
                <a:ea typeface="微軟正黑體" panose="020B0604030504040204" pitchFamily="34" charset="-120"/>
              </a:rPr>
              <a:t>企處負擔</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政府經費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：人事費不得超過總經費之</a:t>
            </a:r>
            <a:r>
              <a:rPr lang="en-US" altLang="zh-TW" sz="1600" dirty="0">
                <a:solidFill>
                  <a:srgbClr val="FF6600"/>
                </a:solidFill>
                <a:latin typeface="微軟正黑體" panose="020B0604030504040204" pitchFamily="34" charset="-120"/>
                <a:ea typeface="微軟正黑體" panose="020B0604030504040204" pitchFamily="34" charset="-120"/>
              </a:rPr>
              <a:t>30%</a:t>
            </a:r>
            <a:r>
              <a:rPr lang="zh-TW" altLang="en-US" sz="1600" dirty="0" smtClean="0">
                <a:solidFill>
                  <a:srgbClr val="FF6600"/>
                </a:solidFill>
                <a:latin typeface="微軟正黑體" panose="020B0604030504040204" pitchFamily="34" charset="-120"/>
                <a:ea typeface="微軟正黑體" panose="020B0604030504040204" pitchFamily="34" charset="-120"/>
              </a:rPr>
              <a:t>。</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營業稅：直接</a:t>
            </a:r>
            <a:r>
              <a:rPr lang="zh-TW" altLang="en-US" sz="1600" dirty="0">
                <a:solidFill>
                  <a:srgbClr val="FF6600"/>
                </a:solidFill>
                <a:latin typeface="微軟正黑體" panose="020B0604030504040204" pitchFamily="34" charset="-120"/>
                <a:ea typeface="微軟正黑體" panose="020B0604030504040204" pitchFamily="34" charset="-120"/>
              </a:rPr>
              <a:t>薪資</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管理費</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其他直接費用</a:t>
            </a:r>
            <a:r>
              <a:rPr lang="en-US" altLang="zh-TW" sz="1600" dirty="0">
                <a:solidFill>
                  <a:srgbClr val="FF6600"/>
                </a:solidFill>
                <a:latin typeface="微軟正黑體" panose="020B0604030504040204" pitchFamily="34" charset="-120"/>
                <a:ea typeface="微軟正黑體" panose="020B0604030504040204" pitchFamily="34" charset="-120"/>
              </a:rPr>
              <a:t>+</a:t>
            </a:r>
            <a:r>
              <a:rPr lang="zh-TW" altLang="en-US" sz="1600" dirty="0">
                <a:solidFill>
                  <a:srgbClr val="FF6600"/>
                </a:solidFill>
                <a:latin typeface="微軟正黑體" panose="020B0604030504040204" pitchFamily="34" charset="-120"/>
                <a:ea typeface="微軟正黑體" panose="020B0604030504040204" pitchFamily="34" charset="-120"/>
              </a:rPr>
              <a:t>公費</a:t>
            </a:r>
            <a:r>
              <a:rPr lang="en-US" altLang="zh-TW" sz="1600" dirty="0">
                <a:solidFill>
                  <a:srgbClr val="FF6600"/>
                </a:solidFill>
                <a:latin typeface="微軟正黑體" panose="020B0604030504040204" pitchFamily="34" charset="-120"/>
                <a:ea typeface="微軟正黑體" panose="020B0604030504040204" pitchFamily="34" charset="-120"/>
              </a:rPr>
              <a:t>) x5</a:t>
            </a:r>
            <a:r>
              <a:rPr lang="en-US" altLang="zh-TW" sz="1600" dirty="0" smtClean="0">
                <a:solidFill>
                  <a:srgbClr val="FF6600"/>
                </a:solidFill>
                <a:latin typeface="微軟正黑體" panose="020B0604030504040204" pitchFamily="34" charset="-120"/>
                <a:ea typeface="微軟正黑體" panose="020B0604030504040204" pitchFamily="34" charset="-120"/>
              </a:rPr>
              <a:t>%</a:t>
            </a: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 </a:t>
            </a:r>
            <a:r>
              <a:rPr lang="zh-TW" altLang="en-US" sz="1600" dirty="0" smtClean="0">
                <a:solidFill>
                  <a:srgbClr val="FF6600"/>
                </a:solidFill>
                <a:latin typeface="微軟正黑體" panose="020B0604030504040204" pitchFamily="34" charset="-120"/>
                <a:ea typeface="微軟正黑體" panose="020B0604030504040204" pitchFamily="34" charset="-120"/>
              </a:rPr>
              <a:t>廠商</a:t>
            </a:r>
            <a:r>
              <a:rPr lang="zh-TW" altLang="en-US" sz="1600" dirty="0">
                <a:solidFill>
                  <a:srgbClr val="FF6600"/>
                </a:solidFill>
                <a:latin typeface="微軟正黑體" panose="020B0604030504040204" pitchFamily="34" charset="-120"/>
                <a:ea typeface="微軟正黑體" panose="020B0604030504040204" pitchFamily="34" charset="-120"/>
              </a:rPr>
              <a:t>自籌款：經費主要以人事費、差旅及管理費編列，不得編列公費</a:t>
            </a:r>
            <a:r>
              <a:rPr lang="zh-TW" altLang="en-US" sz="1600" dirty="0" smtClean="0">
                <a:solidFill>
                  <a:srgbClr val="FF6600"/>
                </a:solidFill>
                <a:latin typeface="微軟正黑體" panose="020B0604030504040204" pitchFamily="34" charset="-120"/>
                <a:ea typeface="微軟正黑體" panose="020B0604030504040204" pitchFamily="34" charset="-120"/>
              </a:rPr>
              <a:t>。</a:t>
            </a:r>
            <a:endParaRPr lang="zh-TW" altLang="en-US" sz="1600" dirty="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7533926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六</a:t>
            </a:r>
            <a:r>
              <a:rPr lang="zh-TW" altLang="en-US" dirty="0" smtClean="0"/>
              <a:t>、人力規劃</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14</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2445180678"/>
              </p:ext>
            </p:extLst>
          </p:nvPr>
        </p:nvGraphicFramePr>
        <p:xfrm>
          <a:off x="251520" y="1052737"/>
          <a:ext cx="8640960" cy="5019550"/>
        </p:xfrm>
        <a:graphic>
          <a:graphicData uri="http://schemas.openxmlformats.org/drawingml/2006/table">
            <a:tbl>
              <a:tblPr firstRow="1" firstCol="1" bandRow="1">
                <a:tableStyleId>{5940675A-B579-460E-94D1-54222C63F5DA}</a:tableStyleId>
              </a:tblPr>
              <a:tblGrid>
                <a:gridCol w="576064"/>
                <a:gridCol w="2492014"/>
                <a:gridCol w="3203668"/>
                <a:gridCol w="2369214"/>
              </a:tblGrid>
              <a:tr h="507808">
                <a:tc>
                  <a:txBody>
                    <a:bodyPr/>
                    <a:lstStyle/>
                    <a:p>
                      <a:pPr algn="ct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cs typeface="CG Times"/>
                        </a:rPr>
                        <a:t>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en-US" sz="1600" kern="100" dirty="0" smtClean="0">
                          <a:effectLst/>
                          <a:latin typeface="微軟正黑體" panose="020B0604030504040204" pitchFamily="34" charset="-120"/>
                          <a:ea typeface="微軟正黑體" panose="020B0604030504040204" pitchFamily="34" charset="-120"/>
                          <a:cs typeface="+mn-cs"/>
                        </a:rPr>
                        <a:t>單位名稱</a:t>
                      </a:r>
                      <a:r>
                        <a:rPr lang="en-US" altLang="zh-TW" sz="1600" kern="100" dirty="0" smtClean="0">
                          <a:effectLst/>
                          <a:latin typeface="微軟正黑體" panose="020B0604030504040204" pitchFamily="34" charset="-120"/>
                          <a:ea typeface="微軟正黑體" panose="020B0604030504040204" pitchFamily="34" charset="-120"/>
                          <a:cs typeface="+mn-cs"/>
                        </a:rPr>
                        <a:t>/</a:t>
                      </a:r>
                      <a:r>
                        <a:rPr lang="zh-TW" altLang="en-US" sz="1600" kern="100" dirty="0" smtClean="0">
                          <a:effectLst/>
                          <a:latin typeface="微軟正黑體" panose="020B0604030504040204" pitchFamily="34" charset="-120"/>
                          <a:ea typeface="微軟正黑體" panose="020B0604030504040204" pitchFamily="34" charset="-120"/>
                          <a:cs typeface="+mn-cs"/>
                        </a:rPr>
                        <a:t>姓名</a:t>
                      </a:r>
                      <a:endParaRPr lang="zh-TW" altLang="zh-TW" sz="16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本計畫執行人員階層</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人力</a:t>
                      </a:r>
                      <a:r>
                        <a:rPr lang="zh-TW" sz="1600" kern="100" dirty="0" smtClean="0">
                          <a:effectLst/>
                          <a:latin typeface="微軟正黑體" panose="020B0604030504040204" pitchFamily="34" charset="-120"/>
                          <a:ea typeface="微軟正黑體" panose="020B0604030504040204" pitchFamily="34" charset="-120"/>
                        </a:rPr>
                        <a:t>運用</a:t>
                      </a:r>
                      <a:r>
                        <a:rPr lang="en-US" altLang="zh-TW" sz="1600" kern="100" dirty="0" smtClean="0">
                          <a:effectLst/>
                          <a:latin typeface="微軟正黑體" panose="020B0604030504040204" pitchFamily="34" charset="-120"/>
                          <a:ea typeface="微軟正黑體" panose="020B0604030504040204" pitchFamily="34" charset="-120"/>
                        </a:rPr>
                        <a:t>(</a:t>
                      </a:r>
                      <a:r>
                        <a:rPr lang="zh-TW" altLang="en-US" sz="1600" kern="100" dirty="0" smtClean="0">
                          <a:effectLst/>
                          <a:latin typeface="微軟正黑體" panose="020B0604030504040204" pitchFamily="34" charset="-120"/>
                          <a:ea typeface="微軟正黑體" panose="020B0604030504040204" pitchFamily="34" charset="-120"/>
                        </a:rPr>
                        <a:t>工時</a:t>
                      </a:r>
                      <a:r>
                        <a:rPr lang="en-US" altLang="zh-TW" sz="1600" kern="100" dirty="0" smtClean="0">
                          <a:effectLst/>
                          <a:latin typeface="微軟正黑體" panose="020B0604030504040204" pitchFamily="34" charset="-120"/>
                          <a:ea typeface="微軟正黑體" panose="020B0604030504040204" pitchFamily="34" charset="-120"/>
                        </a:rPr>
                        <a:t>)</a:t>
                      </a:r>
                      <a:r>
                        <a:rPr lang="en-US" sz="1600" kern="100" dirty="0" smtClean="0">
                          <a:effectLst/>
                          <a:latin typeface="微軟正黑體" panose="020B0604030504040204" pitchFamily="34" charset="-120"/>
                          <a:ea typeface="微軟正黑體" panose="020B0604030504040204" pitchFamily="34" charset="-120"/>
                        </a:rPr>
                        <a:t>/</a:t>
                      </a:r>
                    </a:p>
                    <a:p>
                      <a:pPr algn="ct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專長</a:t>
                      </a:r>
                      <a:r>
                        <a:rPr lang="zh-TW" sz="1600" kern="100" dirty="0">
                          <a:effectLst/>
                          <a:latin typeface="微軟正黑體" panose="020B0604030504040204" pitchFamily="34" charset="-120"/>
                          <a:ea typeface="微軟正黑體" panose="020B0604030504040204" pitchFamily="34" charset="-120"/>
                        </a:rPr>
                        <a:t>說明</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solidFill>
                      <a:schemeClr val="bg1">
                        <a:lumMod val="85000"/>
                      </a:schemeClr>
                    </a:solidFill>
                  </a:tcPr>
                </a:tc>
              </a:tr>
              <a:tr h="318625">
                <a:tc rowSpan="8">
                  <a:txBody>
                    <a:bodyPr/>
                    <a:lstStyle/>
                    <a:p>
                      <a:pPr algn="ctr">
                        <a:lnSpc>
                          <a:spcPts val="2200"/>
                        </a:lnSpc>
                        <a:spcAft>
                          <a:spcPts val="0"/>
                        </a:spcAft>
                      </a:pPr>
                      <a:r>
                        <a:rPr lang="zh-TW" altLang="en-US" sz="1600" kern="100" dirty="0" smtClean="0">
                          <a:solidFill>
                            <a:schemeClr val="bg1"/>
                          </a:solidFill>
                          <a:effectLst/>
                          <a:latin typeface="微軟正黑體" panose="020B0604030504040204" pitchFamily="34" charset="-120"/>
                          <a:ea typeface="微軟正黑體" panose="020B0604030504040204" pitchFamily="34" charset="-120"/>
                          <a:cs typeface="CG Times"/>
                        </a:rPr>
                        <a:t>提案單位</a:t>
                      </a:r>
                      <a:endParaRPr lang="zh-TW" sz="1600"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2"/>
                    </a:solidFill>
                  </a:tcPr>
                </a:tc>
                <a:tc>
                  <a:txBody>
                    <a:bodyPr/>
                    <a:lstStyle/>
                    <a:p>
                      <a:pPr algn="just">
                        <a:lnSpc>
                          <a:spcPts val="2200"/>
                        </a:lnSpc>
                        <a:spcAft>
                          <a:spcPts val="0"/>
                        </a:spcAft>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公司</a:t>
                      </a:r>
                      <a:r>
                        <a:rPr lang="en-US" altLang="zh-TW" sz="1200" kern="100" dirty="0" smtClean="0">
                          <a:effectLst/>
                          <a:latin typeface="微軟正黑體" panose="020B0604030504040204" pitchFamily="34" charset="-120"/>
                          <a:ea typeface="微軟正黑體" panose="020B0604030504040204" pitchFamily="34" charset="-120"/>
                          <a:cs typeface="CG Times"/>
                        </a:rPr>
                        <a:t>/OOO</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r>
                        <a:rPr lang="zh-TW" altLang="en-US" sz="1400" kern="100" dirty="0" smtClean="0">
                          <a:effectLst/>
                          <a:latin typeface="微軟正黑體" panose="020B0604030504040204" pitchFamily="34" charset="-120"/>
                          <a:ea typeface="微軟正黑體" panose="020B0604030504040204" pitchFamily="34" charset="-120"/>
                        </a:rPr>
                        <a:t>計畫主持人</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ctr">
                        <a:lnSpc>
                          <a:spcPts val="2200"/>
                        </a:lnSpc>
                        <a:spcAft>
                          <a:spcPts val="0"/>
                        </a:spcAft>
                      </a:pPr>
                      <a:endParaRPr lang="zh-TW" altLang="en-US" sz="16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3"/>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rowSpan="6">
                  <a:txBody>
                    <a:bodyPr/>
                    <a:lstStyle/>
                    <a:p>
                      <a:pPr algn="ct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r>
                        <a:rPr lang="zh-TW" altLang="en-US" sz="1600" kern="100" dirty="0" smtClean="0">
                          <a:effectLst/>
                          <a:latin typeface="微軟正黑體" panose="020B0604030504040204" pitchFamily="34" charset="-120"/>
                          <a:ea typeface="微軟正黑體" panose="020B0604030504040204" pitchFamily="34" charset="-120"/>
                        </a:rPr>
                        <a:t>輔導單位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vert="eaVert" anchor="ctr">
                    <a:solidFill>
                      <a:schemeClr val="accent4"/>
                    </a:solidFill>
                  </a:tcPr>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solidFill>
                            <a:schemeClr val="tx1"/>
                          </a:solidFill>
                          <a:effectLst/>
                          <a:latin typeface="微軟正黑體" panose="020B0604030504040204" pitchFamily="34" charset="-120"/>
                          <a:ea typeface="微軟正黑體" panose="020B0604030504040204" pitchFamily="34" charset="-120"/>
                        </a:rPr>
                        <a:t> </a:t>
                      </a:r>
                      <a:r>
                        <a:rPr lang="zh-TW" altLang="en-US" sz="1400" kern="100" dirty="0" smtClean="0">
                          <a:solidFill>
                            <a:schemeClr val="tx1"/>
                          </a:solidFill>
                          <a:effectLst/>
                          <a:latin typeface="微軟正黑體" panose="020B0604030504040204" pitchFamily="34" charset="-120"/>
                          <a:ea typeface="微軟正黑體" panose="020B0604030504040204" pitchFamily="34" charset="-120"/>
                        </a:rPr>
                        <a:t>協同計畫主持人</a:t>
                      </a:r>
                      <a:endParaRPr lang="zh-TW" sz="1200" kern="100" dirty="0">
                        <a:solidFill>
                          <a:schemeClr val="tx1"/>
                        </a:solidFill>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r>
                        <a:rPr lang="en-US" sz="1400" kern="10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18625">
                <a:tc vMerge="1">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tc>
                <a:tc>
                  <a:txBody>
                    <a:bodyPr/>
                    <a:lstStyle/>
                    <a:p>
                      <a:pPr algn="just">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bl>
          </a:graphicData>
        </a:graphic>
      </p:graphicFrame>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請說明主導提案單位組織架構與負責及參與本案合作提案單位推動之部門層級、人力安排以及輔導單位本案人力運用規劃。</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9805558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七</a:t>
            </a:r>
            <a:r>
              <a:rPr lang="zh-TW" altLang="en-US" dirty="0" smtClean="0"/>
              <a:t>、其他附件</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15</a:t>
            </a:fld>
            <a:endParaRPr lang="zh-TW" altLang="en-US"/>
          </a:p>
        </p:txBody>
      </p:sp>
      <p:sp>
        <p:nvSpPr>
          <p:cNvPr id="5" name="矩形 4"/>
          <p:cNvSpPr/>
          <p:nvPr/>
        </p:nvSpPr>
        <p:spPr>
          <a:xfrm>
            <a:off x="251520" y="1052736"/>
            <a:ext cx="8640960" cy="511256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endParaRPr lang="zh-TW" altLang="en-US" sz="1600" dirty="0">
              <a:solidFill>
                <a:srgbClr val="FF6600"/>
              </a:solidFill>
              <a:latin typeface="微軟正黑體" panose="020B0604030504040204" pitchFamily="34" charset="-120"/>
              <a:ea typeface="微軟正黑體" panose="020B0604030504040204" pitchFamily="34" charset="-120"/>
            </a:endParaRPr>
          </a:p>
        </p:txBody>
      </p:sp>
      <p:sp>
        <p:nvSpPr>
          <p:cNvPr id="6" name="圓角矩形圖說文字 5"/>
          <p:cNvSpPr/>
          <p:nvPr/>
        </p:nvSpPr>
        <p:spPr>
          <a:xfrm>
            <a:off x="4067944" y="3140968"/>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得獎證明、標章獲得</a:t>
            </a:r>
            <a:r>
              <a:rPr lang="en-US" altLang="zh-TW" sz="1600" dirty="0" smtClean="0">
                <a:solidFill>
                  <a:srgbClr val="FF6600"/>
                </a:solidFill>
                <a:latin typeface="微軟正黑體" panose="020B0604030504040204" pitchFamily="34" charset="-120"/>
                <a:ea typeface="微軟正黑體" panose="020B0604030504040204" pitchFamily="34" charset="-120"/>
              </a:rPr>
              <a:t>…</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其他加分文件。</a:t>
            </a:r>
          </a:p>
        </p:txBody>
      </p:sp>
    </p:spTree>
    <p:extLst>
      <p:ext uri="{BB962C8B-B14F-4D97-AF65-F5344CB8AC3E}">
        <p14:creationId xmlns:p14="http://schemas.microsoft.com/office/powerpoint/2010/main" val="1618524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73223D1E-4C2A-4DC2-9A2B-E1865257190C}" type="slidenum">
              <a:rPr lang="zh-TW" altLang="en-US" smtClean="0"/>
              <a:pPr/>
              <a:t>16</a:t>
            </a:fld>
            <a:endParaRPr lang="zh-TW" altLang="en-US"/>
          </a:p>
        </p:txBody>
      </p:sp>
      <p:sp>
        <p:nvSpPr>
          <p:cNvPr id="6" name="矩形 5"/>
          <p:cNvSpPr/>
          <p:nvPr/>
        </p:nvSpPr>
        <p:spPr>
          <a:xfrm>
            <a:off x="2290812" y="2708920"/>
            <a:ext cx="4572000" cy="1477328"/>
          </a:xfrm>
          <a:prstGeom prst="rect">
            <a:avLst/>
          </a:prstGeom>
        </p:spPr>
        <p:txBody>
          <a:bodyPr>
            <a:spAutoFit/>
          </a:bodyPr>
          <a:lstStyle/>
          <a:p>
            <a:pPr algn="ctr"/>
            <a:r>
              <a:rPr lang="zh-TW" altLang="en-US" sz="4500" b="1" dirty="0" smtClean="0">
                <a:solidFill>
                  <a:schemeClr val="accent2"/>
                </a:solidFill>
                <a:latin typeface="微軟正黑體" panose="020B0604030504040204" pitchFamily="34" charset="-120"/>
                <a:ea typeface="微軟正黑體" panose="020B0604030504040204" pitchFamily="34" charset="-120"/>
              </a:rPr>
              <a:t>簡報完畢</a:t>
            </a:r>
            <a:br>
              <a:rPr lang="zh-TW" altLang="en-US" sz="4500" b="1" dirty="0" smtClean="0">
                <a:solidFill>
                  <a:schemeClr val="accent2"/>
                </a:solidFill>
                <a:latin typeface="微軟正黑體" panose="020B0604030504040204" pitchFamily="34" charset="-120"/>
                <a:ea typeface="微軟正黑體" panose="020B0604030504040204" pitchFamily="34" charset="-120"/>
              </a:rPr>
            </a:br>
            <a:r>
              <a:rPr lang="zh-TW" altLang="en-US" sz="4500" b="1" dirty="0" smtClean="0">
                <a:solidFill>
                  <a:schemeClr val="accent2"/>
                </a:solidFill>
                <a:latin typeface="微軟正黑體" panose="020B0604030504040204" pitchFamily="34" charset="-120"/>
                <a:ea typeface="微軟正黑體" panose="020B0604030504040204" pitchFamily="34" charset="-120"/>
              </a:rPr>
              <a:t>敬請指導</a:t>
            </a:r>
            <a:endParaRPr lang="zh-TW" altLang="en-US" sz="4500" b="1" dirty="0">
              <a:solidFill>
                <a:schemeClr val="accent2"/>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965544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簡報目錄</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2</a:t>
            </a:fld>
            <a:endParaRPr lang="zh-TW" altLang="en-US"/>
          </a:p>
        </p:txBody>
      </p:sp>
      <p:sp>
        <p:nvSpPr>
          <p:cNvPr id="5" name="內容版面配置區 2"/>
          <p:cNvSpPr>
            <a:spLocks noGrp="1"/>
          </p:cNvSpPr>
          <p:nvPr>
            <p:ph idx="1"/>
          </p:nvPr>
        </p:nvSpPr>
        <p:spPr>
          <a:xfrm>
            <a:off x="446088" y="620688"/>
            <a:ext cx="8229600" cy="5033963"/>
          </a:xfrm>
        </p:spPr>
        <p:txBody>
          <a:bodyPr/>
          <a:lstStyle/>
          <a:p>
            <a:pPr eaLnBrk="1" hangingPunct="1">
              <a:lnSpc>
                <a:spcPct val="150000"/>
              </a:lnSpc>
              <a:buFontTx/>
              <a:buNone/>
              <a:defRPr/>
            </a:pPr>
            <a:r>
              <a:rPr lang="zh-TW" altLang="en-US" sz="3000" dirty="0"/>
              <a:t> </a:t>
            </a:r>
            <a:r>
              <a:rPr lang="zh-TW" altLang="en-US" sz="3000" dirty="0" smtClean="0"/>
              <a:t> </a:t>
            </a:r>
            <a:r>
              <a:rPr lang="zh-TW" altLang="en-US" sz="2600" dirty="0" smtClean="0"/>
              <a:t>一、基本資料與簡介（</a:t>
            </a:r>
            <a:r>
              <a:rPr lang="en-US" altLang="zh-TW" sz="2600" dirty="0"/>
              <a:t>2</a:t>
            </a:r>
            <a:r>
              <a:rPr lang="zh-TW" altLang="en-US" sz="2600" dirty="0" smtClean="0"/>
              <a:t>頁</a:t>
            </a:r>
            <a:r>
              <a:rPr lang="zh-TW" altLang="en-US" sz="2600" dirty="0"/>
              <a:t>）</a:t>
            </a:r>
            <a:endParaRPr lang="en-US" altLang="zh-TW" sz="2600" dirty="0">
              <a:cs typeface="Times New Roman" pitchFamily="18" charset="0"/>
            </a:endParaRPr>
          </a:p>
          <a:p>
            <a:pPr eaLnBrk="1" hangingPunct="1">
              <a:lnSpc>
                <a:spcPct val="150000"/>
              </a:lnSpc>
              <a:buFontTx/>
              <a:buNone/>
              <a:defRPr/>
            </a:pPr>
            <a:r>
              <a:rPr lang="zh-TW" altLang="en-US" sz="2600" dirty="0"/>
              <a:t>  二</a:t>
            </a:r>
            <a:r>
              <a:rPr lang="zh-TW" altLang="en-US" sz="2600" dirty="0" smtClean="0"/>
              <a:t>、計畫目標與輔導內容</a:t>
            </a:r>
            <a:r>
              <a:rPr lang="zh-TW" altLang="en-US" sz="2600" dirty="0"/>
              <a:t>（</a:t>
            </a:r>
            <a:r>
              <a:rPr lang="en-US" altLang="zh-TW" sz="2600" dirty="0" smtClean="0"/>
              <a:t>3</a:t>
            </a:r>
            <a:r>
              <a:rPr lang="zh-TW" altLang="en-US" sz="2600" dirty="0" smtClean="0"/>
              <a:t>頁以內</a:t>
            </a:r>
            <a:r>
              <a:rPr lang="zh-TW" altLang="en-US" sz="2600" dirty="0"/>
              <a:t>）</a:t>
            </a:r>
            <a:endParaRPr lang="en-US" altLang="zh-TW" sz="2600" dirty="0" smtClean="0"/>
          </a:p>
          <a:p>
            <a:pPr eaLnBrk="1" hangingPunct="1">
              <a:lnSpc>
                <a:spcPct val="150000"/>
              </a:lnSpc>
              <a:buFontTx/>
              <a:buNone/>
              <a:defRPr/>
            </a:pPr>
            <a:r>
              <a:rPr lang="en-US" altLang="zh-TW" sz="2600" dirty="0" smtClean="0"/>
              <a:t>  </a:t>
            </a:r>
            <a:r>
              <a:rPr lang="zh-TW" altLang="en-US" sz="2600" dirty="0"/>
              <a:t>三、</a:t>
            </a:r>
            <a:r>
              <a:rPr lang="zh-TW" altLang="en-US" sz="2600" dirty="0" smtClean="0"/>
              <a:t>預期成效及輔導亮點（</a:t>
            </a:r>
            <a:r>
              <a:rPr lang="en-US" altLang="zh-TW" sz="2600" dirty="0" smtClean="0"/>
              <a:t>3頁以內</a:t>
            </a:r>
            <a:r>
              <a:rPr lang="zh-TW" altLang="en-US" sz="2600" dirty="0" smtClean="0"/>
              <a:t>）</a:t>
            </a:r>
            <a:endParaRPr lang="en-US" altLang="zh-TW" sz="2600" dirty="0" smtClean="0"/>
          </a:p>
          <a:p>
            <a:pPr eaLnBrk="1" hangingPunct="1">
              <a:lnSpc>
                <a:spcPct val="150000"/>
              </a:lnSpc>
              <a:buNone/>
              <a:defRPr/>
            </a:pPr>
            <a:r>
              <a:rPr lang="zh-TW" altLang="en-US" sz="2600" dirty="0" smtClean="0"/>
              <a:t>  四、工作</a:t>
            </a:r>
            <a:r>
              <a:rPr lang="zh-TW" altLang="en-US" sz="2600" dirty="0"/>
              <a:t>進度</a:t>
            </a:r>
            <a:r>
              <a:rPr lang="zh-TW" altLang="en-US" sz="2600" dirty="0" smtClean="0"/>
              <a:t>規劃（</a:t>
            </a:r>
            <a:r>
              <a:rPr lang="en-US" altLang="zh-TW" sz="2600" dirty="0"/>
              <a:t>3</a:t>
            </a:r>
            <a:r>
              <a:rPr lang="en-US" altLang="zh-TW" sz="2600" dirty="0" smtClean="0"/>
              <a:t>頁以內）</a:t>
            </a:r>
            <a:endParaRPr lang="en-US" altLang="zh-TW" sz="2600" dirty="0"/>
          </a:p>
          <a:p>
            <a:pPr eaLnBrk="1" hangingPunct="1">
              <a:lnSpc>
                <a:spcPct val="150000"/>
              </a:lnSpc>
              <a:buFontTx/>
              <a:buNone/>
              <a:defRPr/>
            </a:pPr>
            <a:r>
              <a:rPr lang="zh-TW" altLang="en-US" sz="2600" dirty="0" smtClean="0"/>
              <a:t>  </a:t>
            </a:r>
            <a:r>
              <a:rPr lang="zh-TW" altLang="en-US" sz="2600" dirty="0"/>
              <a:t>五</a:t>
            </a:r>
            <a:r>
              <a:rPr lang="zh-TW" altLang="en-US" sz="2600" dirty="0" smtClean="0"/>
              <a:t>、經費規劃（</a:t>
            </a:r>
            <a:r>
              <a:rPr lang="en-US" altLang="zh-TW" sz="2600" dirty="0"/>
              <a:t>2</a:t>
            </a:r>
            <a:r>
              <a:rPr lang="en-US" altLang="zh-TW" sz="2600" dirty="0" smtClean="0"/>
              <a:t>頁以內）</a:t>
            </a:r>
          </a:p>
          <a:p>
            <a:pPr>
              <a:lnSpc>
                <a:spcPct val="150000"/>
              </a:lnSpc>
              <a:buNone/>
              <a:defRPr/>
            </a:pPr>
            <a:r>
              <a:rPr lang="zh-TW" altLang="en-US" sz="2600" dirty="0" smtClean="0"/>
              <a:t>  六、人力規劃</a:t>
            </a:r>
            <a:r>
              <a:rPr lang="zh-TW" altLang="en-US" sz="2600" dirty="0"/>
              <a:t>（</a:t>
            </a:r>
            <a:r>
              <a:rPr lang="en-US" altLang="zh-TW" sz="2600" dirty="0"/>
              <a:t>2頁以內）</a:t>
            </a:r>
          </a:p>
          <a:p>
            <a:pPr eaLnBrk="1" hangingPunct="1">
              <a:lnSpc>
                <a:spcPct val="150000"/>
              </a:lnSpc>
              <a:buFontTx/>
              <a:buNone/>
              <a:defRPr/>
            </a:pPr>
            <a:r>
              <a:rPr lang="en-US" altLang="zh-TW" sz="2600" dirty="0" smtClean="0"/>
              <a:t>  </a:t>
            </a:r>
            <a:r>
              <a:rPr lang="zh-TW" altLang="en-US" sz="2600" dirty="0"/>
              <a:t>七</a:t>
            </a:r>
            <a:r>
              <a:rPr lang="zh-TW" altLang="en-US" sz="2600" dirty="0" smtClean="0"/>
              <a:t>、附件：（得獎</a:t>
            </a:r>
            <a:r>
              <a:rPr lang="zh-TW" altLang="en-US" sz="2600" dirty="0"/>
              <a:t>證明、標章獲得</a:t>
            </a:r>
            <a:r>
              <a:rPr lang="en-US" altLang="zh-TW" sz="2600" dirty="0" smtClean="0"/>
              <a:t>…</a:t>
            </a:r>
            <a:r>
              <a:rPr lang="zh-TW" altLang="en-US" sz="2600" dirty="0"/>
              <a:t>）</a:t>
            </a:r>
            <a:endParaRPr lang="en-US" altLang="zh-TW" sz="2600" dirty="0" smtClean="0"/>
          </a:p>
          <a:p>
            <a:pPr>
              <a:lnSpc>
                <a:spcPts val="3000"/>
              </a:lnSpc>
              <a:buNone/>
              <a:defRPr/>
            </a:pPr>
            <a:r>
              <a:rPr lang="zh-TW" altLang="en-US" sz="2600" b="1" dirty="0">
                <a:solidFill>
                  <a:srgbClr val="FF6600"/>
                </a:solidFill>
              </a:rPr>
              <a:t>＊請</a:t>
            </a:r>
            <a:r>
              <a:rPr lang="zh-TW" altLang="en-US" sz="2600" b="1" dirty="0" smtClean="0">
                <a:solidFill>
                  <a:srgbClr val="FF6600"/>
                </a:solidFill>
              </a:rPr>
              <a:t>務必依簡報格式提供資料。</a:t>
            </a:r>
            <a:endParaRPr lang="en-US" altLang="zh-TW" sz="2600" b="1" dirty="0" smtClean="0">
              <a:solidFill>
                <a:srgbClr val="FF6600"/>
              </a:solidFill>
            </a:endParaRPr>
          </a:p>
          <a:p>
            <a:pPr eaLnBrk="1" hangingPunct="1">
              <a:lnSpc>
                <a:spcPts val="3000"/>
              </a:lnSpc>
              <a:buFontTx/>
              <a:buNone/>
              <a:defRPr/>
            </a:pPr>
            <a:r>
              <a:rPr lang="zh-TW" altLang="en-US" sz="2600" b="1" dirty="0">
                <a:solidFill>
                  <a:srgbClr val="FF6600"/>
                </a:solidFill>
              </a:rPr>
              <a:t>＊微軟正</a:t>
            </a:r>
            <a:r>
              <a:rPr lang="zh-TW" altLang="en-US" sz="2600" b="1" dirty="0" smtClean="0">
                <a:solidFill>
                  <a:srgbClr val="FF6600"/>
                </a:solidFill>
              </a:rPr>
              <a:t>黑體、黑色字體，每頁</a:t>
            </a:r>
            <a:r>
              <a:rPr lang="zh-TW" altLang="en-US" sz="2600" b="1" dirty="0">
                <a:solidFill>
                  <a:srgbClr val="FF6600"/>
                </a:solidFill>
              </a:rPr>
              <a:t>字</a:t>
            </a:r>
            <a:r>
              <a:rPr lang="zh-TW" altLang="en-US" sz="2600" b="1" dirty="0" smtClean="0">
                <a:solidFill>
                  <a:srgbClr val="FF6600"/>
                </a:solidFill>
              </a:rPr>
              <a:t>體最小不得小於</a:t>
            </a:r>
            <a:r>
              <a:rPr lang="en-US" altLang="zh-TW" sz="2600" b="1" dirty="0" smtClean="0">
                <a:solidFill>
                  <a:srgbClr val="FF6600"/>
                </a:solidFill>
              </a:rPr>
              <a:t>14pt</a:t>
            </a:r>
            <a:endParaRPr lang="zh-TW" altLang="en-US" b="1" dirty="0">
              <a:solidFill>
                <a:srgbClr val="FF6600"/>
              </a:solidFill>
            </a:endParaRPr>
          </a:p>
        </p:txBody>
      </p:sp>
    </p:spTree>
    <p:extLst>
      <p:ext uri="{BB962C8B-B14F-4D97-AF65-F5344CB8AC3E}">
        <p14:creationId xmlns:p14="http://schemas.microsoft.com/office/powerpoint/2010/main" val="22131412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t>一</a:t>
            </a:r>
            <a:r>
              <a:rPr lang="zh-TW" altLang="en-US" dirty="0" smtClean="0"/>
              <a:t>、基本資料</a:t>
            </a:r>
            <a:r>
              <a:rPr lang="zh-TW" altLang="en-US" dirty="0"/>
              <a:t>與簡介</a:t>
            </a:r>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3</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1584362267"/>
              </p:ext>
            </p:extLst>
          </p:nvPr>
        </p:nvGraphicFramePr>
        <p:xfrm>
          <a:off x="251520" y="908720"/>
          <a:ext cx="8568952" cy="5496607"/>
        </p:xfrm>
        <a:graphic>
          <a:graphicData uri="http://schemas.openxmlformats.org/drawingml/2006/table">
            <a:tbl>
              <a:tblPr firstRow="1" firstCol="1" bandRow="1">
                <a:tableStyleId>{5940675A-B579-460E-94D1-54222C63F5DA}</a:tableStyleId>
              </a:tblPr>
              <a:tblGrid>
                <a:gridCol w="1922536"/>
                <a:gridCol w="1317824"/>
                <a:gridCol w="936104"/>
                <a:gridCol w="288032"/>
                <a:gridCol w="1255992"/>
                <a:gridCol w="760232"/>
                <a:gridCol w="648072"/>
                <a:gridCol w="1440160"/>
              </a:tblGrid>
              <a:tr h="314674">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計畫名稱</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56513">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申請</a:t>
                      </a:r>
                      <a:r>
                        <a:rPr lang="zh-TW" sz="1200" b="1" kern="100" dirty="0" smtClean="0">
                          <a:solidFill>
                            <a:schemeClr val="bg1"/>
                          </a:solidFill>
                          <a:effectLst/>
                          <a:latin typeface="微軟正黑體" panose="020B0604030504040204" pitchFamily="34" charset="-120"/>
                          <a:ea typeface="微軟正黑體" panose="020B0604030504040204" pitchFamily="34" charset="-120"/>
                        </a:rPr>
                        <a:t>類別</a:t>
                      </a: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rPr>
                        <a:t>(</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rPr>
                        <a:t>可複選</a:t>
                      </a: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□重新設計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□工業循環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□生物循環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□服務模式</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a:txBody>
                    <a:bodyPr/>
                    <a:lstStyle/>
                    <a:p>
                      <a:pPr algn="ctr">
                        <a:spcAft>
                          <a:spcPts val="0"/>
                        </a:spcAft>
                      </a:pPr>
                      <a:r>
                        <a:rPr lang="zh-TW" sz="1200" kern="100" dirty="0">
                          <a:effectLst/>
                          <a:latin typeface="微軟正黑體" panose="020B0604030504040204" pitchFamily="34" charset="-120"/>
                          <a:ea typeface="微軟正黑體" panose="020B0604030504040204" pitchFamily="34" charset="-120"/>
                        </a:rPr>
                        <a:t>□熱能循環</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r>
              <a:tr h="312031">
                <a:tc>
                  <a:txBody>
                    <a:bodyPr/>
                    <a:lstStyle/>
                    <a:p>
                      <a:pPr algn="ctr">
                        <a:lnSpc>
                          <a:spcPts val="2200"/>
                        </a:lnSpc>
                        <a:spcAft>
                          <a:spcPts val="0"/>
                        </a:spcAft>
                      </a:pP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cs typeface="CG Times"/>
                        </a:rPr>
                        <a:t>主導提案單位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12031">
                <a:tc rowSpan="4">
                  <a:txBody>
                    <a:bodyPr/>
                    <a:lstStyle/>
                    <a:p>
                      <a:pPr algn="ctr">
                        <a:lnSpc>
                          <a:spcPts val="2200"/>
                        </a:lnSpc>
                        <a:spcAft>
                          <a:spcPts val="0"/>
                        </a:spcAft>
                      </a:pPr>
                      <a:r>
                        <a:rPr lang="zh-TW" sz="1200" b="1" kern="100" dirty="0" smtClean="0">
                          <a:solidFill>
                            <a:schemeClr val="bg1"/>
                          </a:solidFill>
                          <a:effectLst/>
                          <a:latin typeface="微軟正黑體" panose="020B0604030504040204" pitchFamily="34" charset="-120"/>
                          <a:ea typeface="微軟正黑體" panose="020B0604030504040204" pitchFamily="34" charset="-120"/>
                        </a:rPr>
                        <a:t>合作</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rPr>
                        <a:t>提案</a:t>
                      </a:r>
                      <a:r>
                        <a:rPr lang="zh-TW" sz="1200" b="1" kern="100" dirty="0" smtClean="0">
                          <a:solidFill>
                            <a:schemeClr val="bg1"/>
                          </a:solidFill>
                          <a:effectLst/>
                          <a:latin typeface="微軟正黑體" panose="020B0604030504040204" pitchFamily="34" charset="-120"/>
                          <a:ea typeface="微軟正黑體" panose="020B0604030504040204" pitchFamily="34" charset="-120"/>
                        </a:rPr>
                        <a:t>單位</a:t>
                      </a:r>
                      <a:endParaRPr lang="zh-TW" sz="1200" b="1" kern="100" dirty="0">
                        <a:solidFill>
                          <a:schemeClr val="bg1"/>
                        </a:solidFill>
                        <a:effectLst/>
                        <a:latin typeface="微軟正黑體" panose="020B0604030504040204" pitchFamily="34" charset="-120"/>
                        <a:ea typeface="微軟正黑體" panose="020B0604030504040204" pitchFamily="34" charset="-120"/>
                      </a:endParaRPr>
                    </a:p>
                    <a:p>
                      <a:pPr algn="ctr">
                        <a:lnSpc>
                          <a:spcPts val="2200"/>
                        </a:lnSpc>
                        <a:spcAft>
                          <a:spcPts val="0"/>
                        </a:spcAft>
                      </a:pPr>
                      <a:r>
                        <a:rPr lang="en-US" sz="1200" b="1" kern="100" dirty="0">
                          <a:solidFill>
                            <a:schemeClr val="bg1"/>
                          </a:solidFill>
                          <a:effectLst/>
                          <a:latin typeface="微軟正黑體" panose="020B0604030504040204" pitchFamily="34" charset="-120"/>
                          <a:ea typeface="微軟正黑體" panose="020B0604030504040204" pitchFamily="34" charset="-120"/>
                        </a:rPr>
                        <a:t>(</a:t>
                      </a:r>
                      <a:r>
                        <a:rPr lang="zh-TW" sz="1200" b="1" kern="100" dirty="0">
                          <a:solidFill>
                            <a:schemeClr val="bg1"/>
                          </a:solidFill>
                          <a:effectLst/>
                          <a:latin typeface="微軟正黑體" panose="020B0604030504040204" pitchFamily="34" charset="-120"/>
                          <a:ea typeface="微軟正黑體" panose="020B0604030504040204" pitchFamily="34" charset="-120"/>
                        </a:rPr>
                        <a:t>超過</a:t>
                      </a:r>
                      <a:r>
                        <a:rPr lang="en-US" sz="1200" b="1" kern="100" dirty="0">
                          <a:solidFill>
                            <a:schemeClr val="bg1"/>
                          </a:solidFill>
                          <a:effectLst/>
                          <a:latin typeface="微軟正黑體" panose="020B0604030504040204" pitchFamily="34" charset="-120"/>
                          <a:ea typeface="微軟正黑體" panose="020B0604030504040204" pitchFamily="34" charset="-120"/>
                        </a:rPr>
                        <a:t>4</a:t>
                      </a:r>
                      <a:r>
                        <a:rPr lang="zh-TW" sz="1200" b="1" kern="100" dirty="0">
                          <a:solidFill>
                            <a:schemeClr val="bg1"/>
                          </a:solidFill>
                          <a:effectLst/>
                          <a:latin typeface="微軟正黑體" panose="020B0604030504040204" pitchFamily="34" charset="-120"/>
                          <a:ea typeface="微軟正黑體" panose="020B0604030504040204" pitchFamily="34" charset="-120"/>
                        </a:rPr>
                        <a:t>家請自行新增欄位</a:t>
                      </a:r>
                      <a:r>
                        <a:rPr lang="en-US" sz="1200" b="1" kern="100" dirty="0">
                          <a:solidFill>
                            <a:schemeClr val="bg1"/>
                          </a:solidFill>
                          <a:effectLst/>
                          <a:latin typeface="微軟正黑體" panose="020B0604030504040204" pitchFamily="34" charset="-120"/>
                          <a:ea typeface="微軟正黑體" panose="020B0604030504040204" pitchFamily="34" charset="-120"/>
                        </a:rPr>
                        <a:t>)</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12031">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2.</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12031">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3.</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12031">
                <a:tc vMerge="1">
                  <a:txBody>
                    <a:bodyPr/>
                    <a:lstStyle/>
                    <a:p>
                      <a:endParaRPr lang="zh-TW" altLang="en-US"/>
                    </a:p>
                  </a:txBody>
                  <a:tcPr/>
                </a:tc>
                <a:tc gridSpan="7">
                  <a:txBody>
                    <a:bodyPr/>
                    <a:lstStyle/>
                    <a:p>
                      <a:pPr>
                        <a:lnSpc>
                          <a:spcPts val="2200"/>
                        </a:lnSpc>
                        <a:spcAft>
                          <a:spcPts val="0"/>
                        </a:spcAft>
                      </a:pPr>
                      <a:r>
                        <a:rPr lang="en-US" sz="1200" kern="100" dirty="0">
                          <a:effectLst/>
                          <a:latin typeface="微軟正黑體" panose="020B0604030504040204" pitchFamily="34" charset="-120"/>
                          <a:ea typeface="微軟正黑體" panose="020B0604030504040204" pitchFamily="34" charset="-120"/>
                        </a:rPr>
                        <a:t>4.</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12031">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輔導單位</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B w="12700" cap="flat" cmpd="sng" algn="ctr">
                      <a:solidFill>
                        <a:schemeClr val="tx1"/>
                      </a:solidFill>
                      <a:prstDash val="solid"/>
                      <a:round/>
                      <a:headEnd type="none" w="med" len="med"/>
                      <a:tailEnd type="none" w="med" len="med"/>
                    </a:lnB>
                    <a:solidFill>
                      <a:schemeClr val="accent2"/>
                    </a:solidFill>
                  </a:tcPr>
                </a:tc>
                <a:tc gridSpan="7">
                  <a:txBody>
                    <a:bodyPr/>
                    <a:lstStyle/>
                    <a:p>
                      <a:pPr>
                        <a:lnSpc>
                          <a:spcPts val="2200"/>
                        </a:lnSpc>
                        <a:spcAft>
                          <a:spcPts val="0"/>
                        </a:spcAft>
                      </a:pPr>
                      <a:r>
                        <a:rPr lang="en-US" sz="1200" kern="100" dirty="0" smtClean="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lnB w="12700" cap="flat" cmpd="sng" algn="ctr">
                      <a:solidFill>
                        <a:schemeClr val="tx1"/>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918049">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zh-TW" sz="1200" b="1" kern="100" dirty="0" smtClean="0">
                          <a:solidFill>
                            <a:schemeClr val="bg1"/>
                          </a:solidFill>
                          <a:effectLst/>
                          <a:latin typeface="微軟正黑體" panose="020B0604030504040204" pitchFamily="34" charset="-120"/>
                          <a:ea typeface="微軟正黑體" panose="020B0604030504040204" pitchFamily="34" charset="-120"/>
                        </a:rPr>
                        <a:t>輔導單位</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cs typeface="CG Times"/>
                        </a:rPr>
                        <a:t>輔導實績證明</a:t>
                      </a:r>
                      <a:endParaRPr lang="en-US"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endParaRPr>
                    </a:p>
                    <a:p>
                      <a:pPr marL="0" marR="0" indent="0" algn="ctr" defTabSz="914400" rtl="0" eaLnBrk="1" fontAlgn="auto" latinLnBrk="0" hangingPunct="1">
                        <a:lnSpc>
                          <a:spcPts val="2200"/>
                        </a:lnSpc>
                        <a:spcBef>
                          <a:spcPts val="0"/>
                        </a:spcBef>
                        <a:spcAft>
                          <a:spcPts val="0"/>
                        </a:spcAft>
                        <a:buClrTx/>
                        <a:buSzTx/>
                        <a:buFontTx/>
                        <a:buNone/>
                        <a:tabLst/>
                        <a:defRPr/>
                      </a:pP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rPr>
                        <a:t>(</a:t>
                      </a:r>
                      <a:r>
                        <a:rPr lang="zh-TW" altLang="en-US" sz="1200" b="1" kern="100" dirty="0" smtClean="0">
                          <a:solidFill>
                            <a:schemeClr val="bg1"/>
                          </a:solidFill>
                          <a:effectLst/>
                          <a:latin typeface="微軟正黑體" panose="020B0604030504040204" pitchFamily="34" charset="-120"/>
                          <a:ea typeface="微軟正黑體" panose="020B0604030504040204" pitchFamily="34" charset="-120"/>
                          <a:cs typeface="CG Times"/>
                        </a:rPr>
                        <a:t>條列式說明</a:t>
                      </a:r>
                      <a:r>
                        <a:rPr lang="en-US"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rPr>
                        <a:t>)</a:t>
                      </a:r>
                      <a:endParaRPr lang="zh-TW" altLang="zh-TW" sz="1200" b="1" kern="100" dirty="0" smtClean="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lnT w="12700" cap="flat" cmpd="sng" algn="ctr">
                      <a:solidFill>
                        <a:schemeClr val="tx1"/>
                      </a:solidFill>
                      <a:prstDash val="solid"/>
                      <a:round/>
                      <a:headEnd type="none" w="med" len="med"/>
                      <a:tailEnd type="none" w="med" len="med"/>
                    </a:lnT>
                    <a:solidFill>
                      <a:schemeClr val="accent2"/>
                    </a:solidFill>
                  </a:tcPr>
                </a:tc>
                <a:tc gridSpan="7">
                  <a:txBody>
                    <a:bodyPr/>
                    <a:lstStyle/>
                    <a:p>
                      <a:pPr marL="171450" indent="-171450">
                        <a:lnSpc>
                          <a:spcPts val="2200"/>
                        </a:lnSpc>
                        <a:spcAft>
                          <a:spcPts val="0"/>
                        </a:spcAft>
                        <a:buFont typeface="Arial" panose="020B0604020202020204" pitchFamily="34" charset="0"/>
                        <a:buChar char="•"/>
                      </a:pP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輔導項目</a:t>
                      </a:r>
                      <a:r>
                        <a:rPr lang="en-US" altLang="zh-TW" sz="1200" kern="100" dirty="0" smtClean="0">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a:t>
                      </a: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受輔導單位</a:t>
                      </a:r>
                      <a:r>
                        <a:rPr lang="en-US" altLang="zh-TW" sz="1200" kern="100" dirty="0" smtClean="0">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a:t>
                      </a: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計畫名稱</a:t>
                      </a:r>
                    </a:p>
                    <a:p>
                      <a:pPr marL="171450" indent="-171450">
                        <a:lnSpc>
                          <a:spcPts val="2200"/>
                        </a:lnSpc>
                        <a:spcAft>
                          <a:spcPts val="0"/>
                        </a:spcAft>
                        <a:buFont typeface="Arial" panose="020B0604020202020204" pitchFamily="34" charset="0"/>
                        <a:buChar char="•"/>
                      </a:pP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年，</a:t>
                      </a: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計畫名稱</a:t>
                      </a:r>
                      <a:r>
                        <a:rPr lang="en-US" altLang="zh-TW" sz="1200" kern="100" dirty="0" smtClean="0">
                          <a:effectLst/>
                          <a:latin typeface="微軟正黑體" panose="020B0604030504040204" pitchFamily="34" charset="-120"/>
                          <a:ea typeface="微軟正黑體" panose="020B0604030504040204" pitchFamily="34" charset="-120"/>
                          <a:cs typeface="CG Times"/>
                        </a:rPr>
                        <a:t>)</a:t>
                      </a:r>
                      <a:r>
                        <a:rPr lang="zh-TW" altLang="en-US" sz="1200" kern="100" dirty="0" smtClean="0">
                          <a:effectLst/>
                          <a:latin typeface="微軟正黑體" panose="020B0604030504040204" pitchFamily="34" charset="-120"/>
                          <a:ea typeface="微軟正黑體" panose="020B0604030504040204" pitchFamily="34" charset="-120"/>
                          <a:cs typeface="CG Times"/>
                        </a:rPr>
                        <a:t>，</a:t>
                      </a:r>
                      <a:r>
                        <a:rPr lang="en-US" altLang="zh-TW" sz="1200" kern="100" dirty="0" smtClean="0">
                          <a:effectLst/>
                          <a:latin typeface="微軟正黑體" panose="020B0604030504040204" pitchFamily="34" charset="-120"/>
                          <a:ea typeface="微軟正黑體" panose="020B0604030504040204" pitchFamily="34" charset="-120"/>
                          <a:cs typeface="CG Times"/>
                        </a:rPr>
                        <a:t>OOO</a:t>
                      </a:r>
                      <a:r>
                        <a:rPr lang="zh-TW" altLang="en-US" sz="1200" kern="100" dirty="0" smtClean="0">
                          <a:effectLst/>
                          <a:latin typeface="微軟正黑體" panose="020B0604030504040204" pitchFamily="34" charset="-120"/>
                          <a:ea typeface="微軟正黑體" panose="020B0604030504040204" pitchFamily="34" charset="-120"/>
                          <a:cs typeface="CG Times"/>
                        </a:rPr>
                        <a:t>局處</a:t>
                      </a:r>
                      <a:endParaRPr lang="en-US" altLang="zh-TW" sz="1200" kern="100" dirty="0" smtClean="0">
                        <a:effectLst/>
                        <a:latin typeface="微軟正黑體" panose="020B0604030504040204" pitchFamily="34" charset="-120"/>
                        <a:ea typeface="微軟正黑體" panose="020B0604030504040204" pitchFamily="34" charset="-120"/>
                        <a:cs typeface="CG Times"/>
                      </a:endParaRPr>
                    </a:p>
                    <a:p>
                      <a:pPr marL="171450" indent="-171450">
                        <a:lnSpc>
                          <a:spcPts val="2200"/>
                        </a:lnSpc>
                        <a:spcAft>
                          <a:spcPts val="0"/>
                        </a:spcAft>
                        <a:buFont typeface="Arial" panose="020B0604020202020204" pitchFamily="34" charset="0"/>
                        <a:buChar char="•"/>
                      </a:pPr>
                      <a:r>
                        <a:rPr lang="zh-TW" altLang="en-US" sz="1200" kern="100" dirty="0" smtClean="0">
                          <a:effectLst/>
                          <a:latin typeface="微軟正黑體" panose="020B0604030504040204" pitchFamily="34" charset="-120"/>
                          <a:ea typeface="微軟正黑體" panose="020B0604030504040204" pitchFamily="34" charset="-120"/>
                          <a:cs typeface="CG Times"/>
                        </a:rPr>
                        <a:t>工業局</a:t>
                      </a:r>
                      <a:r>
                        <a:rPr lang="en-US" altLang="zh-TW" sz="1200" kern="100" dirty="0" smtClean="0">
                          <a:effectLst/>
                          <a:latin typeface="微軟正黑體" panose="020B0604030504040204" pitchFamily="34" charset="-120"/>
                          <a:ea typeface="微軟正黑體" panose="020B0604030504040204" pitchFamily="34" charset="-120"/>
                          <a:cs typeface="CG Times"/>
                        </a:rPr>
                        <a:t>OOOO</a:t>
                      </a:r>
                      <a:r>
                        <a:rPr lang="zh-TW" altLang="en-US" sz="1200" kern="100" dirty="0" smtClean="0">
                          <a:effectLst/>
                          <a:latin typeface="微軟正黑體" panose="020B0604030504040204" pitchFamily="34" charset="-120"/>
                          <a:ea typeface="微軟正黑體" panose="020B0604030504040204" pitchFamily="34" charset="-120"/>
                          <a:cs typeface="CG Times"/>
                        </a:rPr>
                        <a:t>能量登錄證明</a:t>
                      </a:r>
                    </a:p>
                  </a:txBody>
                  <a:tcPr marL="22223" marR="22223" marT="0" marB="0">
                    <a:lnT w="12700" cap="flat" cmpd="sng" algn="ctr">
                      <a:solidFill>
                        <a:schemeClr val="tx1"/>
                      </a:solidFill>
                      <a:prstDash val="solid"/>
                      <a:round/>
                      <a:headEnd type="none" w="med" len="med"/>
                      <a:tailEnd type="none" w="med" len="med"/>
                    </a:lnT>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290521">
                <a:tc rowSpan="2">
                  <a:txBody>
                    <a:bodyPr/>
                    <a:lstStyle/>
                    <a:p>
                      <a:pPr algn="ctr">
                        <a:lnSpc>
                          <a:spcPts val="18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a:t>
                      </a:r>
                      <a:r>
                        <a:rPr lang="zh-TW" sz="1200" b="1" kern="100" dirty="0" smtClean="0">
                          <a:solidFill>
                            <a:schemeClr val="bg1"/>
                          </a:solidFill>
                          <a:effectLst/>
                          <a:latin typeface="微軟正黑體" panose="020B0604030504040204" pitchFamily="34" charset="-120"/>
                          <a:ea typeface="微軟正黑體" panose="020B0604030504040204" pitchFamily="34" charset="-120"/>
                        </a:rPr>
                        <a:t>經費</a:t>
                      </a:r>
                      <a:endParaRPr lang="zh-TW" sz="1200" b="1" kern="100" dirty="0">
                        <a:solidFill>
                          <a:schemeClr val="bg1"/>
                        </a:solidFill>
                        <a:effectLst/>
                        <a:latin typeface="微軟正黑體" panose="020B0604030504040204" pitchFamily="34" charset="-120"/>
                        <a:ea typeface="微軟正黑體" panose="020B0604030504040204" pitchFamily="34" charset="-120"/>
                      </a:endParaRPr>
                    </a:p>
                  </a:txBody>
                  <a:tcPr marL="22223" marR="22223" marT="0" marB="0" anchor="ctr">
                    <a:solidFill>
                      <a:schemeClr val="accent2"/>
                    </a:solidFill>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政府經費</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gridSpan="3">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自籌款</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c hMerge="1">
                  <a:txBody>
                    <a:bodyPr/>
                    <a:lstStyle/>
                    <a:p>
                      <a:endParaRPr lang="zh-TW" altLang="en-US"/>
                    </a:p>
                  </a:txBody>
                  <a:tcPr/>
                </a:tc>
                <a:tc gridSpan="2">
                  <a:txBody>
                    <a:bodyPr/>
                    <a:lstStyle/>
                    <a:p>
                      <a:pPr algn="ct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總計</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bg2"/>
                    </a:solidFill>
                  </a:tcPr>
                </a:tc>
                <a:tc hMerge="1">
                  <a:txBody>
                    <a:bodyPr/>
                    <a:lstStyle/>
                    <a:p>
                      <a:endParaRPr lang="zh-TW" altLang="en-US"/>
                    </a:p>
                  </a:txBody>
                  <a:tcPr/>
                </a:tc>
              </a:tr>
              <a:tr h="739128">
                <a:tc v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元</a:t>
                      </a:r>
                    </a:p>
                    <a:p>
                      <a:pPr algn="ctr">
                        <a:lnSpc>
                          <a:spcPts val="1800"/>
                        </a:lnSpc>
                        <a:spcAft>
                          <a:spcPts val="0"/>
                        </a:spcAft>
                      </a:pPr>
                      <a:r>
                        <a:rPr lang="zh-TW" sz="1200" kern="100" dirty="0">
                          <a:effectLst/>
                          <a:latin typeface="微軟正黑體" panose="020B0604030504040204" pitchFamily="34" charset="-120"/>
                          <a:ea typeface="微軟正黑體" panose="020B0604030504040204" pitchFamily="34" charset="-120"/>
                        </a:rPr>
                        <a:t>（</a:t>
                      </a: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gridSpan="3">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元</a:t>
                      </a:r>
                    </a:p>
                    <a:p>
                      <a:pPr algn="ctr">
                        <a:lnSpc>
                          <a:spcPts val="1800"/>
                        </a:lnSpc>
                        <a:spcAft>
                          <a:spcPts val="0"/>
                        </a:spcAft>
                      </a:pPr>
                      <a:r>
                        <a:rPr lang="zh-TW" sz="1200" kern="100" dirty="0">
                          <a:effectLst/>
                          <a:latin typeface="微軟正黑體" panose="020B0604030504040204" pitchFamily="34" charset="-120"/>
                          <a:ea typeface="微軟正黑體" panose="020B0604030504040204" pitchFamily="34" charset="-120"/>
                        </a:rPr>
                        <a:t>（</a:t>
                      </a: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c hMerge="1">
                  <a:txBody>
                    <a:bodyPr/>
                    <a:lstStyle/>
                    <a:p>
                      <a:endParaRPr lang="zh-TW" altLang="en-US"/>
                    </a:p>
                  </a:txBody>
                  <a:tcPr/>
                </a:tc>
                <a:tc gridSpan="2">
                  <a:txBody>
                    <a:bodyPr/>
                    <a:lstStyle/>
                    <a:p>
                      <a:pPr algn="ctr">
                        <a:lnSpc>
                          <a:spcPts val="1800"/>
                        </a:lnSpc>
                        <a:spcAft>
                          <a:spcPts val="0"/>
                        </a:spcAft>
                      </a:pP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元</a:t>
                      </a:r>
                    </a:p>
                    <a:p>
                      <a:pPr algn="ctr">
                        <a:lnSpc>
                          <a:spcPts val="1800"/>
                        </a:lnSpc>
                        <a:spcAft>
                          <a:spcPts val="0"/>
                        </a:spcAft>
                      </a:pPr>
                      <a:r>
                        <a:rPr lang="zh-TW" sz="1200" kern="100" dirty="0">
                          <a:effectLst/>
                          <a:latin typeface="微軟正黑體" panose="020B0604030504040204" pitchFamily="34" charset="-120"/>
                          <a:ea typeface="微軟正黑體" panose="020B0604030504040204" pitchFamily="34" charset="-120"/>
                        </a:rPr>
                        <a:t>（</a:t>
                      </a:r>
                      <a:r>
                        <a:rPr lang="en-US" sz="1200" kern="100" dirty="0">
                          <a:effectLst/>
                          <a:latin typeface="微軟正黑體" panose="020B0604030504040204" pitchFamily="34" charset="-120"/>
                          <a:ea typeface="微軟正黑體" panose="020B0604030504040204" pitchFamily="34" charset="-120"/>
                        </a:rPr>
                        <a:t>OO%</a:t>
                      </a:r>
                      <a:r>
                        <a:rPr lang="zh-TW" sz="1200" kern="100" dirty="0">
                          <a:effectLst/>
                          <a:latin typeface="微軟正黑體" panose="020B0604030504040204" pitchFamily="34" charset="-120"/>
                          <a:ea typeface="微軟正黑體" panose="020B0604030504040204" pitchFamily="34" charset="-120"/>
                        </a:rPr>
                        <a:t>）</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nchor="ctr"/>
                </a:tc>
                <a:tc hMerge="1">
                  <a:txBody>
                    <a:bodyPr/>
                    <a:lstStyle/>
                    <a:p>
                      <a:endParaRPr lang="zh-TW" altLang="en-US"/>
                    </a:p>
                  </a:txBody>
                  <a:tcPr/>
                </a:tc>
              </a:tr>
              <a:tr h="1005536">
                <a:tc>
                  <a:txBody>
                    <a:bodyPr/>
                    <a:lstStyle/>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計畫摘要</a:t>
                      </a:r>
                    </a:p>
                    <a:p>
                      <a:pPr algn="ctr">
                        <a:lnSpc>
                          <a:spcPts val="22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rPr>
                        <a:t>（限</a:t>
                      </a:r>
                      <a:r>
                        <a:rPr lang="en-US" sz="1200" b="1" kern="100" dirty="0">
                          <a:solidFill>
                            <a:schemeClr val="bg1"/>
                          </a:solidFill>
                          <a:effectLst/>
                          <a:latin typeface="微軟正黑體" panose="020B0604030504040204" pitchFamily="34" charset="-120"/>
                          <a:ea typeface="微軟正黑體" panose="020B0604030504040204" pitchFamily="34" charset="-120"/>
                        </a:rPr>
                        <a:t>200</a:t>
                      </a:r>
                      <a:r>
                        <a:rPr lang="zh-TW" sz="1200" b="1" kern="100" dirty="0">
                          <a:solidFill>
                            <a:schemeClr val="bg1"/>
                          </a:solidFill>
                          <a:effectLst/>
                          <a:latin typeface="微軟正黑體" panose="020B0604030504040204" pitchFamily="34" charset="-120"/>
                          <a:ea typeface="微軟正黑體" panose="020B0604030504040204" pitchFamily="34" charset="-120"/>
                        </a:rPr>
                        <a:t>字）</a:t>
                      </a:r>
                      <a:endParaRPr lang="zh-TW" sz="1200" b="1" kern="100" dirty="0">
                        <a:solidFill>
                          <a:schemeClr val="bg1"/>
                        </a:solidFill>
                        <a:effectLst/>
                        <a:latin typeface="微軟正黑體" panose="020B0604030504040204" pitchFamily="34" charset="-120"/>
                        <a:ea typeface="微軟正黑體" panose="020B0604030504040204" pitchFamily="34" charset="-120"/>
                        <a:cs typeface="CG Times"/>
                      </a:endParaRPr>
                    </a:p>
                  </a:txBody>
                  <a:tcPr marL="22223" marR="22223" marT="0" marB="0" anchor="ctr">
                    <a:solidFill>
                      <a:schemeClr val="accent2"/>
                    </a:solidFill>
                  </a:tcPr>
                </a:tc>
                <a:tc gridSpan="7">
                  <a:txBody>
                    <a:bodyPr/>
                    <a:lstStyle/>
                    <a:p>
                      <a:pPr>
                        <a:lnSpc>
                          <a:spcPts val="2200"/>
                        </a:lnSpc>
                        <a:spcAft>
                          <a:spcPts val="0"/>
                        </a:spcAft>
                      </a:pPr>
                      <a:r>
                        <a:rPr lang="zh-TW" sz="1200" kern="100" dirty="0">
                          <a:effectLst/>
                          <a:latin typeface="微軟正黑體" panose="020B0604030504040204" pitchFamily="34" charset="-120"/>
                          <a:ea typeface="微軟正黑體" panose="020B0604030504040204" pitchFamily="34" charset="-120"/>
                        </a:rPr>
                        <a:t>（請說明計畫目標、創新做法、計畫量點、值化與量化效益）</a:t>
                      </a:r>
                      <a:endParaRPr lang="zh-TW" sz="1200" kern="100" dirty="0">
                        <a:effectLst/>
                        <a:latin typeface="微軟正黑體" panose="020B0604030504040204" pitchFamily="34" charset="-120"/>
                        <a:ea typeface="微軟正黑體" panose="020B0604030504040204" pitchFamily="34" charset="-120"/>
                        <a:cs typeface="CG Times"/>
                      </a:endParaRPr>
                    </a:p>
                  </a:txBody>
                  <a:tcPr marL="22223" marR="22223"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extLst>
      <p:ext uri="{BB962C8B-B14F-4D97-AF65-F5344CB8AC3E}">
        <p14:creationId xmlns:p14="http://schemas.microsoft.com/office/powerpoint/2010/main" val="1882069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一、廠商基本資料與簡介</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4</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4217972100"/>
              </p:ext>
            </p:extLst>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gridCol w="2952328"/>
              </a:tblGrid>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公司名稱：</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ＯＯＯＯＯＯＯ</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設立日期：</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民國ＯＯ年ＯＯ月ＯＯ日</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公司地址：</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ＯＯ市ＯＯ區ＯＯＯ路ＯＯＯ號</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資本額：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營業額：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員工人數：</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ＯＯＯ人</a:t>
                      </a:r>
                      <a:endParaRPr lang="zh-TW" altLang="en-US" sz="1400" dirty="0">
                        <a:latin typeface="微軟正黑體" panose="020B0604030504040204" pitchFamily="34" charset="-120"/>
                        <a:ea typeface="微軟正黑體" panose="020B0604030504040204" pitchFamily="34" charset="-120"/>
                      </a:endParaRPr>
                    </a:p>
                  </a:txBody>
                  <a:tcPr anchor="ctr"/>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1193995430"/>
              </p:ext>
            </p:extLst>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gridCol w="8136904"/>
              </a:tblGrid>
              <a:tr h="1981200">
                <a:tc>
                  <a:txBody>
                    <a:bodyPr/>
                    <a:lstStyle/>
                    <a:p>
                      <a:pPr algn="ctr"/>
                      <a:r>
                        <a:rPr lang="zh-TW" altLang="en-US" sz="1600" b="1" dirty="0" smtClean="0">
                          <a:solidFill>
                            <a:schemeClr val="bg1"/>
                          </a:solidFill>
                          <a:latin typeface="微軟正黑體" panose="020B0604030504040204" pitchFamily="34" charset="-120"/>
                          <a:ea typeface="微軟正黑體" panose="020B0604030504040204" pitchFamily="34" charset="-120"/>
                        </a:rPr>
                        <a:t>主導提案單位簡介</a:t>
                      </a:r>
                      <a:r>
                        <a:rPr lang="zh-TW" altLang="en-US" sz="1600" dirty="0" smtClean="0">
                          <a:latin typeface="微軟正黑體" panose="020B0604030504040204" pitchFamily="34" charset="-120"/>
                          <a:ea typeface="微軟正黑體" panose="020B0604030504040204" pitchFamily="34" charset="-120"/>
                        </a:rPr>
                        <a:t>　</a:t>
                      </a:r>
                      <a:endParaRPr lang="zh-TW" altLang="en-US" sz="1600" dirty="0">
                        <a:latin typeface="微軟正黑體" panose="020B0604030504040204" pitchFamily="34" charset="-120"/>
                        <a:ea typeface="微軟正黑體" panose="020B0604030504040204" pitchFamily="34" charset="-120"/>
                      </a:endParaRP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公司照片、產品照片</a:t>
            </a:r>
            <a: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t/>
            </a:r>
            <a:b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b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（與計畫有相關）</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p:txBody>
      </p:sp>
      <p:graphicFrame>
        <p:nvGraphicFramePr>
          <p:cNvPr id="8" name="表格 7"/>
          <p:cNvGraphicFramePr>
            <a:graphicFrameLocks noGrp="1"/>
          </p:cNvGraphicFramePr>
          <p:nvPr>
            <p:extLst>
              <p:ext uri="{D42A27DB-BD31-4B8C-83A1-F6EECF244321}">
                <p14:modId xmlns:p14="http://schemas.microsoft.com/office/powerpoint/2010/main" val="1813972347"/>
              </p:ext>
            </p:extLst>
          </p:nvPr>
        </p:nvGraphicFramePr>
        <p:xfrm>
          <a:off x="251520" y="934120"/>
          <a:ext cx="8640960" cy="404664"/>
        </p:xfrm>
        <a:graphic>
          <a:graphicData uri="http://schemas.openxmlformats.org/drawingml/2006/table">
            <a:tbl>
              <a:tblPr firstRow="1" bandRow="1">
                <a:tableStyleId>{5940675A-B579-460E-94D1-54222C63F5DA}</a:tableStyleId>
              </a:tblPr>
              <a:tblGrid>
                <a:gridCol w="3312368"/>
                <a:gridCol w="5328592"/>
              </a:tblGrid>
              <a:tr h="404664">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ＯＯＯＯ公司（主導提案單位）　</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pPr marL="0" indent="0">
                        <a:buFont typeface="Arial" panose="020B0604020202020204" pitchFamily="34" charset="0"/>
                        <a:buNone/>
                      </a:pP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ＯＯＯＯ計畫名稱</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a:t>
            </a:r>
            <a:r>
              <a:rPr lang="zh-TW" altLang="en-US" sz="1600" dirty="0" smtClean="0">
                <a:solidFill>
                  <a:srgbClr val="FF6600"/>
                </a:solidFill>
                <a:latin typeface="微軟正黑體" panose="020B0604030504040204" pitchFamily="34" charset="-120"/>
                <a:ea typeface="微軟正黑體" panose="020B0604030504040204" pitchFamily="34" charset="-120"/>
              </a:rPr>
              <a:t>長，並能清楚說明綠色創新要點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獎項加持</a:t>
            </a:r>
          </a:p>
        </p:txBody>
      </p:sp>
    </p:spTree>
    <p:extLst>
      <p:ext uri="{BB962C8B-B14F-4D97-AF65-F5344CB8AC3E}">
        <p14:creationId xmlns:p14="http://schemas.microsoft.com/office/powerpoint/2010/main" val="2196069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一、廠商基本資料與簡介</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5</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418475502"/>
              </p:ext>
            </p:extLst>
          </p:nvPr>
        </p:nvGraphicFramePr>
        <p:xfrm>
          <a:off x="5004048" y="3573018"/>
          <a:ext cx="3888432" cy="2592288"/>
        </p:xfrm>
        <a:graphic>
          <a:graphicData uri="http://schemas.openxmlformats.org/drawingml/2006/table">
            <a:tbl>
              <a:tblPr firstRow="1" bandRow="1">
                <a:tableStyleId>{5940675A-B579-460E-94D1-54222C63F5DA}</a:tableStyleId>
              </a:tblPr>
              <a:tblGrid>
                <a:gridCol w="936104"/>
                <a:gridCol w="2952328"/>
              </a:tblGrid>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公司名稱：</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ＯＯＯＯＯＯＯ</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設立日期：</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民國ＯＯ年ＯＯ月ＯＯ日</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公司地址：</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ＯＯ市ＯＯ區ＯＯＯ路ＯＯＯ號</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資本額：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營業額：</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ＯＯＯ千元</a:t>
                      </a:r>
                      <a:endParaRPr lang="zh-TW" altLang="en-US" sz="1400" dirty="0">
                        <a:latin typeface="微軟正黑體" panose="020B0604030504040204" pitchFamily="34" charset="-120"/>
                        <a:ea typeface="微軟正黑體" panose="020B0604030504040204" pitchFamily="34" charset="-120"/>
                      </a:endParaRPr>
                    </a:p>
                  </a:txBody>
                  <a:tcPr anchor="ctr"/>
                </a:tc>
              </a:tr>
              <a:tr h="432048">
                <a:tc>
                  <a:txBody>
                    <a:bodyPr/>
                    <a:lstStyle/>
                    <a:p>
                      <a:pPr algn="dist"/>
                      <a:r>
                        <a:rPr lang="zh-TW" altLang="en-US" sz="1400" b="1" dirty="0" smtClean="0">
                          <a:solidFill>
                            <a:schemeClr val="bg1"/>
                          </a:solidFill>
                          <a:latin typeface="微軟正黑體" panose="020B0604030504040204" pitchFamily="34" charset="-120"/>
                          <a:ea typeface="微軟正黑體" panose="020B0604030504040204" pitchFamily="34" charset="-120"/>
                        </a:rPr>
                        <a:t>員工人數：</a:t>
                      </a:r>
                      <a:endParaRPr lang="zh-TW" altLang="en-US" sz="1400"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r>
                        <a:rPr lang="zh-TW" altLang="en-US" sz="1400" dirty="0" smtClean="0">
                          <a:latin typeface="微軟正黑體" panose="020B0604030504040204" pitchFamily="34" charset="-120"/>
                          <a:ea typeface="微軟正黑體" panose="020B0604030504040204" pitchFamily="34" charset="-120"/>
                        </a:rPr>
                        <a:t>ＯＯＯ人</a:t>
                      </a:r>
                      <a:endParaRPr lang="zh-TW" altLang="en-US" sz="1400" dirty="0">
                        <a:latin typeface="微軟正黑體" panose="020B0604030504040204" pitchFamily="34" charset="-120"/>
                        <a:ea typeface="微軟正黑體" panose="020B0604030504040204" pitchFamily="34" charset="-120"/>
                      </a:endParaRPr>
                    </a:p>
                  </a:txBody>
                  <a:tcPr anchor="ctr"/>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1726709897"/>
              </p:ext>
            </p:extLst>
          </p:nvPr>
        </p:nvGraphicFramePr>
        <p:xfrm>
          <a:off x="251520" y="1412776"/>
          <a:ext cx="8640960" cy="1981200"/>
        </p:xfrm>
        <a:graphic>
          <a:graphicData uri="http://schemas.openxmlformats.org/drawingml/2006/table">
            <a:tbl>
              <a:tblPr firstRow="1" bandRow="1">
                <a:tableStyleId>{5940675A-B579-460E-94D1-54222C63F5DA}</a:tableStyleId>
              </a:tblPr>
              <a:tblGrid>
                <a:gridCol w="504056"/>
                <a:gridCol w="8136904"/>
              </a:tblGrid>
              <a:tr h="1981200">
                <a:tc>
                  <a:txBody>
                    <a:bodyPr/>
                    <a:lstStyle/>
                    <a:p>
                      <a:pPr algn="ctr"/>
                      <a:r>
                        <a:rPr lang="zh-TW" altLang="en-US" sz="1600" b="1" dirty="0" smtClean="0">
                          <a:solidFill>
                            <a:schemeClr val="bg1"/>
                          </a:solidFill>
                          <a:latin typeface="微軟正黑體" panose="020B0604030504040204" pitchFamily="34" charset="-120"/>
                          <a:ea typeface="微軟正黑體" panose="020B0604030504040204" pitchFamily="34" charset="-120"/>
                        </a:rPr>
                        <a:t>合作提案單位簡介</a:t>
                      </a:r>
                      <a:r>
                        <a:rPr lang="zh-TW" altLang="en-US" sz="1600" dirty="0" smtClean="0">
                          <a:latin typeface="微軟正黑體" panose="020B0604030504040204" pitchFamily="34" charset="-120"/>
                          <a:ea typeface="微軟正黑體" panose="020B0604030504040204" pitchFamily="34" charset="-120"/>
                        </a:rPr>
                        <a:t>　</a:t>
                      </a:r>
                      <a:endParaRPr lang="zh-TW" altLang="en-US" sz="1600" dirty="0">
                        <a:latin typeface="微軟正黑體" panose="020B0604030504040204" pitchFamily="34" charset="-120"/>
                        <a:ea typeface="微軟正黑體" panose="020B0604030504040204" pitchFamily="34" charset="-120"/>
                      </a:endParaRPr>
                    </a:p>
                  </a:txBody>
                  <a:tcPr vert="eaVert" anchor="ctr">
                    <a:solidFill>
                      <a:schemeClr val="accent2"/>
                    </a:solidFill>
                  </a:tcPr>
                </a:tc>
                <a:tc>
                  <a:txBody>
                    <a:bodyPr/>
                    <a:lstStyle/>
                    <a:p>
                      <a:pPr marL="285750" indent="-285750">
                        <a:buFont typeface="Arial" panose="020B0604020202020204" pitchFamily="34" charset="0"/>
                        <a:buChar char="•"/>
                      </a:pP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7" name="矩形 6"/>
          <p:cNvSpPr/>
          <p:nvPr/>
        </p:nvSpPr>
        <p:spPr>
          <a:xfrm>
            <a:off x="251520" y="3573016"/>
            <a:ext cx="4608512" cy="259228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公司照片、產品照片</a:t>
            </a:r>
            <a: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t/>
            </a:r>
            <a:br>
              <a:rPr lang="en-US" altLang="zh-TW" dirty="0" smtClean="0">
                <a:solidFill>
                  <a:schemeClr val="bg1">
                    <a:lumMod val="50000"/>
                  </a:schemeClr>
                </a:solidFill>
                <a:latin typeface="微軟正黑體" panose="020B0604030504040204" pitchFamily="34" charset="-120"/>
                <a:ea typeface="微軟正黑體" panose="020B0604030504040204" pitchFamily="34" charset="-120"/>
              </a:rPr>
            </a:b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（與計畫有相關）</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p:txBody>
      </p:sp>
      <p:graphicFrame>
        <p:nvGraphicFramePr>
          <p:cNvPr id="8" name="表格 7"/>
          <p:cNvGraphicFramePr>
            <a:graphicFrameLocks noGrp="1"/>
          </p:cNvGraphicFramePr>
          <p:nvPr>
            <p:extLst>
              <p:ext uri="{D42A27DB-BD31-4B8C-83A1-F6EECF244321}">
                <p14:modId xmlns:p14="http://schemas.microsoft.com/office/powerpoint/2010/main" val="124465238"/>
              </p:ext>
            </p:extLst>
          </p:nvPr>
        </p:nvGraphicFramePr>
        <p:xfrm>
          <a:off x="251520" y="934120"/>
          <a:ext cx="8640960" cy="404664"/>
        </p:xfrm>
        <a:graphic>
          <a:graphicData uri="http://schemas.openxmlformats.org/drawingml/2006/table">
            <a:tbl>
              <a:tblPr firstRow="1" bandRow="1">
                <a:tableStyleId>{5940675A-B579-460E-94D1-54222C63F5DA}</a:tableStyleId>
              </a:tblPr>
              <a:tblGrid>
                <a:gridCol w="3312368"/>
                <a:gridCol w="5328592"/>
              </a:tblGrid>
              <a:tr h="404664">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ＯＯＯＯ公司（合作提案單位）　</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c>
                  <a:txBody>
                    <a:bodyPr/>
                    <a:lstStyle/>
                    <a:p>
                      <a:pPr marL="0" indent="0">
                        <a:buFont typeface="Arial" panose="020B0604020202020204" pitchFamily="34" charset="0"/>
                        <a:buNone/>
                      </a:pPr>
                      <a:r>
                        <a:rPr lang="zh-TW" altLang="en-US" dirty="0" smtClean="0">
                          <a:solidFill>
                            <a:schemeClr val="bg1">
                              <a:lumMod val="50000"/>
                            </a:schemeClr>
                          </a:solidFill>
                          <a:latin typeface="微軟正黑體" panose="020B0604030504040204" pitchFamily="34" charset="-120"/>
                          <a:ea typeface="微軟正黑體" panose="020B0604030504040204" pitchFamily="34" charset="-120"/>
                        </a:rPr>
                        <a:t>ＯＯＯＯ計畫名稱</a:t>
                      </a:r>
                      <a:endParaRPr lang="zh-TW" altLang="en-US" dirty="0">
                        <a:solidFill>
                          <a:schemeClr val="bg1">
                            <a:lumMod val="50000"/>
                          </a:schemeClr>
                        </a:solidFill>
                        <a:latin typeface="微軟正黑體" panose="020B0604030504040204" pitchFamily="34" charset="-120"/>
                        <a:ea typeface="微軟正黑體" panose="020B0604030504040204" pitchFamily="34" charset="-120"/>
                      </a:endParaRPr>
                    </a:p>
                  </a:txBody>
                  <a:tcPr anchor="ctr"/>
                </a:tc>
              </a:tr>
            </a:tbl>
          </a:graphicData>
        </a:graphic>
      </p:graphicFrame>
      <p:sp>
        <p:nvSpPr>
          <p:cNvPr id="10" name="圓角矩形圖說文字 9"/>
          <p:cNvSpPr/>
          <p:nvPr/>
        </p:nvSpPr>
        <p:spPr>
          <a:xfrm>
            <a:off x="4716016" y="2060848"/>
            <a:ext cx="4010520" cy="1224136"/>
          </a:xfrm>
          <a:prstGeom prst="wedgeRoundRectCallout">
            <a:avLst>
              <a:gd name="adj1" fmla="val -109030"/>
              <a:gd name="adj2" fmla="val -802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每一家合作提案單位均需檢附此頁</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條列式說明</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企業、產業地位</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公司主要業務技術、產品特色</a:t>
            </a: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獎項加持</a:t>
            </a:r>
          </a:p>
        </p:txBody>
      </p:sp>
      <p:sp>
        <p:nvSpPr>
          <p:cNvPr id="9" name="圓角矩形圖說文字 8"/>
          <p:cNvSpPr/>
          <p:nvPr/>
        </p:nvSpPr>
        <p:spPr>
          <a:xfrm>
            <a:off x="5895652" y="1124744"/>
            <a:ext cx="2808312" cy="750664"/>
          </a:xfrm>
          <a:prstGeom prst="wedgeRoundRectCallout">
            <a:avLst>
              <a:gd name="adj1" fmla="val -70080"/>
              <a:gd name="adj2" fmla="val -52639"/>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計畫名稱請契合提案內容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字數勿過</a:t>
            </a:r>
            <a:r>
              <a:rPr lang="zh-TW" altLang="en-US" sz="1600" dirty="0" smtClean="0">
                <a:solidFill>
                  <a:srgbClr val="FF6600"/>
                </a:solidFill>
                <a:latin typeface="微軟正黑體" panose="020B0604030504040204" pitchFamily="34" charset="-120"/>
                <a:ea typeface="微軟正黑體" panose="020B0604030504040204" pitchFamily="34" charset="-120"/>
              </a:rPr>
              <a:t>長，並能清楚說明綠色創新要點</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29544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二、計畫目標與輔導內容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6</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543761242"/>
              </p:ext>
            </p:extLst>
          </p:nvPr>
        </p:nvGraphicFramePr>
        <p:xfrm>
          <a:off x="251520" y="980728"/>
          <a:ext cx="8640960" cy="2401045"/>
        </p:xfrm>
        <a:graphic>
          <a:graphicData uri="http://schemas.openxmlformats.org/drawingml/2006/table">
            <a:tbl>
              <a:tblPr firstRow="1" bandRow="1">
                <a:tableStyleId>{5940675A-B579-460E-94D1-54222C63F5DA}</a:tableStyleId>
              </a:tblPr>
              <a:tblGrid>
                <a:gridCol w="8640960"/>
              </a:tblGrid>
              <a:tr h="340979">
                <a:tc>
                  <a:txBody>
                    <a:bodyPr/>
                    <a:lstStyle/>
                    <a:p>
                      <a:pPr algn="ctr"/>
                      <a:r>
                        <a:rPr lang="zh-TW" altLang="en-US" b="1" dirty="0" smtClean="0">
                          <a:solidFill>
                            <a:schemeClr val="bg1"/>
                          </a:solidFill>
                          <a:latin typeface="微軟正黑體" panose="020B0604030504040204" pitchFamily="34" charset="-120"/>
                          <a:ea typeface="微軟正黑體" panose="020B0604030504040204" pitchFamily="34" charset="-120"/>
                        </a:rPr>
                        <a:t>合作體系關係圖</a:t>
                      </a:r>
                      <a:endParaRPr lang="zh-TW" altLang="en-US" b="1" dirty="0">
                        <a:solidFill>
                          <a:schemeClr val="bg1"/>
                        </a:solidFill>
                        <a:latin typeface="微軟正黑體" panose="020B0604030504040204" pitchFamily="34" charset="-120"/>
                        <a:ea typeface="微軟正黑體" panose="020B0604030504040204" pitchFamily="34" charset="-120"/>
                      </a:endParaRPr>
                    </a:p>
                  </a:txBody>
                  <a:tcPr anchor="ctr">
                    <a:solidFill>
                      <a:schemeClr val="accent2"/>
                    </a:solidFill>
                  </a:tcPr>
                </a:tc>
              </a:tr>
              <a:tr h="2035285">
                <a:tc>
                  <a:txBody>
                    <a:bodyPr/>
                    <a:lstStyle/>
                    <a:p>
                      <a:endParaRPr lang="zh-TW" altLang="en-US" dirty="0">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4355976" y="1988840"/>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格式不拘，請具體說明清楚主導提案單位與合作提案單位之關係圖</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graphicFrame>
        <p:nvGraphicFramePr>
          <p:cNvPr id="10" name="表格 9"/>
          <p:cNvGraphicFramePr>
            <a:graphicFrameLocks noGrp="1"/>
          </p:cNvGraphicFramePr>
          <p:nvPr>
            <p:extLst>
              <p:ext uri="{D42A27DB-BD31-4B8C-83A1-F6EECF244321}">
                <p14:modId xmlns:p14="http://schemas.microsoft.com/office/powerpoint/2010/main" val="3703468655"/>
              </p:ext>
            </p:extLst>
          </p:nvPr>
        </p:nvGraphicFramePr>
        <p:xfrm>
          <a:off x="251520" y="3356990"/>
          <a:ext cx="8640960" cy="2952332"/>
        </p:xfrm>
        <a:graphic>
          <a:graphicData uri="http://schemas.openxmlformats.org/drawingml/2006/table">
            <a:tbl>
              <a:tblPr firstRow="1" firstCol="1" bandRow="1">
                <a:tableStyleId>{5940675A-B579-460E-94D1-54222C63F5DA}</a:tableStyleId>
              </a:tblPr>
              <a:tblGrid>
                <a:gridCol w="617269"/>
                <a:gridCol w="2658035"/>
                <a:gridCol w="5365656"/>
              </a:tblGrid>
              <a:tr h="351467">
                <a:tc>
                  <a:txBody>
                    <a:bodyPr/>
                    <a:lstStyle/>
                    <a:p>
                      <a:pPr algn="ctr">
                        <a:spcAft>
                          <a:spcPts val="0"/>
                        </a:spcAft>
                      </a:pPr>
                      <a:r>
                        <a:rPr lang="zh-TW" sz="1800" b="1" kern="0" dirty="0">
                          <a:effectLst/>
                          <a:latin typeface="微軟正黑體" panose="020B0604030504040204" pitchFamily="34" charset="-120"/>
                          <a:ea typeface="微軟正黑體" panose="020B0604030504040204" pitchFamily="34" charset="-120"/>
                        </a:rPr>
                        <a:t>序號</a:t>
                      </a:r>
                      <a:endParaRPr lang="zh-TW" sz="18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3"/>
                    </a:solidFill>
                  </a:tcPr>
                </a:tc>
                <a:tc>
                  <a:txBody>
                    <a:bodyPr/>
                    <a:lstStyle/>
                    <a:p>
                      <a:pPr algn="ctr">
                        <a:spcAft>
                          <a:spcPts val="0"/>
                        </a:spcAft>
                      </a:pPr>
                      <a:r>
                        <a:rPr lang="zh-TW" altLang="en-US" sz="1800" b="1" kern="0" dirty="0" smtClean="0">
                          <a:effectLst/>
                          <a:latin typeface="微軟正黑體" panose="020B0604030504040204" pitchFamily="34" charset="-120"/>
                          <a:ea typeface="微軟正黑體" panose="020B0604030504040204" pitchFamily="34" charset="-120"/>
                        </a:rPr>
                        <a:t>提案</a:t>
                      </a:r>
                      <a:r>
                        <a:rPr lang="zh-TW" sz="1800" b="1" kern="0" dirty="0" smtClean="0">
                          <a:effectLst/>
                          <a:latin typeface="微軟正黑體" panose="020B0604030504040204" pitchFamily="34" charset="-120"/>
                          <a:ea typeface="微軟正黑體" panose="020B0604030504040204" pitchFamily="34" charset="-120"/>
                        </a:rPr>
                        <a:t>單位名稱</a:t>
                      </a:r>
                      <a:endParaRPr lang="zh-TW" sz="18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3"/>
                    </a:solidFill>
                  </a:tcPr>
                </a:tc>
                <a:tc>
                  <a:txBody>
                    <a:bodyPr/>
                    <a:lstStyle/>
                    <a:p>
                      <a:pPr algn="ctr">
                        <a:spcAft>
                          <a:spcPts val="0"/>
                        </a:spcAft>
                      </a:pPr>
                      <a:r>
                        <a:rPr lang="zh-TW" sz="1800" b="1" kern="0" dirty="0">
                          <a:effectLst/>
                          <a:latin typeface="微軟正黑體" panose="020B0604030504040204" pitchFamily="34" charset="-120"/>
                          <a:ea typeface="微軟正黑體" panose="020B0604030504040204" pitchFamily="34" charset="-120"/>
                        </a:rPr>
                        <a:t>綠色創新應用輔導計畫</a:t>
                      </a:r>
                      <a:r>
                        <a:rPr lang="en-US" sz="1800" b="1" kern="0" dirty="0">
                          <a:effectLst/>
                          <a:latin typeface="微軟正黑體" panose="020B0604030504040204" pitchFamily="34" charset="-120"/>
                          <a:ea typeface="微軟正黑體" panose="020B0604030504040204" pitchFamily="34" charset="-120"/>
                        </a:rPr>
                        <a:t>-</a:t>
                      </a:r>
                      <a:r>
                        <a:rPr lang="zh-TW" sz="1800" b="1" kern="0" dirty="0">
                          <a:effectLst/>
                          <a:latin typeface="微軟正黑體" panose="020B0604030504040204" pitchFamily="34" charset="-120"/>
                          <a:ea typeface="微軟正黑體" panose="020B0604030504040204" pitchFamily="34" charset="-120"/>
                        </a:rPr>
                        <a:t>分工角色</a:t>
                      </a:r>
                      <a:endParaRPr lang="zh-TW" sz="18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3"/>
                    </a:solidFill>
                  </a:tcPr>
                </a:tc>
              </a:tr>
              <a:tr h="520173">
                <a:tc>
                  <a:txBody>
                    <a:bodyPr/>
                    <a:lstStyle/>
                    <a:p>
                      <a:pPr algn="ctr">
                        <a:spcAft>
                          <a:spcPts val="0"/>
                        </a:spcAft>
                      </a:pPr>
                      <a:r>
                        <a:rPr lang="zh-TW" altLang="en-US" sz="1200" kern="100" dirty="0" smtClean="0">
                          <a:effectLst/>
                          <a:latin typeface="微軟正黑體" panose="020B0604030504040204" pitchFamily="34" charset="-120"/>
                          <a:ea typeface="微軟正黑體" panose="020B0604030504040204" pitchFamily="34" charset="-120"/>
                          <a:cs typeface="CG Times"/>
                        </a:rPr>
                        <a:t>主導</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r>
              <a:tr h="520173">
                <a:tc>
                  <a:txBody>
                    <a:bodyPr/>
                    <a:lstStyle/>
                    <a:p>
                      <a:pPr algn="ctr">
                        <a:spcAft>
                          <a:spcPts val="0"/>
                        </a:spcAft>
                      </a:pPr>
                      <a:r>
                        <a:rPr lang="zh-TW" altLang="en-US" sz="1400" kern="0" dirty="0" smtClean="0">
                          <a:effectLst/>
                          <a:latin typeface="微軟正黑體" panose="020B0604030504040204" pitchFamily="34" charset="-120"/>
                          <a:ea typeface="微軟正黑體" panose="020B0604030504040204" pitchFamily="34" charset="-120"/>
                        </a:rPr>
                        <a:t>合</a:t>
                      </a:r>
                      <a:r>
                        <a:rPr lang="en-US" sz="1400" kern="0" dirty="0" smtClean="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nchor="ctr"/>
                </a:tc>
              </a:tr>
              <a:tr h="520173">
                <a:tc>
                  <a:txBody>
                    <a:bodyPr/>
                    <a:lstStyle/>
                    <a:p>
                      <a:pPr algn="ctr">
                        <a:spcAft>
                          <a:spcPts val="0"/>
                        </a:spcAft>
                      </a:pPr>
                      <a:r>
                        <a:rPr lang="zh-TW" altLang="en-US" sz="1400" kern="0" dirty="0" smtClean="0">
                          <a:effectLst/>
                          <a:latin typeface="微軟正黑體" panose="020B0604030504040204" pitchFamily="34" charset="-120"/>
                          <a:ea typeface="微軟正黑體" panose="020B0604030504040204" pitchFamily="34" charset="-120"/>
                        </a:rPr>
                        <a:t>合</a:t>
                      </a:r>
                      <a:r>
                        <a:rPr lang="en-US" sz="1400" kern="0" dirty="0" smtClean="0">
                          <a:effectLst/>
                          <a:latin typeface="微軟正黑體" panose="020B0604030504040204" pitchFamily="34" charset="-120"/>
                          <a:ea typeface="微軟正黑體" panose="020B0604030504040204" pitchFamily="34" charset="-120"/>
                        </a:rPr>
                        <a:t>2</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nchor="ctr"/>
                </a:tc>
              </a:tr>
              <a:tr h="520173">
                <a:tc>
                  <a:txBody>
                    <a:bodyPr/>
                    <a:lstStyle/>
                    <a:p>
                      <a:pPr algn="ctr">
                        <a:spcAft>
                          <a:spcPts val="0"/>
                        </a:spcAft>
                      </a:pPr>
                      <a:r>
                        <a:rPr lang="zh-TW" altLang="en-US" sz="1400" kern="0" dirty="0" smtClean="0">
                          <a:effectLst/>
                          <a:latin typeface="微軟正黑體" panose="020B0604030504040204" pitchFamily="34" charset="-120"/>
                          <a:ea typeface="微軟正黑體" panose="020B0604030504040204" pitchFamily="34" charset="-120"/>
                        </a:rPr>
                        <a:t>合</a:t>
                      </a:r>
                      <a:r>
                        <a:rPr lang="en-US" sz="1400" kern="0" dirty="0" smtClean="0">
                          <a:effectLst/>
                          <a:latin typeface="微軟正黑體" panose="020B0604030504040204" pitchFamily="34" charset="-120"/>
                          <a:ea typeface="微軟正黑體" panose="020B0604030504040204" pitchFamily="34" charset="-120"/>
                        </a:rPr>
                        <a:t>3</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r>
              <a:tr h="520173">
                <a:tc>
                  <a:txBody>
                    <a:bodyPr/>
                    <a:lstStyle/>
                    <a:p>
                      <a:pPr algn="ctr">
                        <a:spcAft>
                          <a:spcPts val="0"/>
                        </a:spcAft>
                      </a:pPr>
                      <a:r>
                        <a:rPr lang="zh-TW" altLang="en-US" sz="1400" kern="0" dirty="0" smtClean="0">
                          <a:effectLst/>
                          <a:latin typeface="微軟正黑體" panose="020B0604030504040204" pitchFamily="34" charset="-120"/>
                          <a:ea typeface="微軟正黑體" panose="020B0604030504040204" pitchFamily="34" charset="-120"/>
                        </a:rPr>
                        <a:t>合</a:t>
                      </a:r>
                      <a:r>
                        <a:rPr lang="en-US" sz="1400" kern="0" dirty="0" smtClean="0">
                          <a:effectLst/>
                          <a:latin typeface="微軟正黑體" panose="020B0604030504040204" pitchFamily="34" charset="-120"/>
                          <a:ea typeface="微軟正黑體" panose="020B0604030504040204" pitchFamily="34" charset="-120"/>
                        </a:rPr>
                        <a:t>4</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r>
            </a:tbl>
          </a:graphicData>
        </a:graphic>
      </p:graphicFrame>
      <p:sp>
        <p:nvSpPr>
          <p:cNvPr id="11" name="圓角矩形圖說文字 10"/>
          <p:cNvSpPr/>
          <p:nvPr/>
        </p:nvSpPr>
        <p:spPr>
          <a:xfrm>
            <a:off x="4355976" y="4077072"/>
            <a:ext cx="4392488" cy="1872208"/>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請列舉所有合作提案單位，超過４家請自行增加欄位。</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配合「合作體系關係圖」述明於本計畫中合作模式與各自扮演之角色與工作內容。</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二、計畫目標與輔導內容</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7</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2600639511"/>
              </p:ext>
            </p:extLst>
          </p:nvPr>
        </p:nvGraphicFramePr>
        <p:xfrm>
          <a:off x="251520" y="980729"/>
          <a:ext cx="8640960" cy="5274349"/>
        </p:xfrm>
        <a:graphic>
          <a:graphicData uri="http://schemas.openxmlformats.org/drawingml/2006/table">
            <a:tbl>
              <a:tblPr firstRow="1" bandRow="1">
                <a:tableStyleId>{5940675A-B579-460E-94D1-54222C63F5DA}</a:tableStyleId>
              </a:tblPr>
              <a:tblGrid>
                <a:gridCol w="432048"/>
                <a:gridCol w="8208912"/>
              </a:tblGrid>
              <a:tr h="335836">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輔導前</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3"/>
                    </a:solidFill>
                  </a:tcPr>
                </a:tc>
                <a:tc>
                  <a:txBody>
                    <a:bodyPr/>
                    <a:lstStyle/>
                    <a:p>
                      <a:pPr algn="ctr"/>
                      <a:r>
                        <a:rPr lang="zh-TW" altLang="en-US" sz="1800" b="1" dirty="0" smtClean="0">
                          <a:latin typeface="微軟正黑體" panose="020B0604030504040204" pitchFamily="34" charset="-120"/>
                          <a:ea typeface="微軟正黑體" panose="020B0604030504040204" pitchFamily="34" charset="-120"/>
                        </a:rPr>
                        <a:t>面臨的問題與挑戰</a:t>
                      </a:r>
                      <a:endParaRPr lang="zh-TW" altLang="en-US" sz="1800" b="1" dirty="0">
                        <a:latin typeface="微軟正黑體" panose="020B0604030504040204" pitchFamily="34" charset="-120"/>
                        <a:ea typeface="微軟正黑體" panose="020B0604030504040204" pitchFamily="34" charset="-120"/>
                      </a:endParaRPr>
                    </a:p>
                  </a:txBody>
                  <a:tcPr>
                    <a:solidFill>
                      <a:schemeClr val="accent3"/>
                    </a:solidFill>
                  </a:tcPr>
                </a:tc>
              </a:tr>
              <a:tr h="1184848">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問題三：</a:t>
                      </a:r>
                      <a:endParaRPr lang="zh-TW" altLang="en-US" sz="1400" dirty="0">
                        <a:latin typeface="微軟正黑體" panose="020B0604030504040204" pitchFamily="34" charset="-120"/>
                        <a:ea typeface="微軟正黑體" panose="020B0604030504040204" pitchFamily="34" charset="-120"/>
                      </a:endParaRPr>
                    </a:p>
                  </a:txBody>
                  <a:tcPr anchor="ctr"/>
                </a:tc>
              </a:tr>
              <a:tr h="335836">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輔導中</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4"/>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綠色創新應用做法、輔導內容</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4"/>
                    </a:solidFill>
                  </a:tcPr>
                </a:tc>
              </a:tr>
              <a:tr h="1387347">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輔導做法一：</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輔導做法二：</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輔導做法三：</a:t>
                      </a:r>
                      <a:endParaRPr lang="zh-TW" altLang="en-US" sz="1400" dirty="0">
                        <a:latin typeface="微軟正黑體" panose="020B0604030504040204" pitchFamily="34" charset="-120"/>
                        <a:ea typeface="微軟正黑體" panose="020B0604030504040204" pitchFamily="34" charset="-120"/>
                      </a:endParaRPr>
                    </a:p>
                  </a:txBody>
                  <a:tcPr anchor="ctr"/>
                </a:tc>
              </a:tr>
              <a:tr h="335836">
                <a:tc rowSpan="2">
                  <a:txBody>
                    <a:bodyPr/>
                    <a:lstStyle/>
                    <a:p>
                      <a:pPr algn="ctr"/>
                      <a:r>
                        <a:rPr lang="zh-TW" altLang="en-US" sz="1600" b="1" dirty="0" smtClean="0">
                          <a:latin typeface="微軟正黑體" panose="020B0604030504040204" pitchFamily="34" charset="-120"/>
                          <a:ea typeface="微軟正黑體" panose="020B0604030504040204" pitchFamily="34" charset="-120"/>
                        </a:rPr>
                        <a:t>輔導後</a:t>
                      </a:r>
                      <a:endParaRPr lang="zh-TW" altLang="en-US" sz="1600" b="1" dirty="0">
                        <a:latin typeface="微軟正黑體" panose="020B0604030504040204" pitchFamily="34" charset="-120"/>
                        <a:ea typeface="微軟正黑體" panose="020B0604030504040204" pitchFamily="34" charset="-120"/>
                      </a:endParaRPr>
                    </a:p>
                  </a:txBody>
                  <a:tcPr anchor="ctr">
                    <a:solidFill>
                      <a:schemeClr val="accent5"/>
                    </a:solidFill>
                  </a:tcPr>
                </a:tc>
                <a:tc>
                  <a:txBody>
                    <a:bodyPr/>
                    <a:lstStyle/>
                    <a:p>
                      <a:pPr marL="0" algn="ctr" defTabSz="914400" rtl="0" eaLnBrk="1" latinLnBrk="0" hangingPunct="1"/>
                      <a:r>
                        <a:rPr lang="zh-TW" altLang="en-US" sz="1800" b="1" kern="1200" dirty="0" smtClean="0">
                          <a:solidFill>
                            <a:schemeClr val="tx1"/>
                          </a:solidFill>
                          <a:latin typeface="微軟正黑體" panose="020B0604030504040204" pitchFamily="34" charset="-120"/>
                          <a:ea typeface="微軟正黑體" panose="020B0604030504040204" pitchFamily="34" charset="-120"/>
                          <a:cs typeface="+mn-cs"/>
                        </a:rPr>
                        <a:t>預期成效</a:t>
                      </a:r>
                      <a:endParaRPr lang="zh-TW" altLang="en-US" sz="1800" b="1" kern="1200" dirty="0">
                        <a:solidFill>
                          <a:schemeClr val="tx1"/>
                        </a:solidFill>
                        <a:latin typeface="微軟正黑體" panose="020B0604030504040204" pitchFamily="34" charset="-120"/>
                        <a:ea typeface="微軟正黑體" panose="020B0604030504040204" pitchFamily="34" charset="-120"/>
                        <a:cs typeface="+mn-cs"/>
                      </a:endParaRPr>
                    </a:p>
                  </a:txBody>
                  <a:tcPr>
                    <a:solidFill>
                      <a:schemeClr val="accent5"/>
                    </a:solidFill>
                  </a:tcPr>
                </a:tc>
              </a:tr>
              <a:tr h="1604874">
                <a:tc vMerge="1">
                  <a:txBody>
                    <a:bodyPr/>
                    <a:lstStyle/>
                    <a:p>
                      <a:endParaRPr lang="zh-TW" altLang="en-US" dirty="0"/>
                    </a:p>
                  </a:txBody>
                  <a:tcPr/>
                </a:tc>
                <a:tc>
                  <a:txBody>
                    <a:bodyPr/>
                    <a:lstStyle/>
                    <a:p>
                      <a:pPr marL="285750" indent="-285750">
                        <a:buFont typeface="Arial" panose="020B0604020202020204" pitchFamily="34" charset="0"/>
                        <a:buChar char="•"/>
                      </a:pPr>
                      <a:r>
                        <a:rPr lang="zh-TW" altLang="en-US" sz="1400" dirty="0" smtClean="0">
                          <a:latin typeface="微軟正黑體" panose="020B0604030504040204" pitchFamily="34" charset="-120"/>
                          <a:ea typeface="微軟正黑體" panose="020B0604030504040204" pitchFamily="34" charset="-120"/>
                        </a:rPr>
                        <a:t>預期成效：</a:t>
                      </a:r>
                      <a:endParaRPr lang="en-US" altLang="zh-TW" sz="1400" dirty="0" smtClean="0">
                        <a:latin typeface="微軟正黑體" panose="020B0604030504040204" pitchFamily="34" charset="-120"/>
                        <a:ea typeface="微軟正黑體" panose="020B0604030504040204" pitchFamily="34" charset="-120"/>
                      </a:endParaRPr>
                    </a:p>
                    <a:p>
                      <a:pPr marL="285750" indent="-285750">
                        <a:buFont typeface="Arial" panose="020B0604020202020204" pitchFamily="34" charset="0"/>
                        <a:buChar char="•"/>
                      </a:pPr>
                      <a:endParaRPr lang="zh-TW" altLang="en-US" sz="1400" dirty="0">
                        <a:solidFill>
                          <a:schemeClr val="bg1">
                            <a:lumMod val="50000"/>
                          </a:schemeClr>
                        </a:solidFill>
                        <a:latin typeface="微軟正黑體" panose="020B0604030504040204" pitchFamily="34" charset="-120"/>
                        <a:ea typeface="微軟正黑體" panose="020B0604030504040204" pitchFamily="34" charset="-120"/>
                      </a:endParaRPr>
                    </a:p>
                  </a:txBody>
                  <a:tcPr/>
                </a:tc>
              </a:tr>
            </a:tbl>
          </a:graphicData>
        </a:graphic>
      </p:graphicFrame>
      <p:sp>
        <p:nvSpPr>
          <p:cNvPr id="7" name="圓角矩形圖說文字 6"/>
          <p:cNvSpPr/>
          <p:nvPr/>
        </p:nvSpPr>
        <p:spPr>
          <a:xfrm>
            <a:off x="3923928" y="3068960"/>
            <a:ext cx="4392488" cy="1080120"/>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應具體說明需政府投入輔導資源理由。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條列式表達，內容請具體。</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需說明創新性做法為何。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18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務必依「輔導前問題」逐條對應輔導作法。</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8" name="圓角矩形圖說文字 7"/>
          <p:cNvSpPr/>
          <p:nvPr/>
        </p:nvSpPr>
        <p:spPr>
          <a:xfrm>
            <a:off x="3923556" y="1556792"/>
            <a:ext cx="4392488" cy="864096"/>
          </a:xfrm>
          <a:prstGeom prst="wedgeRoundRectCallout">
            <a:avLst>
              <a:gd name="adj1" fmla="val -62780"/>
              <a:gd name="adj2" fmla="val 6382"/>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政府政策的規範</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國際</a:t>
            </a:r>
            <a:r>
              <a:rPr lang="zh-TW" altLang="en-US" sz="1600" dirty="0" smtClean="0">
                <a:solidFill>
                  <a:srgbClr val="FF6600"/>
                </a:solidFill>
                <a:latin typeface="微軟正黑體" panose="020B0604030504040204" pitchFamily="34" charset="-120"/>
                <a:ea typeface="微軟正黑體" panose="020B0604030504040204" pitchFamily="34" charset="-120"/>
              </a:rPr>
              <a:t>趨勢</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171450" indent="-17145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9" name="圓角矩形圖說文字 8"/>
          <p:cNvSpPr/>
          <p:nvPr/>
        </p:nvSpPr>
        <p:spPr>
          <a:xfrm>
            <a:off x="3911600" y="4797152"/>
            <a:ext cx="4392488" cy="1368152"/>
          </a:xfrm>
          <a:prstGeom prst="wedgeRoundRectCallout">
            <a:avLst>
              <a:gd name="adj1" fmla="val -67486"/>
              <a:gd name="adj2" fmla="val -3148"/>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en-US" altLang="zh-TW" sz="1600" dirty="0" smtClean="0">
                <a:solidFill>
                  <a:srgbClr val="FF6600"/>
                </a:solidFill>
                <a:latin typeface="微軟正黑體" panose="020B0604030504040204" pitchFamily="34" charset="-120"/>
                <a:ea typeface="微軟正黑體" panose="020B0604030504040204" pitchFamily="34" charset="-120"/>
              </a:rPr>
              <a:t>(</a:t>
            </a:r>
            <a:r>
              <a:rPr lang="zh-TW" altLang="en-US" sz="1600" dirty="0" smtClean="0">
                <a:solidFill>
                  <a:srgbClr val="FF6600"/>
                </a:solidFill>
                <a:latin typeface="微軟正黑體" panose="020B0604030504040204" pitchFamily="34" charset="-120"/>
                <a:ea typeface="微軟正黑體" panose="020B0604030504040204" pitchFamily="34" charset="-120"/>
              </a:rPr>
              <a:t>產業影響預期效益，質化效益）</a:t>
            </a:r>
          </a:p>
          <a:p>
            <a:pPr marL="88900" indent="-88900">
              <a:lnSpc>
                <a:spcPts val="2000"/>
              </a:lnSpc>
              <a:buFont typeface="Arial" panose="020B0604020202020204" pitchFamily="34" charset="0"/>
              <a:buChar char="•"/>
            </a:pPr>
            <a:r>
              <a:rPr lang="en-US" altLang="zh-TW" sz="1600" dirty="0" smtClean="0">
                <a:solidFill>
                  <a:srgbClr val="FF6600"/>
                </a:solidFill>
                <a:latin typeface="微軟正黑體" panose="020B0604030504040204" pitchFamily="34" charset="-120"/>
                <a:ea typeface="微軟正黑體" panose="020B0604030504040204" pitchFamily="34" charset="-120"/>
              </a:rPr>
              <a:t>(</a:t>
            </a:r>
            <a:r>
              <a:rPr lang="zh-TW" altLang="en-US" sz="1600" dirty="0" smtClean="0">
                <a:solidFill>
                  <a:srgbClr val="FF6600"/>
                </a:solidFill>
                <a:latin typeface="微軟正黑體" panose="020B0604030504040204" pitchFamily="34" charset="-120"/>
                <a:ea typeface="微軟正黑體" panose="020B0604030504040204" pitchFamily="34" charset="-120"/>
              </a:rPr>
              <a:t>整體體系提升效益說明</a:t>
            </a:r>
            <a:r>
              <a:rPr lang="en-US" altLang="zh-TW" sz="1600" dirty="0" smtClean="0">
                <a:solidFill>
                  <a:srgbClr val="FF6600"/>
                </a:solidFill>
                <a:latin typeface="微軟正黑體" panose="020B0604030504040204" pitchFamily="34" charset="-120"/>
                <a:ea typeface="微軟正黑體" panose="020B0604030504040204" pitchFamily="34" charset="-120"/>
              </a:rPr>
              <a:t>)</a:t>
            </a:r>
          </a:p>
          <a:p>
            <a:pPr marL="88900" indent="-88900">
              <a:lnSpc>
                <a:spcPts val="2000"/>
              </a:lnSpc>
              <a:buFont typeface="Arial" panose="020B0604020202020204" pitchFamily="34" charset="0"/>
              <a:buChar char="•"/>
            </a:pPr>
            <a:r>
              <a:rPr lang="en-US" altLang="zh-TW" sz="1600" dirty="0" smtClean="0">
                <a:solidFill>
                  <a:srgbClr val="FF6600"/>
                </a:solidFill>
                <a:latin typeface="微軟正黑體" panose="020B0604030504040204" pitchFamily="34" charset="-120"/>
                <a:ea typeface="微軟正黑體" panose="020B0604030504040204" pitchFamily="34" charset="-120"/>
              </a:rPr>
              <a:t>(</a:t>
            </a:r>
            <a:r>
              <a:rPr lang="zh-TW" altLang="en-US" sz="1600" dirty="0" smtClean="0">
                <a:solidFill>
                  <a:srgbClr val="FF6600"/>
                </a:solidFill>
                <a:latin typeface="微軟正黑體" panose="020B0604030504040204" pitchFamily="34" charset="-120"/>
                <a:ea typeface="微軟正黑體" panose="020B0604030504040204" pitchFamily="34" charset="-120"/>
              </a:rPr>
              <a:t>其他環保面、社會面、經濟面示範績效</a:t>
            </a:r>
            <a:r>
              <a:rPr lang="en-US" altLang="zh-TW" sz="1600" dirty="0" smtClean="0">
                <a:solidFill>
                  <a:srgbClr val="FF6600"/>
                </a:solidFill>
                <a:latin typeface="微軟正黑體" panose="020B0604030504040204" pitchFamily="34" charset="-120"/>
                <a:ea typeface="微軟正黑體" panose="020B0604030504040204" pitchFamily="34" charset="-120"/>
              </a:rPr>
              <a:t>)</a:t>
            </a: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量化效益請</a:t>
            </a:r>
            <a:r>
              <a:rPr lang="zh-TW" altLang="en-US" sz="1600" dirty="0" smtClean="0">
                <a:solidFill>
                  <a:srgbClr val="FF6600"/>
                </a:solidFill>
                <a:latin typeface="微軟正黑體" panose="020B0604030504040204" pitchFamily="34" charset="-120"/>
                <a:ea typeface="微軟正黑體" panose="020B0604030504040204" pitchFamily="34" charset="-120"/>
              </a:rPr>
              <a:t>於「預期成效及輔導亮點」頁面闡述</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三、預期成效及輔導亮點</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8</a:t>
            </a:fld>
            <a:endParaRPr lang="zh-TW" altLang="en-US"/>
          </a:p>
        </p:txBody>
      </p:sp>
      <p:graphicFrame>
        <p:nvGraphicFramePr>
          <p:cNvPr id="3" name="表格 2"/>
          <p:cNvGraphicFramePr>
            <a:graphicFrameLocks noGrp="1"/>
          </p:cNvGraphicFramePr>
          <p:nvPr>
            <p:extLst>
              <p:ext uri="{D42A27DB-BD31-4B8C-83A1-F6EECF244321}">
                <p14:modId xmlns:p14="http://schemas.microsoft.com/office/powerpoint/2010/main" val="2237668700"/>
              </p:ext>
            </p:extLst>
          </p:nvPr>
        </p:nvGraphicFramePr>
        <p:xfrm>
          <a:off x="242467" y="1212806"/>
          <a:ext cx="8640959" cy="2314039"/>
        </p:xfrm>
        <a:graphic>
          <a:graphicData uri="http://schemas.openxmlformats.org/drawingml/2006/table">
            <a:tbl>
              <a:tblPr firstRow="1" firstCol="1" bandRow="1">
                <a:tableStyleId>{5940675A-B579-460E-94D1-54222C63F5DA}</a:tableStyleId>
              </a:tblPr>
              <a:tblGrid>
                <a:gridCol w="3107729"/>
                <a:gridCol w="2237845"/>
                <a:gridCol w="3295385"/>
              </a:tblGrid>
              <a:tr h="398813">
                <a:tc>
                  <a:txBody>
                    <a:bodyPr/>
                    <a:lstStyle/>
                    <a:p>
                      <a:pPr algn="ctr">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輔導前現況</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輔導後量化效益</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c>
                  <a:txBody>
                    <a:bodyPr/>
                    <a:lstStyle/>
                    <a:p>
                      <a:pPr algn="ctr">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a:t>
                      </a:r>
                      <a:r>
                        <a:rPr lang="zh-TW" sz="1600" b="1" kern="100" dirty="0" smtClean="0">
                          <a:effectLst/>
                          <a:latin typeface="微軟正黑體" panose="020B0604030504040204" pitchFamily="34" charset="-120"/>
                          <a:ea typeface="微軟正黑體" panose="020B0604030504040204" pitchFamily="34" charset="-120"/>
                        </a:rPr>
                        <a:t>方式</a:t>
                      </a:r>
                      <a:r>
                        <a:rPr lang="en-US" altLang="zh-TW" sz="1600" b="1" kern="100" dirty="0" smtClean="0">
                          <a:effectLst/>
                          <a:latin typeface="微軟正黑體" panose="020B0604030504040204" pitchFamily="34" charset="-120"/>
                          <a:ea typeface="微軟正黑體" panose="020B0604030504040204" pitchFamily="34" charset="-120"/>
                        </a:rPr>
                        <a:t>/</a:t>
                      </a:r>
                      <a:r>
                        <a:rPr lang="zh-TW" altLang="en-US" sz="1600" b="1" kern="100" dirty="0" smtClean="0">
                          <a:effectLst/>
                          <a:latin typeface="微軟正黑體" panose="020B0604030504040204" pitchFamily="34" charset="-120"/>
                          <a:ea typeface="微軟正黑體" panose="020B0604030504040204" pitchFamily="34" charset="-120"/>
                        </a:rPr>
                        <a:t>說明</a:t>
                      </a:r>
                      <a:endParaRPr lang="zh-TW" sz="1600" b="1"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5"/>
                    </a:solidFill>
                  </a:tcPr>
                </a:tc>
              </a:tr>
              <a:tr h="398813">
                <a:tc>
                  <a:txBody>
                    <a:bodyPr/>
                    <a:lstStyle/>
                    <a:p>
                      <a:pPr algn="ct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創造產值</a:t>
                      </a:r>
                      <a:r>
                        <a:rPr lang="en-US" altLang="zh-TW" sz="1600" kern="100" dirty="0" smtClean="0">
                          <a:effectLst/>
                          <a:latin typeface="微軟正黑體" panose="020B0604030504040204" pitchFamily="34" charset="-120"/>
                          <a:ea typeface="微軟正黑體" panose="020B0604030504040204" pitchFamily="34" charset="-120"/>
                        </a:rPr>
                        <a:t>(</a:t>
                      </a:r>
                      <a:r>
                        <a:rPr lang="zh-TW" altLang="en-US" sz="1600" kern="100" dirty="0" smtClean="0">
                          <a:effectLst/>
                          <a:latin typeface="微軟正黑體" panose="020B0604030504040204" pitchFamily="34" charset="-120"/>
                          <a:ea typeface="微軟正黑體" panose="020B0604030504040204" pitchFamily="34" charset="-120"/>
                        </a:rPr>
                        <a:t>至少</a:t>
                      </a:r>
                      <a:r>
                        <a:rPr lang="en-US" altLang="zh-TW" sz="1600" kern="100" dirty="0" smtClean="0">
                          <a:effectLst/>
                          <a:latin typeface="微軟正黑體" panose="020B0604030504040204" pitchFamily="34" charset="-120"/>
                          <a:ea typeface="微軟正黑體" panose="020B0604030504040204" pitchFamily="34" charset="-120"/>
                        </a:rPr>
                        <a:t>0.6</a:t>
                      </a:r>
                      <a:r>
                        <a:rPr lang="zh-TW" altLang="en-US" sz="1600" kern="100" dirty="0" smtClean="0">
                          <a:effectLst/>
                          <a:latin typeface="微軟正黑體" panose="020B0604030504040204" pitchFamily="34" charset="-120"/>
                          <a:ea typeface="微軟正黑體" panose="020B0604030504040204" pitchFamily="34" charset="-120"/>
                        </a:rPr>
                        <a:t>億元</a:t>
                      </a:r>
                      <a:r>
                        <a:rPr lang="en-US" altLang="zh-TW" sz="1600" kern="100" dirty="0" smtClean="0">
                          <a:effectLst/>
                          <a:latin typeface="微軟正黑體" panose="020B0604030504040204" pitchFamily="34" charset="-120"/>
                          <a:ea typeface="微軟正黑體" panose="020B0604030504040204" pitchFamily="34" charset="-120"/>
                        </a:rPr>
                        <a:t>)</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0" algn="just" defTabSz="914400" rtl="0" eaLnBrk="1" latinLnBrk="0" hangingPunct="1">
                        <a:lnSpc>
                          <a:spcPts val="2200"/>
                        </a:lnSpc>
                        <a:spcAft>
                          <a:spcPts val="0"/>
                        </a:spcAft>
                      </a:pPr>
                      <a:r>
                        <a:rPr lang="zh-TW"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產值未達</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0.6</a:t>
                      </a:r>
                      <a:r>
                        <a:rPr lang="zh-TW"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億者，請於此欄位部充說明</a:t>
                      </a: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無法達成原因</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98813">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促進研發或生產投資金額</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98813">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降低生產</a:t>
                      </a:r>
                      <a:r>
                        <a:rPr lang="zh-TW" sz="1600" kern="100" dirty="0" smtClean="0">
                          <a:effectLst/>
                          <a:latin typeface="微軟正黑體" panose="020B0604030504040204" pitchFamily="34" charset="-120"/>
                          <a:ea typeface="微軟正黑體" panose="020B0604030504040204" pitchFamily="34" charset="-120"/>
                        </a:rPr>
                        <a:t>成本</a:t>
                      </a:r>
                      <a:endParaRPr lang="en-US" altLang="zh-TW" sz="1600" kern="100" dirty="0" smtClean="0">
                        <a:effectLst/>
                        <a:latin typeface="微軟正黑體" panose="020B0604030504040204" pitchFamily="34" charset="-120"/>
                        <a:ea typeface="微軟正黑體" panose="020B0604030504040204" pitchFamily="34" charset="-120"/>
                      </a:endParaRPr>
                    </a:p>
                  </a:txBody>
                  <a:tcPr marL="68580" marR="68580" marT="0" marB="0" anchor="ctr"/>
                </a:tc>
                <a:tc>
                  <a:txBody>
                    <a:bodyPr/>
                    <a:lstStyle/>
                    <a:p>
                      <a:pPr algn="r">
                        <a:lnSpc>
                          <a:spcPts val="2200"/>
                        </a:lnSpc>
                        <a:spcAft>
                          <a:spcPts val="0"/>
                        </a:spcAft>
                      </a:pPr>
                      <a:r>
                        <a:rPr lang="zh-TW" sz="1600" kern="100" dirty="0" smtClean="0">
                          <a:effectLst/>
                          <a:latin typeface="微軟正黑體" panose="020B0604030504040204" pitchFamily="34" charset="-120"/>
                          <a:ea typeface="微軟正黑體" panose="020B0604030504040204" pitchFamily="34" charset="-120"/>
                        </a:rPr>
                        <a:t>元</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a:effectLst/>
                          <a:latin typeface="微軟正黑體" panose="020B0604030504040204" pitchFamily="34" charset="-120"/>
                          <a:ea typeface="微軟正黑體" panose="020B0604030504040204" pitchFamily="34" charset="-120"/>
                        </a:rPr>
                        <a:t> </a:t>
                      </a:r>
                      <a:endParaRPr lang="zh-TW" sz="1600" kern="100">
                        <a:effectLst/>
                        <a:latin typeface="微軟正黑體" panose="020B0604030504040204" pitchFamily="34" charset="-120"/>
                        <a:ea typeface="微軟正黑體" panose="020B0604030504040204" pitchFamily="34" charset="-120"/>
                        <a:cs typeface="CG Times"/>
                      </a:endParaRPr>
                    </a:p>
                  </a:txBody>
                  <a:tcPr marL="68580" marR="68580" marT="0" marB="0"/>
                </a:tc>
              </a:tr>
              <a:tr h="398813">
                <a:tc>
                  <a:txBody>
                    <a:bodyPr/>
                    <a:lstStyle/>
                    <a:p>
                      <a:pPr marL="0" marR="0" indent="0" algn="ctr" defTabSz="914400" rtl="0" eaLnBrk="1" fontAlgn="auto" latinLnBrk="0" hangingPunct="1">
                        <a:lnSpc>
                          <a:spcPts val="2200"/>
                        </a:lnSpc>
                        <a:spcBef>
                          <a:spcPts val="0"/>
                        </a:spcBef>
                        <a:spcAft>
                          <a:spcPts val="0"/>
                        </a:spcAft>
                        <a:buClrTx/>
                        <a:buSzTx/>
                        <a:buFontTx/>
                        <a:buNone/>
                        <a:tabLst/>
                        <a:defRPr/>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取得能源管理、碳</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水足跡、溫室氣體盤查管理等認證</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smtClean="0">
                          <a:effectLst/>
                          <a:latin typeface="微軟正黑體" panose="020B0604030504040204" pitchFamily="34" charset="-120"/>
                          <a:ea typeface="微軟正黑體" panose="020B0604030504040204" pitchFamily="34" charset="-120"/>
                          <a:cs typeface="CG Times"/>
                        </a:rPr>
                        <a:t>至少</a:t>
                      </a:r>
                      <a:r>
                        <a:rPr lang="en-US" altLang="zh-TW" sz="1600" kern="100" dirty="0" smtClean="0">
                          <a:effectLst/>
                          <a:latin typeface="微軟正黑體" panose="020B0604030504040204" pitchFamily="34" charset="-120"/>
                          <a:ea typeface="微軟正黑體" panose="020B0604030504040204" pitchFamily="34" charset="-120"/>
                          <a:cs typeface="CG Times"/>
                        </a:rPr>
                        <a:t>1</a:t>
                      </a:r>
                      <a:r>
                        <a:rPr lang="zh-TW" altLang="en-US" sz="1600" kern="100" dirty="0" smtClean="0">
                          <a:effectLst/>
                          <a:latin typeface="微軟正黑體" panose="020B0604030504040204" pitchFamily="34" charset="-120"/>
                          <a:ea typeface="微軟正黑體" panose="020B0604030504040204" pitchFamily="34" charset="-120"/>
                          <a:cs typeface="CG Times"/>
                        </a:rPr>
                        <a:t>項</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algn="r">
                        <a:lnSpc>
                          <a:spcPts val="2200"/>
                        </a:lnSpc>
                        <a:spcAft>
                          <a:spcPts val="0"/>
                        </a:spcAft>
                      </a:pPr>
                      <a:r>
                        <a:rPr lang="zh-TW" altLang="en-US" sz="1600" kern="100" dirty="0" smtClean="0">
                          <a:effectLst/>
                          <a:latin typeface="微軟正黑體" panose="020B0604030504040204" pitchFamily="34" charset="-120"/>
                          <a:ea typeface="微軟正黑體" panose="020B0604030504040204" pitchFamily="34" charset="-120"/>
                          <a:cs typeface="CG Times"/>
                        </a:rPr>
                        <a:t>項</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l">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bl>
          </a:graphicData>
        </a:graphic>
      </p:graphicFrame>
      <p:sp>
        <p:nvSpPr>
          <p:cNvPr id="6" name="矩形 5"/>
          <p:cNvSpPr/>
          <p:nvPr/>
        </p:nvSpPr>
        <p:spPr>
          <a:xfrm>
            <a:off x="251520" y="865504"/>
            <a:ext cx="2031326" cy="374461"/>
          </a:xfrm>
          <a:prstGeom prst="rect">
            <a:avLst/>
          </a:prstGeom>
        </p:spPr>
        <p:txBody>
          <a:bodyPr wrap="none">
            <a:spAutoFit/>
          </a:bodyPr>
          <a:lstStyle/>
          <a:p>
            <a:pPr algn="ctr">
              <a:lnSpc>
                <a:spcPts val="2200"/>
              </a:lnSpc>
            </a:pPr>
            <a:r>
              <a:rPr lang="zh-TW" altLang="en-US" b="1" kern="100" dirty="0" smtClean="0">
                <a:latin typeface="微軟正黑體" panose="020B0604030504040204" pitchFamily="34" charset="-120"/>
                <a:ea typeface="微軟正黑體" panose="020B0604030504040204" pitchFamily="34" charset="-120"/>
              </a:rPr>
              <a:t>一、</a:t>
            </a:r>
            <a:r>
              <a:rPr lang="zh-TW" altLang="zh-TW" b="1" kern="100" dirty="0" smtClean="0">
                <a:latin typeface="微軟正黑體" panose="020B0604030504040204" pitchFamily="34" charset="-120"/>
                <a:ea typeface="微軟正黑體" panose="020B0604030504040204" pitchFamily="34" charset="-120"/>
              </a:rPr>
              <a:t>必要</a:t>
            </a:r>
            <a:r>
              <a:rPr lang="zh-TW" altLang="zh-TW" b="1" kern="100" dirty="0">
                <a:latin typeface="微軟正黑體" panose="020B0604030504040204" pitchFamily="34" charset="-120"/>
                <a:ea typeface="微軟正黑體" panose="020B0604030504040204" pitchFamily="34" charset="-120"/>
              </a:rPr>
              <a:t>量化效益</a:t>
            </a:r>
            <a:endParaRPr lang="zh-TW" altLang="en-US" b="1" kern="100" dirty="0">
              <a:latin typeface="微軟正黑體" panose="020B0604030504040204" pitchFamily="34" charset="-120"/>
              <a:ea typeface="微軟正黑體" panose="020B0604030504040204" pitchFamily="34" charset="-120"/>
            </a:endParaRPr>
          </a:p>
        </p:txBody>
      </p:sp>
      <p:sp>
        <p:nvSpPr>
          <p:cNvPr id="7" name="矩形 6"/>
          <p:cNvSpPr/>
          <p:nvPr/>
        </p:nvSpPr>
        <p:spPr>
          <a:xfrm>
            <a:off x="255438" y="3563963"/>
            <a:ext cx="3323347" cy="374461"/>
          </a:xfrm>
          <a:prstGeom prst="rect">
            <a:avLst/>
          </a:prstGeom>
        </p:spPr>
        <p:txBody>
          <a:bodyPr wrap="none">
            <a:spAutoFit/>
          </a:bodyPr>
          <a:lstStyle/>
          <a:p>
            <a:pPr algn="ctr">
              <a:lnSpc>
                <a:spcPts val="2200"/>
              </a:lnSpc>
            </a:pPr>
            <a:r>
              <a:rPr lang="zh-TW" altLang="en-US" b="1" kern="100" dirty="0">
                <a:latin typeface="微軟正黑體" panose="020B0604030504040204" pitchFamily="34" charset="-120"/>
                <a:ea typeface="微軟正黑體" panose="020B0604030504040204" pitchFamily="34" charset="-120"/>
              </a:rPr>
              <a:t>二、</a:t>
            </a:r>
            <a:r>
              <a:rPr lang="zh-TW" altLang="zh-TW" b="1" kern="100" dirty="0" smtClean="0">
                <a:latin typeface="微軟正黑體" panose="020B0604030504040204" pitchFamily="34" charset="-120"/>
                <a:ea typeface="微軟正黑體" panose="020B0604030504040204" pitchFamily="34" charset="-120"/>
              </a:rPr>
              <a:t>自</a:t>
            </a:r>
            <a:r>
              <a:rPr lang="zh-TW" altLang="en-US" b="1" kern="100" dirty="0" smtClean="0">
                <a:latin typeface="微軟正黑體" panose="020B0604030504040204" pitchFamily="34" charset="-120"/>
                <a:ea typeface="微軟正黑體" panose="020B0604030504040204" pitchFamily="34" charset="-120"/>
              </a:rPr>
              <a:t>訂</a:t>
            </a:r>
            <a:r>
              <a:rPr lang="zh-TW" altLang="zh-TW" b="1" kern="100" dirty="0" smtClean="0">
                <a:latin typeface="微軟正黑體" panose="020B0604030504040204" pitchFamily="34" charset="-120"/>
                <a:ea typeface="微軟正黑體" panose="020B0604030504040204" pitchFamily="34" charset="-120"/>
              </a:rPr>
              <a:t>量化效益</a:t>
            </a:r>
            <a:r>
              <a:rPr lang="zh-TW" altLang="en-US" b="1" kern="100" dirty="0">
                <a:latin typeface="微軟正黑體" panose="020B0604030504040204" pitchFamily="34" charset="-120"/>
                <a:ea typeface="微軟正黑體" panose="020B0604030504040204" pitchFamily="34" charset="-120"/>
              </a:rPr>
              <a:t>（</a:t>
            </a:r>
            <a:r>
              <a:rPr lang="zh-TW" altLang="en-US" b="1" kern="100" dirty="0" smtClean="0">
                <a:latin typeface="微軟正黑體" panose="020B0604030504040204" pitchFamily="34" charset="-120"/>
                <a:ea typeface="微軟正黑體" panose="020B0604030504040204" pitchFamily="34" charset="-120"/>
              </a:rPr>
              <a:t>至少</a:t>
            </a:r>
            <a:r>
              <a:rPr lang="en-US" altLang="zh-TW" b="1" kern="100" dirty="0" smtClean="0">
                <a:latin typeface="微軟正黑體" panose="020B0604030504040204" pitchFamily="34" charset="-120"/>
                <a:ea typeface="微軟正黑體" panose="020B0604030504040204" pitchFamily="34" charset="-120"/>
              </a:rPr>
              <a:t>3</a:t>
            </a:r>
            <a:r>
              <a:rPr lang="zh-TW" altLang="en-US" b="1" kern="100" dirty="0" smtClean="0">
                <a:latin typeface="微軟正黑體" panose="020B0604030504040204" pitchFamily="34" charset="-120"/>
                <a:ea typeface="微軟正黑體" panose="020B0604030504040204" pitchFamily="34" charset="-120"/>
              </a:rPr>
              <a:t>項</a:t>
            </a:r>
            <a:r>
              <a:rPr lang="zh-TW" altLang="en-US" b="1" kern="100" dirty="0">
                <a:latin typeface="微軟正黑體" panose="020B0604030504040204" pitchFamily="34" charset="-120"/>
                <a:ea typeface="微軟正黑體" panose="020B0604030504040204" pitchFamily="34" charset="-120"/>
              </a:rPr>
              <a:t>）</a:t>
            </a:r>
          </a:p>
        </p:txBody>
      </p:sp>
      <p:graphicFrame>
        <p:nvGraphicFramePr>
          <p:cNvPr id="8" name="表格 7"/>
          <p:cNvGraphicFramePr>
            <a:graphicFrameLocks noGrp="1"/>
          </p:cNvGraphicFramePr>
          <p:nvPr>
            <p:extLst>
              <p:ext uri="{D42A27DB-BD31-4B8C-83A1-F6EECF244321}">
                <p14:modId xmlns:p14="http://schemas.microsoft.com/office/powerpoint/2010/main" val="54993237"/>
              </p:ext>
            </p:extLst>
          </p:nvPr>
        </p:nvGraphicFramePr>
        <p:xfrm>
          <a:off x="204888" y="3941009"/>
          <a:ext cx="8633196" cy="2297169"/>
        </p:xfrm>
        <a:graphic>
          <a:graphicData uri="http://schemas.openxmlformats.org/drawingml/2006/table">
            <a:tbl>
              <a:tblPr firstRow="1" firstCol="1" bandRow="1">
                <a:tableStyleId>{5940675A-B579-460E-94D1-54222C63F5DA}</a:tableStyleId>
              </a:tblPr>
              <a:tblGrid>
                <a:gridCol w="3104937"/>
                <a:gridCol w="2235835"/>
                <a:gridCol w="3292424"/>
              </a:tblGrid>
              <a:tr h="328167">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項目</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輔導後量化效益</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solidFill>
                      <a:schemeClr val="accent4"/>
                    </a:solidFill>
                  </a:tcPr>
                </a:tc>
                <a:tc>
                  <a:txBody>
                    <a:bodyPr/>
                    <a:lstStyle/>
                    <a:p>
                      <a:pPr marL="0" algn="ctr" defTabSz="914400" rtl="0" eaLnBrk="1" latinLnBrk="0" hangingPunct="1">
                        <a:lnSpc>
                          <a:spcPts val="2200"/>
                        </a:lnSpc>
                        <a:spcAft>
                          <a:spcPts val="0"/>
                        </a:spcAft>
                      </a:pPr>
                      <a:r>
                        <a:rPr lang="zh-TW" sz="1600" b="1" kern="100" dirty="0">
                          <a:effectLst/>
                          <a:latin typeface="微軟正黑體" panose="020B0604030504040204" pitchFamily="34" charset="-120"/>
                          <a:ea typeface="微軟正黑體" panose="020B0604030504040204" pitchFamily="34" charset="-120"/>
                        </a:rPr>
                        <a:t>計算方式</a:t>
                      </a:r>
                      <a:r>
                        <a:rPr lang="en-US" sz="1600" b="1" kern="100" dirty="0">
                          <a:effectLst/>
                          <a:latin typeface="微軟正黑體" panose="020B0604030504040204" pitchFamily="34" charset="-120"/>
                          <a:ea typeface="微軟正黑體" panose="020B0604030504040204" pitchFamily="34" charset="-120"/>
                        </a:rPr>
                        <a:t>/</a:t>
                      </a:r>
                      <a:r>
                        <a:rPr lang="zh-TW" sz="1600" b="1" kern="100" dirty="0">
                          <a:effectLst/>
                          <a:latin typeface="微軟正黑體" panose="020B0604030504040204" pitchFamily="34" charset="-120"/>
                          <a:ea typeface="微軟正黑體" panose="020B0604030504040204" pitchFamily="34" charset="-120"/>
                        </a:rPr>
                        <a:t>說明</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solidFill>
                      <a:schemeClr val="accent4"/>
                    </a:solidFill>
                  </a:tcPr>
                </a:tc>
              </a:tr>
              <a:tr h="328167">
                <a:tc>
                  <a:txBody>
                    <a:bodyPr/>
                    <a:lstStyle/>
                    <a:p>
                      <a:pPr marL="0" algn="ctr" defTabSz="914400" rtl="0" eaLnBrk="1" latinLnBrk="0" hangingPunct="1">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新增就業人數</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zh-TW" sz="1600" kern="100" dirty="0">
                          <a:solidFill>
                            <a:schemeClr val="tx1"/>
                          </a:solidFill>
                          <a:effectLst/>
                          <a:latin typeface="微軟正黑體" panose="020B0604030504040204" pitchFamily="34" charset="-120"/>
                          <a:ea typeface="微軟正黑體" panose="020B0604030504040204" pitchFamily="34" charset="-120"/>
                          <a:cs typeface="+mn-cs"/>
                        </a:rPr>
                        <a:t>人</a:t>
                      </a:r>
                    </a:p>
                  </a:txBody>
                  <a:tcPr marL="68580" marR="68580" marT="0" marB="0"/>
                </a:tc>
                <a:tc>
                  <a:txBody>
                    <a:bodyPr/>
                    <a:lstStyle/>
                    <a:p>
                      <a:pPr marL="0" algn="ctr" defTabSz="914400" rtl="0" eaLnBrk="1" latinLnBrk="0" hangingPunct="1">
                        <a:lnSpc>
                          <a:spcPts val="2200"/>
                        </a:lnSpc>
                        <a:spcAft>
                          <a:spcPts val="0"/>
                        </a:spcAft>
                      </a:pPr>
                      <a:r>
                        <a:rPr lang="en-US" sz="1600" kern="100">
                          <a:effectLst/>
                          <a:latin typeface="微軟正黑體" panose="020B0604030504040204" pitchFamily="34" charset="-120"/>
                          <a:ea typeface="微軟正黑體" panose="020B0604030504040204" pitchFamily="34" charset="-120"/>
                        </a:rPr>
                        <a:t> </a:t>
                      </a:r>
                      <a:endParaRPr lang="zh-TW" sz="1600" b="1" kern="10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28167">
                <a:tc>
                  <a:txBody>
                    <a:bodyPr/>
                    <a:lstStyle/>
                    <a:p>
                      <a:pPr marL="0" algn="ctr" defTabSz="914400" rtl="0" eaLnBrk="1" latinLnBrk="0" hangingPunct="1">
                        <a:lnSpc>
                          <a:spcPts val="2200"/>
                        </a:lnSpc>
                        <a:spcAft>
                          <a:spcPts val="0"/>
                        </a:spcAft>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提升年能源效率 </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28167">
                <a:tc>
                  <a:txBody>
                    <a:bodyPr/>
                    <a:lstStyle/>
                    <a:p>
                      <a:pPr marL="0" algn="ctr" defTabSz="914400" rtl="0" eaLnBrk="1" latinLnBrk="0" hangingPunct="1">
                        <a:lnSpc>
                          <a:spcPts val="2200"/>
                        </a:lnSpc>
                        <a:spcAft>
                          <a:spcPts val="0"/>
                        </a:spcAft>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節約年用電量 </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r" defTabSz="914400" rtl="0" eaLnBrk="1" latinLnBrk="0" hangingPunct="1">
                        <a:lnSpc>
                          <a:spcPts val="2200"/>
                        </a:lnSpc>
                        <a:spcAft>
                          <a:spcPts val="0"/>
                        </a:spcAft>
                      </a:pP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度</a:t>
                      </a:r>
                      <a:endParaRPr lang="zh-TW" altLang="en-US"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r h="328167">
                <a:tc>
                  <a:txBody>
                    <a:bodyPr/>
                    <a:lstStyle/>
                    <a:p>
                      <a:pPr algn="ct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減少溫室氣體排放</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zh-TW" sz="1600" kern="100" dirty="0">
                          <a:effectLst/>
                          <a:latin typeface="微軟正黑體" panose="020B0604030504040204" pitchFamily="34" charset="-120"/>
                          <a:ea typeface="微軟正黑體" panose="020B0604030504040204" pitchFamily="34" charset="-120"/>
                        </a:rPr>
                        <a:t>噸</a:t>
                      </a:r>
                      <a:r>
                        <a:rPr lang="en-US" sz="1600" kern="100" dirty="0">
                          <a:effectLst/>
                          <a:latin typeface="微軟正黑體" panose="020B0604030504040204" pitchFamily="34" charset="-120"/>
                          <a:ea typeface="微軟正黑體" panose="020B0604030504040204" pitchFamily="34" charset="-120"/>
                        </a:rPr>
                        <a:t>/</a:t>
                      </a:r>
                      <a:r>
                        <a:rPr lang="zh-TW" sz="1600" kern="100" dirty="0">
                          <a:effectLst/>
                          <a:latin typeface="微軟正黑體" panose="020B0604030504040204" pitchFamily="34" charset="-120"/>
                          <a:ea typeface="微軟正黑體" panose="020B0604030504040204" pitchFamily="34" charset="-120"/>
                        </a:rPr>
                        <a:t>年</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28167">
                <a:tc>
                  <a:txBody>
                    <a:bodyPr/>
                    <a:lstStyle/>
                    <a:p>
                      <a:pPr marL="0" algn="ctr" defTabSz="914400" rtl="0" eaLnBrk="1" latinLnBrk="0" hangingPunct="1">
                        <a:lnSpc>
                          <a:spcPts val="2200"/>
                        </a:lnSpc>
                        <a:spcAft>
                          <a:spcPts val="0"/>
                        </a:spcAft>
                      </a:pPr>
                      <a:r>
                        <a:rPr lang="zh-TW"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申請循環經濟相關認證</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nchor="ctr"/>
                </a:tc>
                <a:tc>
                  <a:txBody>
                    <a:bodyPr/>
                    <a:lstStyle/>
                    <a:p>
                      <a:pPr marL="0" marR="0" indent="0" algn="r" defTabSz="914400" rtl="0" eaLnBrk="1" fontAlgn="auto" latinLnBrk="0" hangingPunct="1">
                        <a:lnSpc>
                          <a:spcPts val="2200"/>
                        </a:lnSpc>
                        <a:spcBef>
                          <a:spcPts val="0"/>
                        </a:spcBef>
                        <a:spcAft>
                          <a:spcPts val="0"/>
                        </a:spcAft>
                        <a:buClrTx/>
                        <a:buSzTx/>
                        <a:buFontTx/>
                        <a:buNone/>
                        <a:tabLst/>
                        <a:defRPr/>
                      </a:pPr>
                      <a:r>
                        <a:rPr lang="zh-TW" altLang="en-US" sz="1600" kern="100" dirty="0" smtClean="0">
                          <a:effectLst/>
                          <a:latin typeface="微軟正黑體" panose="020B0604030504040204" pitchFamily="34" charset="-120"/>
                          <a:ea typeface="微軟正黑體" panose="020B0604030504040204" pitchFamily="34" charset="-120"/>
                          <a:cs typeface="CG Times"/>
                        </a:rPr>
                        <a:t>項</a:t>
                      </a:r>
                      <a:endParaRPr lang="zh-TW" altLang="zh-TW" sz="1600" kern="100" dirty="0" smtClean="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r">
                        <a:lnSpc>
                          <a:spcPts val="2200"/>
                        </a:lnSpc>
                        <a:spcAft>
                          <a:spcPts val="0"/>
                        </a:spcAft>
                      </a:pPr>
                      <a:endParaRPr lang="zh-TW" sz="16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328167">
                <a:tc>
                  <a:txBody>
                    <a:bodyPr/>
                    <a:lstStyle/>
                    <a:p>
                      <a:pPr marL="0" algn="ctr" defTabSz="914400" rtl="0" eaLnBrk="1" latinLnBrk="0" hangingPunct="1">
                        <a:lnSpc>
                          <a:spcPts val="2200"/>
                        </a:lnSpc>
                        <a:spcAft>
                          <a:spcPts val="0"/>
                        </a:spcAft>
                      </a:pPr>
                      <a:r>
                        <a:rPr lang="zh-TW" sz="1600" kern="100" dirty="0" smtClean="0">
                          <a:solidFill>
                            <a:schemeClr val="tx1"/>
                          </a:solidFill>
                          <a:effectLst/>
                          <a:latin typeface="微軟正黑體" panose="020B0604030504040204" pitchFamily="34" charset="-120"/>
                          <a:ea typeface="微軟正黑體" panose="020B0604030504040204" pitchFamily="34" charset="-120"/>
                          <a:cs typeface="+mn-cs"/>
                        </a:rPr>
                        <a:t>其他</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r>
                        <a:rPr lang="zh-TW" altLang="en-US" sz="1600" kern="100" dirty="0" smtClean="0">
                          <a:solidFill>
                            <a:schemeClr val="tx1"/>
                          </a:solidFill>
                          <a:effectLst/>
                          <a:latin typeface="微軟正黑體" panose="020B0604030504040204" pitchFamily="34" charset="-120"/>
                          <a:ea typeface="微軟正黑體" panose="020B0604030504040204" pitchFamily="34" charset="-120"/>
                          <a:cs typeface="+mn-cs"/>
                        </a:rPr>
                        <a:t>如節省能資源使用量等</a:t>
                      </a:r>
                      <a:r>
                        <a:rPr lang="en-US" altLang="zh-TW" sz="1600" kern="100" dirty="0" smtClean="0">
                          <a:solidFill>
                            <a:schemeClr val="tx1"/>
                          </a:solidFill>
                          <a:effectLst/>
                          <a:latin typeface="微軟正黑體" panose="020B0604030504040204" pitchFamily="34" charset="-120"/>
                          <a:ea typeface="微軟正黑體" panose="020B0604030504040204" pitchFamily="34" charset="-120"/>
                          <a:cs typeface="+mn-cs"/>
                        </a:rPr>
                        <a:t>)</a:t>
                      </a:r>
                      <a:endParaRPr lang="zh-TW" sz="1600"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r>
                        <a:rPr lang="en-US" sz="1600" kern="100" dirty="0">
                          <a:effectLst/>
                          <a:latin typeface="微軟正黑體" panose="020B0604030504040204" pitchFamily="34" charset="-120"/>
                          <a:ea typeface="微軟正黑體" panose="020B0604030504040204" pitchFamily="34" charset="-120"/>
                        </a:rPr>
                        <a:t> </a:t>
                      </a: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c>
                  <a:txBody>
                    <a:bodyPr/>
                    <a:lstStyle/>
                    <a:p>
                      <a:pPr marL="0" algn="ctr" defTabSz="914400" rtl="0" eaLnBrk="1" latinLnBrk="0" hangingPunct="1">
                        <a:lnSpc>
                          <a:spcPts val="2200"/>
                        </a:lnSpc>
                        <a:spcAft>
                          <a:spcPts val="0"/>
                        </a:spcAft>
                      </a:pPr>
                      <a:endParaRPr lang="zh-TW" sz="1600" b="1" kern="100" dirty="0">
                        <a:solidFill>
                          <a:schemeClr val="tx1"/>
                        </a:solidFill>
                        <a:effectLst/>
                        <a:latin typeface="微軟正黑體" panose="020B0604030504040204" pitchFamily="34" charset="-120"/>
                        <a:ea typeface="微軟正黑體" panose="020B0604030504040204" pitchFamily="34" charset="-120"/>
                        <a:cs typeface="+mn-cs"/>
                      </a:endParaRPr>
                    </a:p>
                  </a:txBody>
                  <a:tcPr marL="68580" marR="68580" marT="0" marB="0"/>
                </a:tc>
              </a:tr>
            </a:tbl>
          </a:graphicData>
        </a:graphic>
      </p:graphicFrame>
      <p:sp>
        <p:nvSpPr>
          <p:cNvPr id="5" name="圓角矩形圖說文字 4"/>
          <p:cNvSpPr/>
          <p:nvPr/>
        </p:nvSpPr>
        <p:spPr>
          <a:xfrm>
            <a:off x="3625272" y="2420888"/>
            <a:ext cx="3240360" cy="628846"/>
          </a:xfrm>
          <a:prstGeom prst="wedgeRoundRectCallout">
            <a:avLst>
              <a:gd name="adj1" fmla="val -73955"/>
              <a:gd name="adj2" fmla="val 9321"/>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indent="-8890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每項必填，並具體說明計算方式</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a:p>
            <a:pPr marL="88900" indent="-88900">
              <a:lnSpc>
                <a:spcPts val="2000"/>
              </a:lnSpc>
              <a:buFont typeface="Arial" panose="020B0604020202020204" pitchFamily="34" charset="0"/>
              <a:buChar char="•"/>
            </a:pPr>
            <a:r>
              <a:rPr lang="zh-TW" altLang="en-US" sz="1600" dirty="0">
                <a:solidFill>
                  <a:srgbClr val="FF6600"/>
                </a:solidFill>
                <a:latin typeface="微軟正黑體" panose="020B0604030504040204" pitchFamily="34" charset="-120"/>
                <a:ea typeface="微軟正黑體" panose="020B0604030504040204" pitchFamily="34" charset="-120"/>
              </a:rPr>
              <a:t>獎項需</a:t>
            </a:r>
            <a:r>
              <a:rPr lang="zh-TW" altLang="en-US" sz="1600" dirty="0" smtClean="0">
                <a:solidFill>
                  <a:srgbClr val="FF6600"/>
                </a:solidFill>
                <a:latin typeface="微軟正黑體" panose="020B0604030504040204" pitchFamily="34" charset="-120"/>
                <a:ea typeface="微軟正黑體" panose="020B0604030504040204" pitchFamily="34" charset="-120"/>
              </a:rPr>
              <a:t>說明獎項名稱</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5414076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t>三、預期成效及輔導亮點</a:t>
            </a:r>
            <a:endParaRPr lang="zh-TW" altLang="en-US" dirty="0"/>
          </a:p>
        </p:txBody>
      </p:sp>
      <p:sp>
        <p:nvSpPr>
          <p:cNvPr id="4" name="投影片編號版面配置區 3"/>
          <p:cNvSpPr>
            <a:spLocks noGrp="1"/>
          </p:cNvSpPr>
          <p:nvPr>
            <p:ph type="sldNum" sz="quarter" idx="12"/>
          </p:nvPr>
        </p:nvSpPr>
        <p:spPr/>
        <p:txBody>
          <a:bodyPr/>
          <a:lstStyle/>
          <a:p>
            <a:fld id="{73223D1E-4C2A-4DC2-9A2B-E1865257190C}" type="slidenum">
              <a:rPr lang="zh-TW" altLang="en-US" smtClean="0"/>
              <a:pPr/>
              <a:t>9</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1181207626"/>
              </p:ext>
            </p:extLst>
          </p:nvPr>
        </p:nvGraphicFramePr>
        <p:xfrm>
          <a:off x="251520" y="836711"/>
          <a:ext cx="8640960" cy="5472608"/>
        </p:xfrm>
        <a:graphic>
          <a:graphicData uri="http://schemas.openxmlformats.org/drawingml/2006/table">
            <a:tbl>
              <a:tblPr firstRow="1" firstCol="1" bandRow="1">
                <a:tableStyleId>{5940675A-B579-460E-94D1-54222C63F5DA}</a:tableStyleId>
              </a:tblPr>
              <a:tblGrid>
                <a:gridCol w="648072"/>
                <a:gridCol w="1224136"/>
                <a:gridCol w="3384376"/>
                <a:gridCol w="3384376"/>
              </a:tblGrid>
              <a:tr h="533913">
                <a:tc>
                  <a:txBody>
                    <a:bodyPr/>
                    <a:lstStyle/>
                    <a:p>
                      <a:pPr algn="ctr">
                        <a:lnSpc>
                          <a:spcPts val="2000"/>
                        </a:lnSpc>
                        <a:spcAft>
                          <a:spcPts val="0"/>
                        </a:spcAft>
                      </a:pPr>
                      <a:r>
                        <a:rPr lang="zh-TW" sz="1800" kern="0" dirty="0">
                          <a:effectLst/>
                          <a:latin typeface="微軟正黑體" panose="020B0604030504040204" pitchFamily="34" charset="-120"/>
                          <a:ea typeface="微軟正黑體" panose="020B0604030504040204" pitchFamily="34" charset="-120"/>
                        </a:rPr>
                        <a:t>序號</a:t>
                      </a:r>
                      <a:endParaRPr lang="zh-TW" sz="18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3"/>
                    </a:solidFill>
                  </a:tcPr>
                </a:tc>
                <a:tc>
                  <a:txBody>
                    <a:bodyPr/>
                    <a:lstStyle/>
                    <a:p>
                      <a:pPr algn="ctr">
                        <a:lnSpc>
                          <a:spcPts val="2000"/>
                        </a:lnSpc>
                        <a:spcAft>
                          <a:spcPts val="0"/>
                        </a:spcAft>
                      </a:pPr>
                      <a:r>
                        <a:rPr lang="zh-TW" altLang="en-US" sz="1800" kern="0" dirty="0" smtClean="0">
                          <a:effectLst/>
                          <a:latin typeface="微軟正黑體" panose="020B0604030504040204" pitchFamily="34" charset="-120"/>
                          <a:ea typeface="微軟正黑體" panose="020B0604030504040204" pitchFamily="34" charset="-120"/>
                        </a:rPr>
                        <a:t>提案</a:t>
                      </a:r>
                      <a:r>
                        <a:rPr lang="zh-TW" sz="1800" kern="0" dirty="0" smtClean="0">
                          <a:effectLst/>
                          <a:latin typeface="微軟正黑體" panose="020B0604030504040204" pitchFamily="34" charset="-120"/>
                          <a:ea typeface="微軟正黑體" panose="020B0604030504040204" pitchFamily="34" charset="-120"/>
                        </a:rPr>
                        <a:t>單位</a:t>
                      </a:r>
                      <a:endParaRPr lang="zh-TW" sz="18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3"/>
                    </a:solidFill>
                  </a:tcPr>
                </a:tc>
                <a:tc>
                  <a:txBody>
                    <a:bodyPr/>
                    <a:lstStyle/>
                    <a:p>
                      <a:pPr algn="ctr">
                        <a:lnSpc>
                          <a:spcPts val="2000"/>
                        </a:lnSpc>
                        <a:spcAft>
                          <a:spcPts val="0"/>
                        </a:spcAft>
                      </a:pPr>
                      <a:r>
                        <a:rPr lang="zh-TW" sz="1800" kern="0" dirty="0">
                          <a:effectLst/>
                          <a:latin typeface="微軟正黑體" panose="020B0604030504040204" pitchFamily="34" charset="-120"/>
                          <a:ea typeface="微軟正黑體" panose="020B0604030504040204" pitchFamily="34" charset="-120"/>
                        </a:rPr>
                        <a:t>輔導前問題與狀況</a:t>
                      </a:r>
                      <a:endParaRPr lang="zh-TW" sz="18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3"/>
                    </a:solidFill>
                  </a:tcPr>
                </a:tc>
                <a:tc>
                  <a:txBody>
                    <a:bodyPr/>
                    <a:lstStyle/>
                    <a:p>
                      <a:pPr algn="ctr">
                        <a:lnSpc>
                          <a:spcPts val="2000"/>
                        </a:lnSpc>
                        <a:spcAft>
                          <a:spcPts val="0"/>
                        </a:spcAft>
                      </a:pPr>
                      <a:r>
                        <a:rPr lang="zh-TW" sz="1800" kern="0" dirty="0">
                          <a:effectLst/>
                          <a:latin typeface="微軟正黑體" panose="020B0604030504040204" pitchFamily="34" charset="-120"/>
                          <a:ea typeface="微軟正黑體" panose="020B0604030504040204" pitchFamily="34" charset="-120"/>
                        </a:rPr>
                        <a:t>輔導後改善及效益</a:t>
                      </a:r>
                      <a:endParaRPr lang="zh-TW" sz="18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solidFill>
                      <a:schemeClr val="accent3"/>
                    </a:solidFill>
                  </a:tcPr>
                </a:tc>
              </a:tr>
              <a:tr h="987739">
                <a:tc>
                  <a:txBody>
                    <a:bodyPr/>
                    <a:lstStyle/>
                    <a:p>
                      <a:pPr algn="ctr">
                        <a:spcAft>
                          <a:spcPts val="0"/>
                        </a:spcAft>
                      </a:pPr>
                      <a:r>
                        <a:rPr lang="zh-TW" altLang="en-US" sz="1200" kern="100" dirty="0" smtClean="0">
                          <a:effectLst/>
                          <a:latin typeface="微軟正黑體" panose="020B0604030504040204" pitchFamily="34" charset="-120"/>
                          <a:ea typeface="微軟正黑體" panose="020B0604030504040204" pitchFamily="34" charset="-120"/>
                          <a:cs typeface="CG Times"/>
                        </a:rPr>
                        <a:t>主導</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285750" indent="-285750" algn="just">
                        <a:spcAft>
                          <a:spcPts val="0"/>
                        </a:spcAft>
                        <a:buFont typeface="Arial" panose="020B0604020202020204" pitchFamily="34" charset="0"/>
                        <a:buChar char="•"/>
                      </a:pPr>
                      <a:r>
                        <a:rPr lang="zh-TW" altLang="en-US" sz="1200" kern="100" dirty="0" smtClean="0">
                          <a:effectLst/>
                          <a:latin typeface="微軟正黑體" panose="020B0604030504040204" pitchFamily="34" charset="-120"/>
                          <a:ea typeface="微軟正黑體" panose="020B0604030504040204" pitchFamily="34" charset="-120"/>
                          <a:cs typeface="CG Times"/>
                        </a:rPr>
                        <a:t>問題一：</a:t>
                      </a:r>
                      <a:endParaRPr lang="en-US" altLang="zh-TW" sz="1200" kern="100" dirty="0" smtClean="0">
                        <a:effectLst/>
                        <a:latin typeface="微軟正黑體" panose="020B0604030504040204" pitchFamily="34" charset="-120"/>
                        <a:ea typeface="微軟正黑體" panose="020B0604030504040204" pitchFamily="34" charset="-120"/>
                        <a:cs typeface="CG Times"/>
                      </a:endParaRPr>
                    </a:p>
                    <a:p>
                      <a:pPr marL="285750" indent="-285750" algn="just">
                        <a:spcAft>
                          <a:spcPts val="0"/>
                        </a:spcAft>
                        <a:buFont typeface="Arial" panose="020B0604020202020204" pitchFamily="34" charset="0"/>
                        <a:buChar char="•"/>
                      </a:pPr>
                      <a:r>
                        <a:rPr lang="zh-TW" altLang="en-US" sz="1200" kern="100" dirty="0" smtClean="0">
                          <a:effectLst/>
                          <a:latin typeface="微軟正黑體" panose="020B0604030504040204" pitchFamily="34" charset="-120"/>
                          <a:ea typeface="微軟正黑體" panose="020B0604030504040204" pitchFamily="34" charset="-120"/>
                          <a:cs typeface="CG Times"/>
                        </a:rPr>
                        <a:t>問題二：</a:t>
                      </a:r>
                      <a:endParaRPr lang="zh-TW" altLang="zh-TW" sz="1200" kern="100" dirty="0" smtClean="0">
                        <a:effectLst/>
                        <a:latin typeface="微軟正黑體" panose="020B0604030504040204" pitchFamily="34" charset="-120"/>
                        <a:ea typeface="微軟正黑體" panose="020B0604030504040204" pitchFamily="34" charset="-120"/>
                        <a:cs typeface="CG Times"/>
                      </a:endParaRPr>
                    </a:p>
                    <a:p>
                      <a:pPr marL="285750" indent="-285750" algn="just">
                        <a:spcAft>
                          <a:spcPts val="0"/>
                        </a:spcAft>
                        <a:buFont typeface="Arial" panose="020B0604020202020204" pitchFamily="34" charset="0"/>
                        <a:buChar char="•"/>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0" indent="0" algn="just">
                        <a:spcAft>
                          <a:spcPts val="0"/>
                        </a:spcAft>
                        <a:buFont typeface="Arial" panose="020B0604020202020204" pitchFamily="34" charset="0"/>
                        <a:buNone/>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987739">
                <a:tc>
                  <a:txBody>
                    <a:bodyPr/>
                    <a:lstStyle/>
                    <a:p>
                      <a:pPr algn="ctr">
                        <a:spcAft>
                          <a:spcPts val="0"/>
                        </a:spcAft>
                      </a:pPr>
                      <a:r>
                        <a:rPr lang="zh-TW" altLang="en-US" sz="1400" kern="0" dirty="0" smtClean="0">
                          <a:effectLst/>
                          <a:latin typeface="微軟正黑體" panose="020B0604030504040204" pitchFamily="34" charset="-120"/>
                          <a:ea typeface="微軟正黑體" panose="020B0604030504040204" pitchFamily="34" charset="-120"/>
                        </a:rPr>
                        <a:t>合</a:t>
                      </a:r>
                      <a:r>
                        <a:rPr lang="en-US" sz="1400" kern="0" dirty="0" smtClean="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285750" indent="-285750" algn="just">
                        <a:spcAft>
                          <a:spcPts val="0"/>
                        </a:spcAft>
                        <a:buFont typeface="Arial" panose="020B0604020202020204" pitchFamily="34" charset="0"/>
                        <a:buChar char="•"/>
                      </a:pP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marL="0" indent="0" algn="just">
                        <a:spcAft>
                          <a:spcPts val="0"/>
                        </a:spcAft>
                        <a:buFont typeface="Arial" panose="020B0604020202020204" pitchFamily="34" charset="0"/>
                        <a:buNone/>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987739">
                <a:tc>
                  <a:txBody>
                    <a:bodyPr/>
                    <a:lstStyle/>
                    <a:p>
                      <a:pPr algn="ctr">
                        <a:spcAft>
                          <a:spcPts val="0"/>
                        </a:spcAft>
                      </a:pPr>
                      <a:r>
                        <a:rPr lang="zh-TW" altLang="en-US" sz="1400" kern="0" dirty="0" smtClean="0">
                          <a:effectLst/>
                          <a:latin typeface="微軟正黑體" panose="020B0604030504040204" pitchFamily="34" charset="-120"/>
                          <a:ea typeface="微軟正黑體" panose="020B0604030504040204" pitchFamily="34" charset="-120"/>
                        </a:rPr>
                        <a:t>合</a:t>
                      </a:r>
                      <a:r>
                        <a:rPr lang="en-US" sz="1400" kern="0" dirty="0" smtClean="0">
                          <a:effectLst/>
                          <a:latin typeface="微軟正黑體" panose="020B0604030504040204" pitchFamily="34" charset="-120"/>
                          <a:ea typeface="微軟正黑體" panose="020B0604030504040204" pitchFamily="34" charset="-120"/>
                        </a:rPr>
                        <a:t>2</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987739">
                <a:tc>
                  <a:txBody>
                    <a:bodyPr/>
                    <a:lstStyle/>
                    <a:p>
                      <a:pPr algn="ctr">
                        <a:spcAft>
                          <a:spcPts val="0"/>
                        </a:spcAft>
                      </a:pPr>
                      <a:r>
                        <a:rPr lang="zh-TW" altLang="en-US" sz="1400" kern="0" dirty="0" smtClean="0">
                          <a:effectLst/>
                          <a:latin typeface="微軟正黑體" panose="020B0604030504040204" pitchFamily="34" charset="-120"/>
                          <a:ea typeface="微軟正黑體" panose="020B0604030504040204" pitchFamily="34" charset="-120"/>
                        </a:rPr>
                        <a:t>合</a:t>
                      </a:r>
                      <a:r>
                        <a:rPr lang="en-US" sz="1400" kern="0" dirty="0" smtClean="0">
                          <a:effectLst/>
                          <a:latin typeface="微軟正黑體" panose="020B0604030504040204" pitchFamily="34" charset="-120"/>
                          <a:ea typeface="微軟正黑體" panose="020B0604030504040204" pitchFamily="34" charset="-120"/>
                        </a:rPr>
                        <a:t>3</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r h="987739">
                <a:tc>
                  <a:txBody>
                    <a:bodyPr/>
                    <a:lstStyle/>
                    <a:p>
                      <a:pPr algn="ctr">
                        <a:spcAft>
                          <a:spcPts val="0"/>
                        </a:spcAft>
                      </a:pPr>
                      <a:r>
                        <a:rPr lang="zh-TW" altLang="en-US" sz="1400" kern="0" dirty="0" smtClean="0">
                          <a:effectLst/>
                          <a:latin typeface="微軟正黑體" panose="020B0604030504040204" pitchFamily="34" charset="-120"/>
                          <a:ea typeface="微軟正黑體" panose="020B0604030504040204" pitchFamily="34" charset="-120"/>
                        </a:rPr>
                        <a:t>合</a:t>
                      </a:r>
                      <a:r>
                        <a:rPr lang="en-US" sz="1400" kern="0" dirty="0" smtClean="0">
                          <a:effectLst/>
                          <a:latin typeface="微軟正黑體" panose="020B0604030504040204" pitchFamily="34" charset="-120"/>
                          <a:ea typeface="微軟正黑體" panose="020B0604030504040204" pitchFamily="34" charset="-120"/>
                        </a:rPr>
                        <a:t>4</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nchor="ctr"/>
                </a:tc>
                <a:tc>
                  <a:txBody>
                    <a:bodyPr/>
                    <a:lstStyle/>
                    <a:p>
                      <a:pPr algn="just">
                        <a:spcAft>
                          <a:spcPts val="0"/>
                        </a:spcAft>
                      </a:pPr>
                      <a:r>
                        <a:rPr lang="en-US" sz="1400" kern="0" dirty="0">
                          <a:effectLst/>
                          <a:latin typeface="微軟正黑體" panose="020B0604030504040204" pitchFamily="34" charset="-120"/>
                          <a:ea typeface="微軟正黑體" panose="020B0604030504040204" pitchFamily="34" charset="-120"/>
                        </a:rPr>
                        <a:t> </a:t>
                      </a:r>
                      <a:endParaRPr lang="zh-TW" sz="1200" kern="100" dirty="0">
                        <a:effectLst/>
                        <a:latin typeface="微軟正黑體" panose="020B0604030504040204" pitchFamily="34" charset="-120"/>
                        <a:ea typeface="微軟正黑體" panose="020B0604030504040204" pitchFamily="34" charset="-120"/>
                        <a:cs typeface="CG Times"/>
                      </a:endParaRPr>
                    </a:p>
                  </a:txBody>
                  <a:tcPr marL="68580" marR="68580" marT="0" marB="0"/>
                </a:tc>
              </a:tr>
            </a:tbl>
          </a:graphicData>
        </a:graphic>
      </p:graphicFrame>
      <p:sp>
        <p:nvSpPr>
          <p:cNvPr id="6" name="圓角矩形圖說文字 5"/>
          <p:cNvSpPr/>
          <p:nvPr/>
        </p:nvSpPr>
        <p:spPr>
          <a:xfrm>
            <a:off x="2771800" y="2636912"/>
            <a:ext cx="2232248" cy="1080120"/>
          </a:xfrm>
          <a:prstGeom prst="wedgeRoundRectCallout">
            <a:avLst>
              <a:gd name="adj1" fmla="val -69945"/>
              <a:gd name="adj2" fmla="val -39745"/>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條列式說明，參與提案計畫原因、面臨的問題</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
        <p:nvSpPr>
          <p:cNvPr id="7" name="圓角矩形圖說文字 6"/>
          <p:cNvSpPr/>
          <p:nvPr/>
        </p:nvSpPr>
        <p:spPr>
          <a:xfrm>
            <a:off x="6228184" y="2664327"/>
            <a:ext cx="2488108" cy="1008112"/>
          </a:xfrm>
          <a:prstGeom prst="wedgeRoundRectCallout">
            <a:avLst>
              <a:gd name="adj1" fmla="val -69945"/>
              <a:gd name="adj2" fmla="val -39745"/>
              <a:gd name="adj3" fmla="val 16667"/>
            </a:avLst>
          </a:prstGeom>
          <a:solidFill>
            <a:srgbClr val="C0C0C0">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ts val="2000"/>
              </a:lnSpc>
              <a:buFont typeface="Arial" panose="020B0604020202020204" pitchFamily="34" charset="0"/>
              <a:buChar char="•"/>
            </a:pPr>
            <a:r>
              <a:rPr lang="zh-TW" altLang="en-US" sz="1600" dirty="0" smtClean="0">
                <a:solidFill>
                  <a:srgbClr val="FF6600"/>
                </a:solidFill>
                <a:latin typeface="微軟正黑體" panose="020B0604030504040204" pitchFamily="34" charset="-120"/>
                <a:ea typeface="微軟正黑體" panose="020B0604030504040204" pitchFamily="34" charset="-120"/>
              </a:rPr>
              <a:t>條列式說明，逐條依據問題對應</a:t>
            </a:r>
            <a:endParaRPr lang="en-US" altLang="zh-TW" sz="1600" dirty="0" smtClean="0">
              <a:solidFill>
                <a:srgbClr val="FF660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997703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波形">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1343</Words>
  <Application>Microsoft Office PowerPoint</Application>
  <PresentationFormat>如螢幕大小 (4:3)</PresentationFormat>
  <Paragraphs>361</Paragraphs>
  <Slides>16</Slides>
  <Notes>0</Notes>
  <HiddenSlides>0</HiddenSlides>
  <MMClips>0</MMClips>
  <ScaleCrop>false</ScaleCrop>
  <HeadingPairs>
    <vt:vector size="4" baseType="variant">
      <vt:variant>
        <vt:lpstr>佈景主題</vt:lpstr>
      </vt:variant>
      <vt:variant>
        <vt:i4>1</vt:i4>
      </vt:variant>
      <vt:variant>
        <vt:lpstr>投影片標題</vt:lpstr>
      </vt:variant>
      <vt:variant>
        <vt:i4>16</vt:i4>
      </vt:variant>
    </vt:vector>
  </HeadingPairs>
  <TitlesOfParts>
    <vt:vector size="17" baseType="lpstr">
      <vt:lpstr>Office 佈景主題</vt:lpstr>
      <vt:lpstr>PowerPoint 簡報</vt:lpstr>
      <vt:lpstr>簡報目錄</vt:lpstr>
      <vt:lpstr>一、基本資料與簡介</vt:lpstr>
      <vt:lpstr>一、廠商基本資料與簡介</vt:lpstr>
      <vt:lpstr>一、廠商基本資料與簡介</vt:lpstr>
      <vt:lpstr>二、計畫目標與輔導內容</vt:lpstr>
      <vt:lpstr>二、計畫目標與輔導內容</vt:lpstr>
      <vt:lpstr>三、預期成效及輔導亮點</vt:lpstr>
      <vt:lpstr>三、預期成效及輔導亮點</vt:lpstr>
      <vt:lpstr>三、預期成效及輔導亮點</vt:lpstr>
      <vt:lpstr>四、工作進度規劃</vt:lpstr>
      <vt:lpstr>四、工作進度規劃</vt:lpstr>
      <vt:lpstr>五、經費規劃</vt:lpstr>
      <vt:lpstr>六、人力規劃</vt:lpstr>
      <vt:lpstr>七、其他附件</vt:lpstr>
      <vt:lpstr>PowerPoint 簡報</vt:lpstr>
    </vt:vector>
  </TitlesOfParts>
  <Company>財團法人塑膠工業技術發展中心</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Megan1016[王瑱嬪]</dc:creator>
  <cp:lastModifiedBy>廖佳恩</cp:lastModifiedBy>
  <cp:revision>64</cp:revision>
  <cp:lastPrinted>2020-02-27T11:14:41Z</cp:lastPrinted>
  <dcterms:created xsi:type="dcterms:W3CDTF">2020-02-07T02:52:20Z</dcterms:created>
  <dcterms:modified xsi:type="dcterms:W3CDTF">2020-03-02T03:12:59Z</dcterms:modified>
</cp:coreProperties>
</file>