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258" r:id="rId3"/>
    <p:sldId id="267" r:id="rId4"/>
    <p:sldId id="257" r:id="rId5"/>
    <p:sldId id="259" r:id="rId6"/>
    <p:sldId id="263" r:id="rId7"/>
    <p:sldId id="264" r:id="rId8"/>
    <p:sldId id="287" r:id="rId9"/>
    <p:sldId id="289" r:id="rId10"/>
    <p:sldId id="271" r:id="rId11"/>
    <p:sldId id="266" r:id="rId12"/>
    <p:sldId id="290" r:id="rId13"/>
    <p:sldId id="274" r:id="rId14"/>
    <p:sldId id="276" r:id="rId15"/>
    <p:sldId id="278" r:id="rId16"/>
    <p:sldId id="280" r:id="rId17"/>
    <p:sldId id="281" r:id="rId18"/>
    <p:sldId id="284" r:id="rId19"/>
    <p:sldId id="282" r:id="rId20"/>
    <p:sldId id="285" r:id="rId21"/>
    <p:sldId id="286" r:id="rId22"/>
    <p:sldId id="273" r:id="rId23"/>
    <p:sldId id="272" r:id="rId24"/>
  </p:sldIdLst>
  <p:sldSz cx="12192000" cy="6858000"/>
  <p:notesSz cx="6797675" cy="9928225"/>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C571"/>
    <a:srgbClr val="F1BE59"/>
    <a:srgbClr val="F0904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等深淺樣式 2 - 輔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中等深淺樣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09" autoAdjust="0"/>
    <p:restoredTop sz="91294" autoAdjust="0"/>
  </p:normalViewPr>
  <p:slideViewPr>
    <p:cSldViewPr snapToGrid="0">
      <p:cViewPr varScale="1">
        <p:scale>
          <a:sx n="61" d="100"/>
          <a:sy n="61" d="100"/>
        </p:scale>
        <p:origin x="840" y="44"/>
      </p:cViewPr>
      <p:guideLst/>
    </p:cSldViewPr>
  </p:slideViewPr>
  <p:notesTextViewPr>
    <p:cViewPr>
      <p:scale>
        <a:sx n="1" d="1"/>
        <a:sy n="1" d="1"/>
      </p:scale>
      <p:origin x="0" y="0"/>
    </p:cViewPr>
  </p:notesTextViewPr>
  <p:sorterViewPr>
    <p:cViewPr>
      <p:scale>
        <a:sx n="75" d="100"/>
        <a:sy n="75" d="100"/>
      </p:scale>
      <p:origin x="0" y="-2172"/>
    </p:cViewPr>
  </p:sorterViewPr>
  <p:notesViewPr>
    <p:cSldViewPr snapToGrid="0">
      <p:cViewPr varScale="1">
        <p:scale>
          <a:sx n="51" d="100"/>
          <a:sy n="51" d="100"/>
        </p:scale>
        <p:origin x="2624" y="3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77CA50CE-39C3-4AC8-817B-1C3071CABF88}" type="datetimeFigureOut">
              <a:rPr lang="zh-TW" altLang="en-US" smtClean="0"/>
              <a:t>2020/10/22</a:t>
            </a:fld>
            <a:endParaRPr lang="zh-TW" altLang="en-US"/>
          </a:p>
        </p:txBody>
      </p:sp>
      <p:sp>
        <p:nvSpPr>
          <p:cNvPr id="4" name="頁尾版面配置區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DB05B540-D440-4CAD-BC14-7186CE24CE10}" type="slidenum">
              <a:rPr lang="zh-TW" altLang="en-US" smtClean="0"/>
              <a:t>‹#›</a:t>
            </a:fld>
            <a:endParaRPr lang="zh-TW" altLang="en-US"/>
          </a:p>
        </p:txBody>
      </p:sp>
    </p:spTree>
    <p:extLst>
      <p:ext uri="{BB962C8B-B14F-4D97-AF65-F5344CB8AC3E}">
        <p14:creationId xmlns:p14="http://schemas.microsoft.com/office/powerpoint/2010/main" val="20393044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9F8556AB-0E47-4C4B-8ECF-5DDAC5D87436}" type="datetimeFigureOut">
              <a:rPr lang="zh-TW" altLang="en-US" smtClean="0"/>
              <a:t>2020/10/22</a:t>
            </a:fld>
            <a:endParaRPr lang="zh-TW" altLang="en-US"/>
          </a:p>
        </p:txBody>
      </p:sp>
      <p:sp>
        <p:nvSpPr>
          <p:cNvPr id="4" name="投影片圖像版面配置區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7A42AB7B-1264-4BCB-B52D-82445C802C92}" type="slidenum">
              <a:rPr lang="zh-TW" altLang="en-US" smtClean="0"/>
              <a:t>‹#›</a:t>
            </a:fld>
            <a:endParaRPr lang="zh-TW" altLang="en-US"/>
          </a:p>
        </p:txBody>
      </p:sp>
    </p:spTree>
    <p:extLst>
      <p:ext uri="{BB962C8B-B14F-4D97-AF65-F5344CB8AC3E}">
        <p14:creationId xmlns:p14="http://schemas.microsoft.com/office/powerpoint/2010/main" val="2498666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7A42AB7B-1264-4BCB-B52D-82445C802C92}" type="slidenum">
              <a:rPr lang="zh-TW" altLang="en-US" smtClean="0"/>
              <a:t>3</a:t>
            </a:fld>
            <a:endParaRPr lang="zh-TW" altLang="en-US"/>
          </a:p>
        </p:txBody>
      </p:sp>
    </p:spTree>
    <p:extLst>
      <p:ext uri="{BB962C8B-B14F-4D97-AF65-F5344CB8AC3E}">
        <p14:creationId xmlns:p14="http://schemas.microsoft.com/office/powerpoint/2010/main" val="174690032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pic>
        <p:nvPicPr>
          <p:cNvPr id="17" name="圖片 16">
            <a:extLst>
              <a:ext uri="{FF2B5EF4-FFF2-40B4-BE49-F238E27FC236}">
                <a16:creationId xmlns:a16="http://schemas.microsoft.com/office/drawing/2014/main" xmlns="" id="{FAE05CF9-CC2A-784E-848D-51B24B36AB2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8" name="圖片 1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6250" y="230188"/>
            <a:ext cx="2167499" cy="455210"/>
          </a:xfrm>
          <a:prstGeom prst="rect">
            <a:avLst/>
          </a:prstGeom>
        </p:spPr>
      </p:pic>
      <p:pic>
        <p:nvPicPr>
          <p:cNvPr id="19" name="圖片 18"/>
          <p:cNvPicPr>
            <a:picLocks noChangeAspect="1"/>
          </p:cNvPicPr>
          <p:nvPr userDrawn="1"/>
        </p:nvPicPr>
        <p:blipFill rotWithShape="1">
          <a:blip r:embed="rId4" cstate="print">
            <a:extLst>
              <a:ext uri="{28A0092B-C50C-407E-A947-70E740481C1C}">
                <a14:useLocalDpi xmlns:a14="http://schemas.microsoft.com/office/drawing/2010/main" val="0"/>
              </a:ext>
            </a:extLst>
          </a:blip>
          <a:srcRect l="9202" t="29100" r="11176" b="28505"/>
          <a:stretch/>
        </p:blipFill>
        <p:spPr>
          <a:xfrm>
            <a:off x="9318230" y="685398"/>
            <a:ext cx="2423847" cy="1290553"/>
          </a:xfrm>
          <a:prstGeom prst="rect">
            <a:avLst/>
          </a:prstGeom>
        </p:spPr>
      </p:pic>
      <p:sp>
        <p:nvSpPr>
          <p:cNvPr id="14" name="矩形 13"/>
          <p:cNvSpPr/>
          <p:nvPr userDrawn="1"/>
        </p:nvSpPr>
        <p:spPr>
          <a:xfrm>
            <a:off x="3897876" y="6606059"/>
            <a:ext cx="4434348" cy="230832"/>
          </a:xfrm>
          <a:prstGeom prst="rect">
            <a:avLst/>
          </a:prstGeom>
        </p:spPr>
        <p:txBody>
          <a:bodyPr wrap="square">
            <a:spAutoFit/>
          </a:bodyPr>
          <a:lstStyle/>
          <a:p>
            <a:pPr algn="ctr"/>
            <a:r>
              <a:rPr lang="zh-TW" altLang="en-US" sz="900" kern="1200" dirty="0" smtClean="0">
                <a:solidFill>
                  <a:schemeClr val="tx1">
                    <a:lumMod val="50000"/>
                    <a:lumOff val="50000"/>
                  </a:schemeClr>
                </a:solidFill>
                <a:latin typeface="Arial" panose="020B0604020202020204" pitchFamily="34" charset="0"/>
                <a:ea typeface="微軟正黑體" panose="020B0604030504040204" pitchFamily="34" charset="-120"/>
                <a:cs typeface="Arial" panose="020B0604020202020204" pitchFamily="34" charset="0"/>
              </a:rPr>
              <a:t>禁止複製、轉載、外流 </a:t>
            </a:r>
            <a:r>
              <a:rPr lang="en-US" altLang="zh-TW" sz="900" kern="1200" dirty="0" smtClean="0">
                <a:solidFill>
                  <a:schemeClr val="tx1">
                    <a:lumMod val="50000"/>
                    <a:lumOff val="50000"/>
                  </a:schemeClr>
                </a:solidFill>
                <a:latin typeface="Arial" panose="020B0604020202020204" pitchFamily="34" charset="0"/>
                <a:ea typeface="微軟正黑體" panose="020B0604030504040204" pitchFamily="34" charset="-120"/>
                <a:cs typeface="Arial" panose="020B0604020202020204" pitchFamily="34" charset="0"/>
              </a:rPr>
              <a:t>DOCUMENT DO NOT COPY OR DISTRIBUTE</a:t>
            </a:r>
            <a:endParaRPr lang="en-US" altLang="zh-TW" sz="900" kern="1200" dirty="0">
              <a:solidFill>
                <a:schemeClr val="tx1">
                  <a:lumMod val="50000"/>
                  <a:lumOff val="50000"/>
                </a:schemeClr>
              </a:solidFill>
              <a:latin typeface="Arial" panose="020B0604020202020204" pitchFamily="34" charset="0"/>
              <a:ea typeface="微軟正黑體" panose="020B0604030504040204" pitchFamily="34" charset="-120"/>
              <a:cs typeface="Arial" panose="020B0604020202020204" pitchFamily="34" charset="0"/>
            </a:endParaRPr>
          </a:p>
        </p:txBody>
      </p:sp>
      <p:sp>
        <p:nvSpPr>
          <p:cNvPr id="2" name="標題 1"/>
          <p:cNvSpPr>
            <a:spLocks noGrp="1"/>
          </p:cNvSpPr>
          <p:nvPr>
            <p:ph type="ctrTitle"/>
          </p:nvPr>
        </p:nvSpPr>
        <p:spPr>
          <a:xfrm>
            <a:off x="1524000" y="1122363"/>
            <a:ext cx="9144000" cy="2387600"/>
          </a:xfrm>
        </p:spPr>
        <p:txBody>
          <a:bodyPr anchor="b" anchorCtr="0">
            <a:normAutofit/>
          </a:bodyPr>
          <a:lstStyle>
            <a:lvl1pPr algn="ctr">
              <a:defRPr sz="4400">
                <a:solidFill>
                  <a:schemeClr val="tx1"/>
                </a:solidFill>
                <a:latin typeface="Arial" panose="020B0604020202020204" pitchFamily="34" charset="0"/>
                <a:ea typeface="微軟正黑體" panose="020B0604030504040204" pitchFamily="34" charset="-120"/>
                <a:cs typeface="Arial" panose="020B0604020202020204" pitchFamily="34" charset="0"/>
              </a:defRPr>
            </a:lvl1pPr>
          </a:lstStyle>
          <a:p>
            <a:r>
              <a:rPr lang="zh-TW" altLang="en-US" dirty="0" smtClean="0"/>
              <a:t>按一下以編輯母片標題樣式</a:t>
            </a:r>
            <a:endParaRPr lang="zh-TW" altLang="en-US" dirty="0"/>
          </a:p>
        </p:txBody>
      </p:sp>
      <p:sp>
        <p:nvSpPr>
          <p:cNvPr id="3" name="副標題 2"/>
          <p:cNvSpPr>
            <a:spLocks noGrp="1"/>
          </p:cNvSpPr>
          <p:nvPr>
            <p:ph type="subTitle" idx="1"/>
          </p:nvPr>
        </p:nvSpPr>
        <p:spPr>
          <a:xfrm>
            <a:off x="1524000" y="3944938"/>
            <a:ext cx="9144000" cy="1655762"/>
          </a:xfrm>
        </p:spPr>
        <p:txBody>
          <a:bodyPr anchor="ctr" anchorCtr="0"/>
          <a:lstStyle>
            <a:lvl1pPr marL="0" indent="0" algn="ctr">
              <a:buNone/>
              <a:defRPr sz="2400">
                <a:latin typeface="Arial" panose="020B0604020202020204" pitchFamily="34" charset="0"/>
                <a:ea typeface="微軟正黑體" panose="020B0604030504040204" pitchFamily="34" charset="-12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dirty="0" smtClean="0"/>
              <a:t>按一下以編輯母片副標題樣式</a:t>
            </a:r>
            <a:endParaRPr lang="zh-TW" altLang="en-US" dirty="0"/>
          </a:p>
        </p:txBody>
      </p:sp>
      <p:sp>
        <p:nvSpPr>
          <p:cNvPr id="4" name="日期版面配置區 3"/>
          <p:cNvSpPr>
            <a:spLocks noGrp="1"/>
          </p:cNvSpPr>
          <p:nvPr>
            <p:ph type="dt" sz="half" idx="10"/>
          </p:nvPr>
        </p:nvSpPr>
        <p:spPr/>
        <p:txBody>
          <a:bodyPr/>
          <a:lstStyle>
            <a:lvl1pPr>
              <a:defRPr>
                <a:latin typeface="Arial" panose="020B0604020202020204" pitchFamily="34" charset="0"/>
                <a:ea typeface="微軟正黑體" panose="020B0604030504040204" pitchFamily="34" charset="-120"/>
                <a:cs typeface="Arial" panose="020B0604020202020204" pitchFamily="34" charset="0"/>
              </a:defRPr>
            </a:lvl1pPr>
          </a:lstStyle>
          <a:p>
            <a:fld id="{69FDE2CB-BC03-4EA2-A094-19FBBD719625}" type="datetime1">
              <a:rPr lang="zh-TW" altLang="en-US" smtClean="0"/>
              <a:t>2020/10/22</a:t>
            </a:fld>
            <a:endParaRPr lang="zh-TW" altLang="en-US" dirty="0"/>
          </a:p>
        </p:txBody>
      </p:sp>
      <p:sp>
        <p:nvSpPr>
          <p:cNvPr id="5" name="頁尾版面配置區 4"/>
          <p:cNvSpPr>
            <a:spLocks noGrp="1"/>
          </p:cNvSpPr>
          <p:nvPr>
            <p:ph type="ftr" sz="quarter" idx="11"/>
          </p:nvPr>
        </p:nvSpPr>
        <p:spPr/>
        <p:txBody>
          <a:bodyPr/>
          <a:lstStyle>
            <a:lvl1pPr>
              <a:defRPr>
                <a:latin typeface="Arial" panose="020B0604020202020204" pitchFamily="34" charset="0"/>
                <a:ea typeface="微軟正黑體" panose="020B0604030504040204" pitchFamily="34" charset="-120"/>
                <a:cs typeface="Arial" panose="020B0604020202020204" pitchFamily="34" charset="0"/>
              </a:defRPr>
            </a:lvl1pPr>
          </a:lstStyle>
          <a:p>
            <a:endParaRPr lang="zh-TW" altLang="en-US" dirty="0"/>
          </a:p>
        </p:txBody>
      </p:sp>
      <p:sp>
        <p:nvSpPr>
          <p:cNvPr id="6" name="投影片編號版面配置區 5"/>
          <p:cNvSpPr>
            <a:spLocks noGrp="1"/>
          </p:cNvSpPr>
          <p:nvPr>
            <p:ph type="sldNum" sz="quarter" idx="12"/>
          </p:nvPr>
        </p:nvSpPr>
        <p:spPr/>
        <p:txBody>
          <a:bodyPr/>
          <a:lstStyle>
            <a:lvl1pPr>
              <a:defRPr>
                <a:latin typeface="Arial" panose="020B0604020202020204" pitchFamily="34" charset="0"/>
                <a:ea typeface="微軟正黑體" panose="020B0604030504040204" pitchFamily="34" charset="-120"/>
                <a:cs typeface="Arial" panose="020B0604020202020204" pitchFamily="34" charset="0"/>
              </a:defRPr>
            </a:lvl1pPr>
          </a:lstStyle>
          <a:p>
            <a:fld id="{08149932-37C6-4D6A-AF22-EBEBF2BE98A2}" type="slidenum">
              <a:rPr lang="zh-TW" altLang="en-US" smtClean="0"/>
              <a:pPr/>
              <a:t>‹#›</a:t>
            </a:fld>
            <a:endParaRPr lang="zh-TW" altLang="en-US" dirty="0"/>
          </a:p>
        </p:txBody>
      </p:sp>
    </p:spTree>
    <p:extLst>
      <p:ext uri="{BB962C8B-B14F-4D97-AF65-F5344CB8AC3E}">
        <p14:creationId xmlns:p14="http://schemas.microsoft.com/office/powerpoint/2010/main" val="183744043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257CA7C9-953A-484F-8AEA-6A3F6DDA5AE1}" type="datetime1">
              <a:rPr lang="zh-TW" altLang="en-US" smtClean="0"/>
              <a:t>2020/10/22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08149932-37C6-4D6A-AF22-EBEBF2BE98A2}" type="slidenum">
              <a:rPr lang="zh-TW" altLang="en-US" smtClean="0"/>
              <a:t>‹#›</a:t>
            </a:fld>
            <a:endParaRPr lang="zh-TW" altLang="en-US"/>
          </a:p>
        </p:txBody>
      </p:sp>
    </p:spTree>
    <p:extLst>
      <p:ext uri="{BB962C8B-B14F-4D97-AF65-F5344CB8AC3E}">
        <p14:creationId xmlns:p14="http://schemas.microsoft.com/office/powerpoint/2010/main" val="63548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724900" y="365125"/>
            <a:ext cx="2628900" cy="5811838"/>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838200" y="365125"/>
            <a:ext cx="7734300" cy="5811838"/>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49432340-1C21-4C0A-B603-EB2153879B5D}" type="datetime1">
              <a:rPr lang="zh-TW" altLang="en-US" smtClean="0"/>
              <a:t>2020/10/22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08149932-37C6-4D6A-AF22-EBEBF2BE98A2}" type="slidenum">
              <a:rPr lang="zh-TW" altLang="en-US" smtClean="0"/>
              <a:t>‹#›</a:t>
            </a:fld>
            <a:endParaRPr lang="zh-TW" altLang="en-US"/>
          </a:p>
        </p:txBody>
      </p:sp>
    </p:spTree>
    <p:extLst>
      <p:ext uri="{BB962C8B-B14F-4D97-AF65-F5344CB8AC3E}">
        <p14:creationId xmlns:p14="http://schemas.microsoft.com/office/powerpoint/2010/main" val="32601967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2363749" y="13091"/>
            <a:ext cx="8580476" cy="1026722"/>
          </a:xfrm>
        </p:spPr>
        <p:txBody>
          <a:bodyPr/>
          <a:lstStyle>
            <a:lvl1pPr>
              <a:defRPr>
                <a:latin typeface="Arial" panose="020B0604020202020204" pitchFamily="34" charset="0"/>
                <a:cs typeface="Arial" panose="020B0604020202020204" pitchFamily="34" charset="0"/>
              </a:defRPr>
            </a:lvl1pPr>
          </a:lstStyle>
          <a:p>
            <a:r>
              <a:rPr lang="zh-TW" altLang="en-US" dirty="0" smtClean="0"/>
              <a:t>按一下以編輯母片標題樣式</a:t>
            </a:r>
            <a:endParaRPr lang="zh-TW" altLang="en-US" dirty="0"/>
          </a:p>
        </p:txBody>
      </p:sp>
      <p:sp>
        <p:nvSpPr>
          <p:cNvPr id="3" name="內容版面配置區 2"/>
          <p:cNvSpPr>
            <a:spLocks noGrp="1"/>
          </p:cNvSpPr>
          <p:nvPr>
            <p:ph idx="1"/>
          </p:nvPr>
        </p:nvSpPr>
        <p:spPr>
          <a:xfrm>
            <a:off x="838200" y="1219200"/>
            <a:ext cx="10515600" cy="4957763"/>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zh-TW" altLang="en-US" dirty="0" smtClean="0"/>
              <a:t>按一下以編輯母片文字樣式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endParaRPr lang="zh-TW" altLang="en-US" dirty="0"/>
          </a:p>
        </p:txBody>
      </p:sp>
      <p:sp>
        <p:nvSpPr>
          <p:cNvPr id="4" name="日期版面配置區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3E5C2B57-D1F9-43B3-A264-97F059217C60}" type="datetime1">
              <a:rPr lang="zh-TW" altLang="en-US" smtClean="0"/>
              <a:t>2020/10/22</a:t>
            </a:fld>
            <a:endParaRPr lang="zh-TW" altLang="en-US"/>
          </a:p>
        </p:txBody>
      </p:sp>
      <p:sp>
        <p:nvSpPr>
          <p:cNvPr id="5" name="頁尾版面配置區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zh-TW" altLang="en-US"/>
          </a:p>
        </p:txBody>
      </p:sp>
      <p:sp>
        <p:nvSpPr>
          <p:cNvPr id="6" name="投影片編號版面配置區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08149932-37C6-4D6A-AF22-EBEBF2BE98A2}" type="slidenum">
              <a:rPr lang="zh-TW" altLang="en-US" smtClean="0"/>
              <a:pPr/>
              <a:t>‹#›</a:t>
            </a:fld>
            <a:endParaRPr lang="zh-TW" altLang="en-US"/>
          </a:p>
        </p:txBody>
      </p:sp>
    </p:spTree>
    <p:extLst>
      <p:ext uri="{BB962C8B-B14F-4D97-AF65-F5344CB8AC3E}">
        <p14:creationId xmlns:p14="http://schemas.microsoft.com/office/powerpoint/2010/main" val="156477235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pic>
        <p:nvPicPr>
          <p:cNvPr id="12" name="圖片 11">
            <a:extLst>
              <a:ext uri="{FF2B5EF4-FFF2-40B4-BE49-F238E27FC236}">
                <a16:creationId xmlns:a16="http://schemas.microsoft.com/office/drawing/2014/main" xmlns="" id="{C0364B7B-A73C-F94E-A0B5-5EDBCE1E4DD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3" name="圖片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6250" y="230188"/>
            <a:ext cx="2167499" cy="455210"/>
          </a:xfrm>
          <a:prstGeom prst="rect">
            <a:avLst/>
          </a:prstGeom>
        </p:spPr>
      </p:pic>
      <p:pic>
        <p:nvPicPr>
          <p:cNvPr id="14" name="圖片 13"/>
          <p:cNvPicPr>
            <a:picLocks noChangeAspect="1"/>
          </p:cNvPicPr>
          <p:nvPr userDrawn="1"/>
        </p:nvPicPr>
        <p:blipFill rotWithShape="1">
          <a:blip r:embed="rId4" cstate="print">
            <a:extLst>
              <a:ext uri="{28A0092B-C50C-407E-A947-70E740481C1C}">
                <a14:useLocalDpi xmlns:a14="http://schemas.microsoft.com/office/drawing/2010/main" val="0"/>
              </a:ext>
            </a:extLst>
          </a:blip>
          <a:srcRect l="19162" t="11076" r="20191" b="11706"/>
          <a:stretch/>
        </p:blipFill>
        <p:spPr>
          <a:xfrm>
            <a:off x="11239886" y="9526"/>
            <a:ext cx="942589" cy="1200150"/>
          </a:xfrm>
          <a:prstGeom prst="rect">
            <a:avLst/>
          </a:prstGeom>
        </p:spPr>
      </p:pic>
      <p:sp>
        <p:nvSpPr>
          <p:cNvPr id="17" name="矩形 16"/>
          <p:cNvSpPr/>
          <p:nvPr userDrawn="1"/>
        </p:nvSpPr>
        <p:spPr>
          <a:xfrm>
            <a:off x="3834581" y="6606059"/>
            <a:ext cx="4434348" cy="230832"/>
          </a:xfrm>
          <a:prstGeom prst="rect">
            <a:avLst/>
          </a:prstGeom>
        </p:spPr>
        <p:txBody>
          <a:bodyPr wrap="square">
            <a:spAutoFit/>
          </a:bodyPr>
          <a:lstStyle/>
          <a:p>
            <a:pPr algn="ctr"/>
            <a:r>
              <a:rPr lang="zh-TW" altLang="en-US" sz="900" kern="1200" dirty="0" smtClean="0">
                <a:solidFill>
                  <a:schemeClr val="bg1"/>
                </a:solidFill>
                <a:latin typeface="微軟正黑體" panose="020B0604030504040204" pitchFamily="34" charset="-120"/>
                <a:ea typeface="微軟正黑體" panose="020B0604030504040204" pitchFamily="34" charset="-120"/>
                <a:cs typeface="+mn-cs"/>
              </a:rPr>
              <a:t>禁止複製、轉載、外流 </a:t>
            </a:r>
            <a:r>
              <a:rPr lang="en-US" altLang="zh-TW" sz="900" kern="1200" dirty="0" smtClean="0">
                <a:solidFill>
                  <a:schemeClr val="bg1"/>
                </a:solidFill>
                <a:latin typeface="微軟正黑體" panose="020B0604030504040204" pitchFamily="34" charset="-120"/>
                <a:ea typeface="微軟正黑體" panose="020B0604030504040204" pitchFamily="34" charset="-120"/>
                <a:cs typeface="+mn-cs"/>
              </a:rPr>
              <a:t>DOCUMENT DO NOT COPY OR DISTRIBUTE</a:t>
            </a:r>
            <a:endParaRPr lang="en-US" altLang="zh-TW" sz="900" kern="1200" dirty="0">
              <a:solidFill>
                <a:schemeClr val="bg1"/>
              </a:solidFill>
              <a:latin typeface="微軟正黑體" panose="020B0604030504040204" pitchFamily="34" charset="-120"/>
              <a:ea typeface="微軟正黑體" panose="020B0604030504040204" pitchFamily="34" charset="-120"/>
              <a:cs typeface="+mn-cs"/>
            </a:endParaRPr>
          </a:p>
        </p:txBody>
      </p:sp>
      <p:sp>
        <p:nvSpPr>
          <p:cNvPr id="2" name="標題 1"/>
          <p:cNvSpPr>
            <a:spLocks noGrp="1"/>
          </p:cNvSpPr>
          <p:nvPr>
            <p:ph type="title"/>
          </p:nvPr>
        </p:nvSpPr>
        <p:spPr>
          <a:xfrm>
            <a:off x="831850" y="1709738"/>
            <a:ext cx="10515600" cy="2852737"/>
          </a:xfrm>
        </p:spPr>
        <p:txBody>
          <a:bodyPr anchor="b"/>
          <a:lstStyle>
            <a:lvl1pPr>
              <a:defRPr sz="6000">
                <a:solidFill>
                  <a:schemeClr val="tx1"/>
                </a:solidFill>
                <a:latin typeface="Arial" panose="020B0604020202020204" pitchFamily="34" charset="0"/>
                <a:cs typeface="Arial" panose="020B0604020202020204" pitchFamily="34" charset="0"/>
              </a:defRPr>
            </a:lvl1pPr>
          </a:lstStyle>
          <a:p>
            <a:r>
              <a:rPr lang="zh-TW" altLang="en-US" dirty="0" smtClean="0"/>
              <a:t>按一下以編輯母片標題樣式</a:t>
            </a:r>
            <a:endParaRPr lang="zh-TW" altLang="en-US" dirty="0"/>
          </a:p>
        </p:txBody>
      </p:sp>
      <p:sp>
        <p:nvSpPr>
          <p:cNvPr id="3" name="文字版面配置區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A090022B-6228-4301-BDF5-B45B4F95866F}" type="datetime1">
              <a:rPr lang="zh-TW" altLang="en-US" smtClean="0"/>
              <a:t>2020/10/22</a:t>
            </a:fld>
            <a:endParaRPr lang="zh-TW" altLang="en-US"/>
          </a:p>
        </p:txBody>
      </p:sp>
      <p:sp>
        <p:nvSpPr>
          <p:cNvPr id="5" name="頁尾版面配置區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zh-TW" altLang="en-US" dirty="0"/>
          </a:p>
        </p:txBody>
      </p:sp>
      <p:sp>
        <p:nvSpPr>
          <p:cNvPr id="6" name="投影片編號版面配置區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08149932-37C6-4D6A-AF22-EBEBF2BE98A2}" type="slidenum">
              <a:rPr lang="zh-TW" altLang="en-US" smtClean="0"/>
              <a:pPr/>
              <a:t>‹#›</a:t>
            </a:fld>
            <a:endParaRPr lang="zh-TW" altLang="en-US"/>
          </a:p>
        </p:txBody>
      </p:sp>
    </p:spTree>
    <p:extLst>
      <p:ext uri="{BB962C8B-B14F-4D97-AF65-F5344CB8AC3E}">
        <p14:creationId xmlns:p14="http://schemas.microsoft.com/office/powerpoint/2010/main" val="20822348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838200" y="1825625"/>
            <a:ext cx="5181600" cy="435133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6172200" y="1825625"/>
            <a:ext cx="5181600" cy="435133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987FB081-4DE8-4308-ABD6-B599A94F1D0E}" type="datetime1">
              <a:rPr lang="zh-TW" altLang="en-US" smtClean="0"/>
              <a:t>2020/10/22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08149932-37C6-4D6A-AF22-EBEBF2BE98A2}" type="slidenum">
              <a:rPr lang="zh-TW" altLang="en-US" smtClean="0"/>
              <a:t>‹#›</a:t>
            </a:fld>
            <a:endParaRPr lang="zh-TW" altLang="en-US"/>
          </a:p>
        </p:txBody>
      </p:sp>
    </p:spTree>
    <p:extLst>
      <p:ext uri="{BB962C8B-B14F-4D97-AF65-F5344CB8AC3E}">
        <p14:creationId xmlns:p14="http://schemas.microsoft.com/office/powerpoint/2010/main" val="344343601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839788" y="365125"/>
            <a:ext cx="10515600" cy="1325563"/>
          </a:xfrm>
        </p:spPr>
        <p:txBody>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839788" y="2505075"/>
            <a:ext cx="5157787"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6172200" y="2505075"/>
            <a:ext cx="5183188"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7280BB15-6EA7-4310-ABB2-D18FFEA680D2}" type="datetime1">
              <a:rPr lang="zh-TW" altLang="en-US" smtClean="0"/>
              <a:t>2020/10/22</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08149932-37C6-4D6A-AF22-EBEBF2BE98A2}" type="slidenum">
              <a:rPr lang="zh-TW" altLang="en-US" smtClean="0"/>
              <a:t>‹#›</a:t>
            </a:fld>
            <a:endParaRPr lang="zh-TW" altLang="en-US"/>
          </a:p>
        </p:txBody>
      </p:sp>
    </p:spTree>
    <p:extLst>
      <p:ext uri="{BB962C8B-B14F-4D97-AF65-F5344CB8AC3E}">
        <p14:creationId xmlns:p14="http://schemas.microsoft.com/office/powerpoint/2010/main" val="208127030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308C8ED0-7610-4699-B771-A1519B8621E9}" type="datetime1">
              <a:rPr lang="zh-TW" altLang="en-US" smtClean="0"/>
              <a:t>2020/10/22</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08149932-37C6-4D6A-AF22-EBEBF2BE98A2}" type="slidenum">
              <a:rPr lang="zh-TW" altLang="en-US" smtClean="0"/>
              <a:t>‹#›</a:t>
            </a:fld>
            <a:endParaRPr lang="zh-TW" altLang="en-US"/>
          </a:p>
        </p:txBody>
      </p:sp>
    </p:spTree>
    <p:extLst>
      <p:ext uri="{BB962C8B-B14F-4D97-AF65-F5344CB8AC3E}">
        <p14:creationId xmlns:p14="http://schemas.microsoft.com/office/powerpoint/2010/main" val="107209046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10867EC5-253F-4469-9AF5-1E5E1B21E821}" type="datetime1">
              <a:rPr lang="zh-TW" altLang="en-US" smtClean="0"/>
              <a:t>2020/10/22</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08149932-37C6-4D6A-AF22-EBEBF2BE98A2}" type="slidenum">
              <a:rPr lang="zh-TW" altLang="en-US" smtClean="0"/>
              <a:t>‹#›</a:t>
            </a:fld>
            <a:endParaRPr lang="zh-TW" altLang="en-US"/>
          </a:p>
        </p:txBody>
      </p:sp>
    </p:spTree>
    <p:extLst>
      <p:ext uri="{BB962C8B-B14F-4D97-AF65-F5344CB8AC3E}">
        <p14:creationId xmlns:p14="http://schemas.microsoft.com/office/powerpoint/2010/main" val="1754565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495ACEB5-F522-43D4-82CC-7B7A07FE62A3}" type="datetime1">
              <a:rPr lang="zh-TW" altLang="en-US" smtClean="0"/>
              <a:t>2020/10/22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08149932-37C6-4D6A-AF22-EBEBF2BE98A2}" type="slidenum">
              <a:rPr lang="zh-TW" altLang="en-US" smtClean="0"/>
              <a:t>‹#›</a:t>
            </a:fld>
            <a:endParaRPr lang="zh-TW" altLang="en-US"/>
          </a:p>
        </p:txBody>
      </p:sp>
    </p:spTree>
    <p:extLst>
      <p:ext uri="{BB962C8B-B14F-4D97-AF65-F5344CB8AC3E}">
        <p14:creationId xmlns:p14="http://schemas.microsoft.com/office/powerpoint/2010/main" val="1422204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42873026-F8AE-4683-ACA7-BB3997C80944}" type="datetime1">
              <a:rPr lang="zh-TW" altLang="en-US" smtClean="0"/>
              <a:t>2020/10/22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08149932-37C6-4D6A-AF22-EBEBF2BE98A2}" type="slidenum">
              <a:rPr lang="zh-TW" altLang="en-US" smtClean="0"/>
              <a:t>‹#›</a:t>
            </a:fld>
            <a:endParaRPr lang="zh-TW" altLang="en-US"/>
          </a:p>
        </p:txBody>
      </p:sp>
    </p:spTree>
    <p:extLst>
      <p:ext uri="{BB962C8B-B14F-4D97-AF65-F5344CB8AC3E}">
        <p14:creationId xmlns:p14="http://schemas.microsoft.com/office/powerpoint/2010/main" val="3911524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5" name="圖片 14"/>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10525" y="230188"/>
            <a:ext cx="2167499" cy="455210"/>
          </a:xfrm>
          <a:prstGeom prst="rect">
            <a:avLst/>
          </a:prstGeom>
        </p:spPr>
      </p:pic>
      <p:pic>
        <p:nvPicPr>
          <p:cNvPr id="16" name="圖片 15"/>
          <p:cNvPicPr>
            <a:picLocks noChangeAspect="1"/>
          </p:cNvPicPr>
          <p:nvPr userDrawn="1"/>
        </p:nvPicPr>
        <p:blipFill rotWithShape="1">
          <a:blip r:embed="rId14" cstate="print">
            <a:duotone>
              <a:prstClr val="black"/>
              <a:schemeClr val="accent2">
                <a:tint val="45000"/>
                <a:satMod val="400000"/>
              </a:schemeClr>
            </a:duotone>
            <a:extLst>
              <a:ext uri="{28A0092B-C50C-407E-A947-70E740481C1C}">
                <a14:useLocalDpi xmlns:a14="http://schemas.microsoft.com/office/drawing/2010/main" val="0"/>
              </a:ext>
            </a:extLst>
          </a:blip>
          <a:srcRect l="19162" t="11076" r="20191" b="11706"/>
          <a:stretch/>
        </p:blipFill>
        <p:spPr>
          <a:xfrm>
            <a:off x="11239886" y="9526"/>
            <a:ext cx="942589" cy="1200150"/>
          </a:xfrm>
          <a:prstGeom prst="rect">
            <a:avLst/>
          </a:prstGeom>
        </p:spPr>
      </p:pic>
      <p:sp>
        <p:nvSpPr>
          <p:cNvPr id="10" name="矩形 9"/>
          <p:cNvSpPr/>
          <p:nvPr userDrawn="1"/>
        </p:nvSpPr>
        <p:spPr>
          <a:xfrm>
            <a:off x="3834581" y="6606059"/>
            <a:ext cx="4434348" cy="230832"/>
          </a:xfrm>
          <a:prstGeom prst="rect">
            <a:avLst/>
          </a:prstGeom>
        </p:spPr>
        <p:txBody>
          <a:bodyPr wrap="square">
            <a:spAutoFit/>
          </a:bodyPr>
          <a:lstStyle/>
          <a:p>
            <a:pPr algn="ctr"/>
            <a:r>
              <a:rPr lang="zh-TW" altLang="en-US" sz="900" kern="1200" dirty="0" smtClean="0">
                <a:solidFill>
                  <a:schemeClr val="tx1">
                    <a:lumMod val="50000"/>
                    <a:lumOff val="50000"/>
                  </a:schemeClr>
                </a:solidFill>
                <a:latin typeface="Arial" panose="020B0604020202020204" pitchFamily="34" charset="0"/>
                <a:ea typeface="微軟正黑體" panose="020B0604030504040204" pitchFamily="34" charset="-120"/>
                <a:cs typeface="Arial" panose="020B0604020202020204" pitchFamily="34" charset="0"/>
              </a:rPr>
              <a:t>禁止複製、轉載、外流 </a:t>
            </a:r>
            <a:r>
              <a:rPr lang="en-US" altLang="zh-TW" sz="900" kern="1200" dirty="0" smtClean="0">
                <a:solidFill>
                  <a:schemeClr val="tx1">
                    <a:lumMod val="50000"/>
                    <a:lumOff val="50000"/>
                  </a:schemeClr>
                </a:solidFill>
                <a:latin typeface="Arial" panose="020B0604020202020204" pitchFamily="34" charset="0"/>
                <a:ea typeface="微軟正黑體" panose="020B0604030504040204" pitchFamily="34" charset="-120"/>
                <a:cs typeface="Arial" panose="020B0604020202020204" pitchFamily="34" charset="0"/>
              </a:rPr>
              <a:t>DOCUMENT DO NOT COPY OR DISTRIBUTE</a:t>
            </a:r>
            <a:endParaRPr lang="en-US" altLang="zh-TW" sz="900" kern="1200" dirty="0">
              <a:solidFill>
                <a:schemeClr val="tx1">
                  <a:lumMod val="50000"/>
                  <a:lumOff val="50000"/>
                </a:schemeClr>
              </a:solidFill>
              <a:latin typeface="Arial" panose="020B0604020202020204" pitchFamily="34" charset="0"/>
              <a:ea typeface="微軟正黑體" panose="020B0604030504040204" pitchFamily="34" charset="-120"/>
              <a:cs typeface="Arial" panose="020B0604020202020204" pitchFamily="34" charset="0"/>
            </a:endParaRPr>
          </a:p>
        </p:txBody>
      </p:sp>
      <p:sp>
        <p:nvSpPr>
          <p:cNvPr id="2" name="標題版面配置區 1"/>
          <p:cNvSpPr>
            <a:spLocks noGrp="1"/>
          </p:cNvSpPr>
          <p:nvPr>
            <p:ph type="title"/>
          </p:nvPr>
        </p:nvSpPr>
        <p:spPr>
          <a:xfrm>
            <a:off x="2363749" y="13091"/>
            <a:ext cx="8580476" cy="1325563"/>
          </a:xfrm>
          <a:prstGeom prst="rect">
            <a:avLst/>
          </a:prstGeom>
        </p:spPr>
        <p:txBody>
          <a:bodyPr vert="horz" lIns="91440" tIns="45720" rIns="91440" bIns="45720" rtlCol="0" anchor="ctr">
            <a:normAutofit/>
          </a:bodyPr>
          <a:lstStyle/>
          <a:p>
            <a:r>
              <a:rPr lang="zh-TW" altLang="en-US" dirty="0" smtClean="0"/>
              <a:t>按一下以編輯母片標題樣式</a:t>
            </a:r>
            <a:endParaRPr lang="zh-TW" altLang="en-US" dirty="0"/>
          </a:p>
        </p:txBody>
      </p:sp>
      <p:sp>
        <p:nvSpPr>
          <p:cNvPr id="3" name="文字版面配置區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ea typeface="微軟正黑體" panose="020B0604030504040204" pitchFamily="34" charset="-120"/>
                <a:cs typeface="Arial" panose="020B0604020202020204" pitchFamily="34" charset="0"/>
              </a:defRPr>
            </a:lvl1pPr>
          </a:lstStyle>
          <a:p>
            <a:fld id="{125409EB-2971-4CDD-A6FD-0CBC7602C677}" type="datetime1">
              <a:rPr lang="zh-TW" altLang="en-US" smtClean="0"/>
              <a:t>2020/10/22</a:t>
            </a:fld>
            <a:endParaRPr lang="zh-TW" altLang="en-US" dirty="0"/>
          </a:p>
        </p:txBody>
      </p:sp>
      <p:sp>
        <p:nvSpPr>
          <p:cNvPr id="5" name="頁尾版面配置區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ea typeface="微軟正黑體" panose="020B0604030504040204" pitchFamily="34" charset="-120"/>
                <a:cs typeface="Arial" panose="020B0604020202020204" pitchFamily="34" charset="0"/>
              </a:defRPr>
            </a:lvl1pPr>
          </a:lstStyle>
          <a:p>
            <a:endParaRPr lang="zh-TW" altLang="en-US" dirty="0"/>
          </a:p>
        </p:txBody>
      </p:sp>
      <p:sp>
        <p:nvSpPr>
          <p:cNvPr id="6" name="投影片編號版面配置區 5"/>
          <p:cNvSpPr>
            <a:spLocks noGrp="1"/>
          </p:cNvSpPr>
          <p:nvPr>
            <p:ph type="sldNum" sz="quarter" idx="4"/>
          </p:nvPr>
        </p:nvSpPr>
        <p:spPr>
          <a:xfrm>
            <a:off x="9448800" y="6490816"/>
            <a:ext cx="2743200" cy="365125"/>
          </a:xfrm>
          <a:prstGeom prst="rect">
            <a:avLst/>
          </a:prstGeom>
        </p:spPr>
        <p:txBody>
          <a:bodyPr vert="horz" lIns="91440" tIns="45720" rIns="91440" bIns="45720" rtlCol="0" anchor="ctr"/>
          <a:lstStyle>
            <a:lvl1pPr algn="r">
              <a:defRPr sz="1000">
                <a:solidFill>
                  <a:schemeClr val="tx1"/>
                </a:solidFill>
                <a:latin typeface="Arial" panose="020B0604020202020204" pitchFamily="34" charset="0"/>
                <a:ea typeface="微軟正黑體" panose="020B0604030504040204" pitchFamily="34" charset="-120"/>
                <a:cs typeface="Arial" panose="020B0604020202020204" pitchFamily="34" charset="0"/>
              </a:defRPr>
            </a:lvl1pPr>
          </a:lstStyle>
          <a:p>
            <a:fld id="{08149932-37C6-4D6A-AF22-EBEBF2BE98A2}" type="slidenum">
              <a:rPr lang="zh-TW" altLang="en-US" smtClean="0"/>
              <a:pPr/>
              <a:t>‹#›</a:t>
            </a:fld>
            <a:endParaRPr lang="zh-TW" altLang="en-US" dirty="0"/>
          </a:p>
        </p:txBody>
      </p:sp>
    </p:spTree>
    <p:extLst>
      <p:ext uri="{BB962C8B-B14F-4D97-AF65-F5344CB8AC3E}">
        <p14:creationId xmlns:p14="http://schemas.microsoft.com/office/powerpoint/2010/main" val="39511252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3400" b="1" kern="1200">
          <a:solidFill>
            <a:schemeClr val="accent5">
              <a:lumMod val="75000"/>
            </a:schemeClr>
          </a:solidFill>
          <a:latin typeface="Arial" panose="020B0604020202020204" pitchFamily="34" charset="0"/>
          <a:ea typeface="微軟正黑體" panose="020B0604030504040204" pitchFamily="34" charset="-120"/>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524000" y="1531938"/>
            <a:ext cx="9144000" cy="2387600"/>
          </a:xfrm>
        </p:spPr>
        <p:txBody>
          <a:bodyPr>
            <a:normAutofit/>
          </a:bodyPr>
          <a:lstStyle/>
          <a:p>
            <a:pPr>
              <a:lnSpc>
                <a:spcPct val="150000"/>
              </a:lnSpc>
            </a:pPr>
            <a:r>
              <a:rPr lang="zh-TW" altLang="en-US" dirty="0">
                <a:solidFill>
                  <a:srgbClr val="002060"/>
                </a:solidFill>
              </a:rPr>
              <a:t>○○○○○○○○</a:t>
            </a:r>
            <a:r>
              <a:rPr lang="zh-TW" altLang="en-US" dirty="0" smtClean="0">
                <a:solidFill>
                  <a:srgbClr val="002060"/>
                </a:solidFill>
              </a:rPr>
              <a:t>計畫</a:t>
            </a:r>
            <a:r>
              <a:rPr lang="en-US" altLang="zh-TW" dirty="0" smtClean="0"/>
              <a:t/>
            </a:r>
            <a:br>
              <a:rPr lang="en-US" altLang="zh-TW" dirty="0" smtClean="0"/>
            </a:br>
            <a:r>
              <a:rPr lang="zh-TW" altLang="en-US" sz="2600" b="0" dirty="0"/>
              <a:t>自○○○年○○月○○日至○○○年○○月○○日止 </a:t>
            </a:r>
          </a:p>
        </p:txBody>
      </p:sp>
      <p:sp>
        <p:nvSpPr>
          <p:cNvPr id="3" name="副標題 2"/>
          <p:cNvSpPr>
            <a:spLocks noGrp="1"/>
          </p:cNvSpPr>
          <p:nvPr>
            <p:ph type="subTitle" idx="1"/>
          </p:nvPr>
        </p:nvSpPr>
        <p:spPr>
          <a:xfrm>
            <a:off x="1524000" y="4183063"/>
            <a:ext cx="9144000" cy="1655762"/>
          </a:xfrm>
        </p:spPr>
        <p:txBody>
          <a:bodyPr/>
          <a:lstStyle/>
          <a:p>
            <a:pPr>
              <a:lnSpc>
                <a:spcPct val="150000"/>
              </a:lnSpc>
              <a:spcBef>
                <a:spcPts val="0"/>
              </a:spcBef>
            </a:pPr>
            <a:r>
              <a:rPr lang="zh-TW" altLang="en-US" sz="2800" b="1" dirty="0">
                <a:solidFill>
                  <a:srgbClr val="002060"/>
                </a:solidFill>
              </a:rPr>
              <a:t>○○○○○○○○○</a:t>
            </a:r>
            <a:r>
              <a:rPr lang="zh-TW" altLang="en-US" sz="2800" b="1" dirty="0" smtClean="0">
                <a:solidFill>
                  <a:srgbClr val="002060"/>
                </a:solidFill>
              </a:rPr>
              <a:t>有限公司</a:t>
            </a:r>
            <a:endParaRPr lang="en-US" altLang="zh-TW" sz="2800" b="1" dirty="0">
              <a:solidFill>
                <a:srgbClr val="002060"/>
              </a:solidFill>
            </a:endParaRPr>
          </a:p>
          <a:p>
            <a:pPr>
              <a:lnSpc>
                <a:spcPct val="150000"/>
              </a:lnSpc>
              <a:spcBef>
                <a:spcPts val="0"/>
              </a:spcBef>
            </a:pPr>
            <a:endParaRPr lang="en-US" altLang="zh-TW" sz="1800" dirty="0" smtClean="0"/>
          </a:p>
          <a:p>
            <a:pPr>
              <a:lnSpc>
                <a:spcPct val="150000"/>
              </a:lnSpc>
              <a:spcBef>
                <a:spcPts val="0"/>
              </a:spcBef>
            </a:pPr>
            <a:r>
              <a:rPr lang="zh-TW" altLang="en-US" sz="2000" dirty="0" smtClean="0"/>
              <a:t>民國</a:t>
            </a:r>
            <a:r>
              <a:rPr lang="zh-TW" altLang="en-US" sz="2000" dirty="0"/>
              <a:t>○○○年○○月○○</a:t>
            </a:r>
            <a:r>
              <a:rPr lang="zh-TW" altLang="en-US" sz="2000" dirty="0" smtClean="0"/>
              <a:t>日</a:t>
            </a:r>
            <a:endParaRPr lang="zh-TW" altLang="en-US" sz="2000" dirty="0"/>
          </a:p>
        </p:txBody>
      </p:sp>
      <p:sp>
        <p:nvSpPr>
          <p:cNvPr id="4" name="矩形 3"/>
          <p:cNvSpPr/>
          <p:nvPr/>
        </p:nvSpPr>
        <p:spPr>
          <a:xfrm>
            <a:off x="1524000" y="701533"/>
            <a:ext cx="9144000" cy="1392369"/>
          </a:xfrm>
          <a:prstGeom prst="rect">
            <a:avLst/>
          </a:prstGeom>
        </p:spPr>
        <p:txBody>
          <a:bodyPr wrap="square">
            <a:spAutoFit/>
          </a:bodyPr>
          <a:lstStyle/>
          <a:p>
            <a:pPr algn="ctr">
              <a:lnSpc>
                <a:spcPct val="150000"/>
              </a:lnSpc>
            </a:pPr>
            <a:r>
              <a:rPr lang="zh-TW" altLang="zh-TW" sz="3000" b="1" dirty="0">
                <a:latin typeface="Arial" panose="020B0604020202020204" pitchFamily="34" charset="0"/>
                <a:ea typeface="微軟正黑體" panose="020B0604030504040204" pitchFamily="34" charset="-120"/>
                <a:cs typeface="Arial" panose="020B0604020202020204" pitchFamily="34" charset="0"/>
              </a:rPr>
              <a:t>南臺灣國際新創聚落發展計畫</a:t>
            </a:r>
            <a:endParaRPr lang="en-US" altLang="zh-TW" sz="3000" b="1" dirty="0">
              <a:latin typeface="Arial" panose="020B0604020202020204" pitchFamily="34" charset="0"/>
              <a:ea typeface="微軟正黑體" panose="020B0604030504040204" pitchFamily="34" charset="-120"/>
              <a:cs typeface="Arial" panose="020B0604020202020204" pitchFamily="34" charset="0"/>
            </a:endParaRPr>
          </a:p>
          <a:p>
            <a:pPr algn="ctr">
              <a:lnSpc>
                <a:spcPct val="150000"/>
              </a:lnSpc>
            </a:pPr>
            <a:r>
              <a:rPr lang="zh-TW" altLang="zh-TW" sz="3000" dirty="0">
                <a:latin typeface="Arial" panose="020B0604020202020204" pitchFamily="34" charset="0"/>
                <a:ea typeface="微軟正黑體" panose="020B0604030504040204" pitchFamily="34" charset="-120"/>
                <a:cs typeface="Arial" panose="020B0604020202020204" pitchFamily="34" charset="0"/>
              </a:rPr>
              <a:t>國際加速器補助</a:t>
            </a:r>
            <a:endParaRPr lang="zh-TW" altLang="en-US" sz="3000" dirty="0">
              <a:latin typeface="Arial" panose="020B0604020202020204" pitchFamily="34" charset="0"/>
              <a:ea typeface="微軟正黑體" panose="020B0604030504040204" pitchFamily="34" charset="-120"/>
              <a:cs typeface="Arial" panose="020B0604020202020204" pitchFamily="34" charset="0"/>
            </a:endParaRPr>
          </a:p>
        </p:txBody>
      </p:sp>
      <p:sp>
        <p:nvSpPr>
          <p:cNvPr id="5" name="投影片編號版面配置區 4"/>
          <p:cNvSpPr>
            <a:spLocks noGrp="1"/>
          </p:cNvSpPr>
          <p:nvPr>
            <p:ph type="sldNum" sz="quarter" idx="12"/>
          </p:nvPr>
        </p:nvSpPr>
        <p:spPr/>
        <p:txBody>
          <a:bodyPr/>
          <a:lstStyle/>
          <a:p>
            <a:fld id="{08149932-37C6-4D6A-AF22-EBEBF2BE98A2}" type="slidenum">
              <a:rPr lang="zh-TW" altLang="en-US" smtClean="0"/>
              <a:pPr/>
              <a:t>1</a:t>
            </a:fld>
            <a:endParaRPr lang="zh-TW" altLang="en-US" dirty="0"/>
          </a:p>
        </p:txBody>
      </p:sp>
      <p:sp>
        <p:nvSpPr>
          <p:cNvPr id="6" name="矩形 5"/>
          <p:cNvSpPr/>
          <p:nvPr/>
        </p:nvSpPr>
        <p:spPr>
          <a:xfrm>
            <a:off x="9621520" y="168133"/>
            <a:ext cx="1960880" cy="53340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400" b="1" dirty="0" smtClean="0">
                <a:solidFill>
                  <a:schemeClr val="tx1"/>
                </a:solidFill>
                <a:latin typeface="Arial" panose="020B0604020202020204" pitchFamily="34" charset="0"/>
                <a:ea typeface="微軟正黑體" panose="020B0604030504040204" pitchFamily="34" charset="-120"/>
                <a:cs typeface="Arial" panose="020B0604020202020204" pitchFamily="34" charset="0"/>
              </a:rPr>
              <a:t>參考格式</a:t>
            </a:r>
            <a:endParaRPr lang="zh-TW" altLang="en-US" sz="2400" b="1"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35510982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五</a:t>
            </a:r>
            <a:r>
              <a:rPr lang="zh-TW" altLang="en-US" dirty="0" smtClean="0"/>
              <a:t>、計畫架構及委外項目</a:t>
            </a:r>
            <a:endParaRPr lang="zh-TW" altLang="en-US" dirty="0"/>
          </a:p>
        </p:txBody>
      </p:sp>
      <p:graphicFrame>
        <p:nvGraphicFramePr>
          <p:cNvPr id="5" name="內容版面配置區 4"/>
          <p:cNvGraphicFramePr>
            <a:graphicFrameLocks noGrp="1"/>
          </p:cNvGraphicFramePr>
          <p:nvPr>
            <p:ph idx="1"/>
            <p:extLst>
              <p:ext uri="{D42A27DB-BD31-4B8C-83A1-F6EECF244321}">
                <p14:modId xmlns:p14="http://schemas.microsoft.com/office/powerpoint/2010/main" val="2919685152"/>
              </p:ext>
            </p:extLst>
          </p:nvPr>
        </p:nvGraphicFramePr>
        <p:xfrm>
          <a:off x="942974" y="1400112"/>
          <a:ext cx="10277476" cy="4808220"/>
        </p:xfrm>
        <a:graphic>
          <a:graphicData uri="http://schemas.openxmlformats.org/drawingml/2006/table">
            <a:tbl>
              <a:tblPr firstRow="1" bandRow="1">
                <a:tableStyleId>{5C22544A-7EE6-4342-B048-85BDC9FD1C3A}</a:tableStyleId>
              </a:tblPr>
              <a:tblGrid>
                <a:gridCol w="2196466">
                  <a:extLst>
                    <a:ext uri="{9D8B030D-6E8A-4147-A177-3AD203B41FA5}">
                      <a16:colId xmlns:a16="http://schemas.microsoft.com/office/drawing/2014/main" xmlns="" val="20000"/>
                    </a:ext>
                  </a:extLst>
                </a:gridCol>
                <a:gridCol w="1442325">
                  <a:extLst>
                    <a:ext uri="{9D8B030D-6E8A-4147-A177-3AD203B41FA5}">
                      <a16:colId xmlns:a16="http://schemas.microsoft.com/office/drawing/2014/main" xmlns="" val="20001"/>
                    </a:ext>
                  </a:extLst>
                </a:gridCol>
                <a:gridCol w="5209935">
                  <a:extLst>
                    <a:ext uri="{9D8B030D-6E8A-4147-A177-3AD203B41FA5}">
                      <a16:colId xmlns:a16="http://schemas.microsoft.com/office/drawing/2014/main" xmlns="" val="20002"/>
                    </a:ext>
                  </a:extLst>
                </a:gridCol>
                <a:gridCol w="1428750">
                  <a:extLst>
                    <a:ext uri="{9D8B030D-6E8A-4147-A177-3AD203B41FA5}">
                      <a16:colId xmlns:a16="http://schemas.microsoft.com/office/drawing/2014/main" xmlns="" val="20003"/>
                    </a:ext>
                  </a:extLst>
                </a:gridCol>
              </a:tblGrid>
              <a:tr h="561340">
                <a:tc>
                  <a:txBody>
                    <a:bodyPr/>
                    <a:lstStyle/>
                    <a:p>
                      <a:pPr algn="ctr" eaLnBrk="0">
                        <a:lnSpc>
                          <a:spcPct val="100000"/>
                        </a:lnSpc>
                        <a:spcAft>
                          <a:spcPts val="0"/>
                        </a:spcAft>
                      </a:pPr>
                      <a:r>
                        <a:rPr lang="zh-TW" sz="1800" kern="100" dirty="0">
                          <a:effectLst/>
                          <a:latin typeface="Arial" panose="020B0604020202020204" pitchFamily="34" charset="0"/>
                          <a:ea typeface="微軟正黑體" panose="020B0604030504040204" pitchFamily="34" charset="-120"/>
                          <a:cs typeface="Arial" panose="020B0604020202020204" pitchFamily="34" charset="0"/>
                        </a:rPr>
                        <a:t>分項計畫</a:t>
                      </a:r>
                      <a:endParaRPr lang="zh-TW" sz="1800" kern="100" dirty="0">
                        <a:solidFill>
                          <a:schemeClr val="tx1"/>
                        </a:solidFill>
                        <a:effectLst/>
                        <a:latin typeface="Arial" panose="020B0604020202020204" pitchFamily="34" charset="0"/>
                        <a:ea typeface="微軟正黑體" panose="020B0604030504040204" pitchFamily="34" charset="-120"/>
                        <a:cs typeface="Arial" panose="020B0604020202020204" pitchFamily="34" charset="0"/>
                      </a:endParaRPr>
                    </a:p>
                  </a:txBody>
                  <a:tcPr marL="35560" marR="35560" marT="0" marB="0" anchor="ctr"/>
                </a:tc>
                <a:tc>
                  <a:txBody>
                    <a:bodyPr/>
                    <a:lstStyle/>
                    <a:p>
                      <a:pPr algn="ctr" eaLnBrk="0">
                        <a:lnSpc>
                          <a:spcPct val="100000"/>
                        </a:lnSpc>
                        <a:spcAft>
                          <a:spcPts val="0"/>
                        </a:spcAft>
                      </a:pPr>
                      <a:r>
                        <a:rPr lang="zh-TW" sz="1800" kern="100" dirty="0">
                          <a:effectLst/>
                          <a:latin typeface="Arial" panose="020B0604020202020204" pitchFamily="34" charset="0"/>
                          <a:ea typeface="微軟正黑體" panose="020B0604030504040204" pitchFamily="34" charset="-120"/>
                          <a:cs typeface="Arial" panose="020B0604020202020204" pitchFamily="34" charset="0"/>
                        </a:rPr>
                        <a:t>預定完成日</a:t>
                      </a:r>
                      <a:endParaRPr lang="zh-TW" sz="1800" kern="100" dirty="0">
                        <a:solidFill>
                          <a:schemeClr val="tx1"/>
                        </a:solidFill>
                        <a:effectLst/>
                        <a:latin typeface="Arial" panose="020B0604020202020204" pitchFamily="34" charset="0"/>
                        <a:ea typeface="微軟正黑體" panose="020B0604030504040204" pitchFamily="34" charset="-120"/>
                        <a:cs typeface="Arial" panose="020B0604020202020204" pitchFamily="34" charset="0"/>
                      </a:endParaRPr>
                    </a:p>
                  </a:txBody>
                  <a:tcPr marL="35560" marR="35560" marT="0" marB="0" anchor="ctr"/>
                </a:tc>
                <a:tc>
                  <a:txBody>
                    <a:bodyPr/>
                    <a:lstStyle/>
                    <a:p>
                      <a:pPr algn="ctr" eaLnBrk="0">
                        <a:lnSpc>
                          <a:spcPct val="100000"/>
                        </a:lnSpc>
                        <a:spcAft>
                          <a:spcPts val="0"/>
                        </a:spcAft>
                      </a:pPr>
                      <a:r>
                        <a:rPr lang="zh-TW" sz="1800" kern="100" dirty="0">
                          <a:effectLst/>
                          <a:latin typeface="Arial" panose="020B0604020202020204" pitchFamily="34" charset="0"/>
                          <a:ea typeface="微軟正黑體" panose="020B0604030504040204" pitchFamily="34" charset="-120"/>
                          <a:cs typeface="Arial" panose="020B0604020202020204" pitchFamily="34" charset="0"/>
                        </a:rPr>
                        <a:t>主要工作項目</a:t>
                      </a:r>
                      <a:endParaRPr lang="zh-TW" sz="1800" kern="100" dirty="0">
                        <a:solidFill>
                          <a:schemeClr val="tx1"/>
                        </a:solidFill>
                        <a:effectLst/>
                        <a:latin typeface="Arial" panose="020B0604020202020204" pitchFamily="34" charset="0"/>
                        <a:ea typeface="微軟正黑體" panose="020B0604030504040204" pitchFamily="34" charset="-120"/>
                        <a:cs typeface="Arial" panose="020B0604020202020204" pitchFamily="34" charset="0"/>
                      </a:endParaRPr>
                    </a:p>
                  </a:txBody>
                  <a:tcPr marL="35560" marR="35560" marT="0" marB="0" anchor="ctr"/>
                </a:tc>
                <a:tc>
                  <a:txBody>
                    <a:bodyPr/>
                    <a:lstStyle/>
                    <a:p>
                      <a:pPr algn="ctr" eaLnBrk="0">
                        <a:lnSpc>
                          <a:spcPct val="100000"/>
                        </a:lnSpc>
                        <a:spcAft>
                          <a:spcPts val="0"/>
                        </a:spcAft>
                      </a:pPr>
                      <a:r>
                        <a:rPr lang="zh-TW" sz="1800" kern="100" dirty="0">
                          <a:effectLst/>
                          <a:latin typeface="Arial" panose="020B0604020202020204" pitchFamily="34" charset="0"/>
                          <a:ea typeface="微軟正黑體" panose="020B0604030504040204" pitchFamily="34" charset="-120"/>
                          <a:cs typeface="Arial" panose="020B0604020202020204" pitchFamily="34" charset="0"/>
                        </a:rPr>
                        <a:t>分項內權重</a:t>
                      </a:r>
                      <a:r>
                        <a:rPr lang="en-US" sz="1800" kern="100" dirty="0">
                          <a:effectLst/>
                          <a:latin typeface="Arial" panose="020B0604020202020204" pitchFamily="34" charset="0"/>
                          <a:ea typeface="微軟正黑體" panose="020B0604030504040204" pitchFamily="34" charset="-120"/>
                          <a:cs typeface="Arial" panose="020B0604020202020204" pitchFamily="34" charset="0"/>
                        </a:rPr>
                        <a:t>%</a:t>
                      </a:r>
                      <a:endParaRPr lang="zh-TW" sz="1800" kern="100" dirty="0">
                        <a:solidFill>
                          <a:schemeClr val="tx1"/>
                        </a:solidFill>
                        <a:effectLst/>
                        <a:latin typeface="Arial" panose="020B0604020202020204" pitchFamily="34" charset="0"/>
                        <a:ea typeface="微軟正黑體" panose="020B0604030504040204" pitchFamily="34" charset="-120"/>
                        <a:cs typeface="Arial" panose="020B0604020202020204" pitchFamily="34" charset="0"/>
                      </a:endParaRPr>
                    </a:p>
                  </a:txBody>
                  <a:tcPr marL="35560" marR="35560" marT="0" marB="0" anchor="ctr"/>
                </a:tc>
                <a:extLst>
                  <a:ext uri="{0D108BD9-81ED-4DB2-BD59-A6C34878D82A}">
                    <a16:rowId xmlns:a16="http://schemas.microsoft.com/office/drawing/2014/main" xmlns="" val="10000"/>
                  </a:ext>
                </a:extLst>
              </a:tr>
              <a:tr h="370840">
                <a:tc rowSpan="4">
                  <a:txBody>
                    <a:bodyPr/>
                    <a:lstStyle/>
                    <a:p>
                      <a:pPr eaLnBrk="0">
                        <a:lnSpc>
                          <a:spcPct val="100000"/>
                        </a:lnSpc>
                      </a:pPr>
                      <a:r>
                        <a:rPr lang="zh-TW" altLang="zh-TW" sz="1800" kern="1200" dirty="0" smtClean="0">
                          <a:effectLst/>
                          <a:latin typeface="Arial" panose="020B0604020202020204" pitchFamily="34" charset="0"/>
                          <a:ea typeface="微軟正黑體" panose="020B0604030504040204" pitchFamily="34" charset="-120"/>
                          <a:cs typeface="Arial" panose="020B0604020202020204" pitchFamily="34" charset="0"/>
                        </a:rPr>
                        <a:t>分項</a:t>
                      </a:r>
                      <a:r>
                        <a:rPr lang="en-US" altLang="zh-TW" sz="1800" kern="1200" dirty="0" smtClean="0">
                          <a:effectLst/>
                          <a:latin typeface="Arial" panose="020B0604020202020204" pitchFamily="34" charset="0"/>
                          <a:ea typeface="微軟正黑體" panose="020B0604030504040204" pitchFamily="34" charset="-120"/>
                          <a:cs typeface="Arial" panose="020B0604020202020204" pitchFamily="34" charset="0"/>
                        </a:rPr>
                        <a:t>1.XXX</a:t>
                      </a:r>
                      <a:endParaRPr lang="zh-TW" altLang="zh-TW" sz="1800" kern="1200" dirty="0" smtClean="0">
                        <a:effectLst/>
                        <a:latin typeface="Arial" panose="020B0604020202020204" pitchFamily="34" charset="0"/>
                        <a:ea typeface="微軟正黑體" panose="020B0604030504040204" pitchFamily="34" charset="-120"/>
                        <a:cs typeface="Arial" panose="020B0604020202020204" pitchFamily="34" charset="0"/>
                      </a:endParaRPr>
                    </a:p>
                    <a:p>
                      <a:pPr>
                        <a:lnSpc>
                          <a:spcPct val="100000"/>
                        </a:lnSpc>
                      </a:pPr>
                      <a:r>
                        <a:rPr lang="en-US" altLang="zh-TW" sz="1800" kern="1200" dirty="0" smtClean="0">
                          <a:effectLst/>
                          <a:latin typeface="Arial" panose="020B0604020202020204" pitchFamily="34" charset="0"/>
                          <a:ea typeface="微軟正黑體" panose="020B0604030504040204" pitchFamily="34" charset="-120"/>
                          <a:cs typeface="Arial" panose="020B0604020202020204" pitchFamily="34" charset="0"/>
                        </a:rPr>
                        <a:t>(</a:t>
                      </a:r>
                      <a:r>
                        <a:rPr lang="zh-TW" altLang="zh-TW" sz="1800" kern="1200" dirty="0" smtClean="0">
                          <a:effectLst/>
                          <a:latin typeface="Arial" panose="020B0604020202020204" pitchFamily="34" charset="0"/>
                          <a:ea typeface="微軟正黑體" panose="020B0604030504040204" pitchFamily="34" charset="-120"/>
                          <a:cs typeface="Arial" panose="020B0604020202020204" pitchFamily="34" charset="0"/>
                        </a:rPr>
                        <a:t>計畫分配權重</a:t>
                      </a:r>
                      <a:r>
                        <a:rPr lang="en-US" altLang="zh-TW" sz="1800" kern="1200" dirty="0" smtClean="0">
                          <a:effectLst/>
                          <a:latin typeface="Arial" panose="020B0604020202020204" pitchFamily="34" charset="0"/>
                          <a:ea typeface="微軟正黑體" panose="020B0604030504040204" pitchFamily="34" charset="-120"/>
                          <a:cs typeface="Arial" panose="020B0604020202020204" pitchFamily="34" charset="0"/>
                        </a:rPr>
                        <a:t>XX%)</a:t>
                      </a: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r>
                        <a:rPr lang="en-US" altLang="zh-TW" sz="1800" dirty="0" smtClean="0">
                          <a:latin typeface="Arial" panose="020B0604020202020204" pitchFamily="34" charset="0"/>
                          <a:ea typeface="微軟正黑體" panose="020B0604030504040204" pitchFamily="34" charset="-120"/>
                          <a:cs typeface="Arial" panose="020B0604020202020204" pitchFamily="34" charset="0"/>
                        </a:rPr>
                        <a:t>000/00/00</a:t>
                      </a:r>
                      <a:endParaRPr lang="en-US" altLang="zh-TW" sz="18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r>
                        <a:rPr lang="en-US" altLang="zh-TW" sz="1800" dirty="0" smtClean="0">
                          <a:latin typeface="Arial" panose="020B0604020202020204" pitchFamily="34" charset="0"/>
                          <a:ea typeface="微軟正黑體" panose="020B0604030504040204" pitchFamily="34" charset="-120"/>
                          <a:cs typeface="Arial" panose="020B0604020202020204" pitchFamily="34" charset="0"/>
                        </a:rPr>
                        <a:t>1.1XXX</a:t>
                      </a: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1"/>
                  </a:ext>
                </a:extLst>
              </a:tr>
              <a:tr h="370840">
                <a:tc vMerge="1">
                  <a:txBody>
                    <a:bodyPr/>
                    <a:lstStyle/>
                    <a:p>
                      <a:pPr>
                        <a:lnSpc>
                          <a:spcPct val="100000"/>
                        </a:lnSpc>
                      </a:pP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sz="1800" dirty="0" smtClean="0">
                          <a:latin typeface="Arial" panose="020B0604020202020204" pitchFamily="34" charset="0"/>
                          <a:ea typeface="微軟正黑體" panose="020B0604030504040204" pitchFamily="34" charset="-120"/>
                          <a:cs typeface="Arial" panose="020B0604020202020204" pitchFamily="34" charset="0"/>
                        </a:rPr>
                        <a:t>1.2XXX</a:t>
                      </a:r>
                      <a:endParaRPr lang="en-US" altLang="zh-TW" sz="18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zh-TW" altLang="en-US" sz="18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2"/>
                  </a:ext>
                </a:extLst>
              </a:tr>
              <a:tr h="370840">
                <a:tc vMerge="1">
                  <a:txBody>
                    <a:bodyPr/>
                    <a:lstStyle/>
                    <a:p>
                      <a:pPr>
                        <a:lnSpc>
                          <a:spcPct val="100000"/>
                        </a:lnSpc>
                      </a:pP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sz="1800" dirty="0" smtClean="0">
                          <a:latin typeface="Arial" panose="020B0604020202020204" pitchFamily="34" charset="0"/>
                          <a:ea typeface="微軟正黑體" panose="020B0604030504040204" pitchFamily="34" charset="-120"/>
                          <a:cs typeface="Arial" panose="020B0604020202020204" pitchFamily="34" charset="0"/>
                        </a:rPr>
                        <a:t>1.3XXX</a:t>
                      </a:r>
                      <a:endParaRPr lang="en-US" altLang="zh-TW" sz="18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3"/>
                  </a:ext>
                </a:extLst>
              </a:tr>
              <a:tr h="370840">
                <a:tc vMerge="1">
                  <a:txBody>
                    <a:bodyPr/>
                    <a:lstStyle/>
                    <a:p>
                      <a:pPr>
                        <a:lnSpc>
                          <a:spcPct val="100000"/>
                        </a:lnSpc>
                      </a:pP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sz="1800" dirty="0" smtClean="0">
                          <a:latin typeface="Arial" panose="020B0604020202020204" pitchFamily="34" charset="0"/>
                          <a:ea typeface="微軟正黑體" panose="020B0604030504040204" pitchFamily="34" charset="-120"/>
                          <a:cs typeface="Arial" panose="020B0604020202020204" pitchFamily="34" charset="0"/>
                        </a:rPr>
                        <a:t>1.3XXX</a:t>
                      </a:r>
                      <a:r>
                        <a:rPr lang="zh-TW" altLang="en-US" sz="1800" dirty="0" smtClean="0">
                          <a:latin typeface="Arial" panose="020B0604020202020204" pitchFamily="34" charset="0"/>
                          <a:ea typeface="微軟正黑體" panose="020B0604030504040204" pitchFamily="34" charset="-120"/>
                          <a:cs typeface="Arial" panose="020B0604020202020204" pitchFamily="34" charset="0"/>
                        </a:rPr>
                        <a:t>：委外無形資產引進</a:t>
                      </a:r>
                      <a:r>
                        <a:rPr lang="en-US" altLang="zh-TW" sz="1800" dirty="0" smtClean="0">
                          <a:latin typeface="Arial" panose="020B0604020202020204" pitchFamily="34" charset="0"/>
                          <a:ea typeface="微軟正黑體" panose="020B0604030504040204" pitchFamily="34" charset="-120"/>
                          <a:cs typeface="Arial" panose="020B0604020202020204" pitchFamily="34" charset="0"/>
                        </a:rPr>
                        <a:t>/</a:t>
                      </a:r>
                      <a:r>
                        <a:rPr lang="zh-TW" altLang="en-US" sz="1800" dirty="0" smtClean="0">
                          <a:latin typeface="Arial" panose="020B0604020202020204" pitchFamily="34" charset="0"/>
                          <a:ea typeface="微軟正黑體" panose="020B0604030504040204" pitchFamily="34" charset="-120"/>
                          <a:cs typeface="Arial" panose="020B0604020202020204" pitchFamily="34" charset="0"/>
                        </a:rPr>
                        <a:t>委託研究或驗證</a:t>
                      </a:r>
                      <a:r>
                        <a:rPr lang="en-US" altLang="zh-TW" sz="1800" dirty="0" smtClean="0">
                          <a:latin typeface="Arial" panose="020B0604020202020204" pitchFamily="34" charset="0"/>
                          <a:ea typeface="微軟正黑體" panose="020B0604030504040204" pitchFamily="34" charset="-120"/>
                          <a:cs typeface="Arial" panose="020B0604020202020204" pitchFamily="34" charset="0"/>
                        </a:rPr>
                        <a:t>/</a:t>
                      </a:r>
                      <a:r>
                        <a:rPr lang="zh-TW" altLang="en-US" sz="1800" dirty="0" smtClean="0">
                          <a:latin typeface="Arial" panose="020B0604020202020204" pitchFamily="34" charset="0"/>
                          <a:ea typeface="微軟正黑體" panose="020B0604030504040204" pitchFamily="34" charset="-120"/>
                          <a:cs typeface="Arial" panose="020B0604020202020204" pitchFamily="34" charset="0"/>
                        </a:rPr>
                        <a:t>行銷推廣項目</a:t>
                      </a:r>
                      <a:r>
                        <a:rPr lang="en-US" altLang="zh-TW" sz="1800" dirty="0" smtClean="0">
                          <a:latin typeface="Arial" panose="020B0604020202020204" pitchFamily="34" charset="0"/>
                          <a:ea typeface="微軟正黑體" panose="020B0604030504040204" pitchFamily="34" charset="-120"/>
                          <a:cs typeface="Arial" panose="020B0604020202020204" pitchFamily="34" charset="0"/>
                        </a:rPr>
                        <a:t>XXXX(XX</a:t>
                      </a:r>
                      <a:r>
                        <a:rPr lang="zh-TW" altLang="en-US" sz="1800" dirty="0" smtClean="0">
                          <a:latin typeface="Arial" panose="020B0604020202020204" pitchFamily="34" charset="0"/>
                          <a:ea typeface="微軟正黑體" panose="020B0604030504040204" pitchFamily="34" charset="-120"/>
                          <a:cs typeface="Arial" panose="020B0604020202020204" pitchFamily="34" charset="0"/>
                        </a:rPr>
                        <a:t>單位</a:t>
                      </a:r>
                      <a:r>
                        <a:rPr lang="en-US" altLang="zh-TW" sz="1800" dirty="0" smtClean="0">
                          <a:latin typeface="Arial" panose="020B0604020202020204" pitchFamily="34" charset="0"/>
                          <a:ea typeface="微軟正黑體" panose="020B0604030504040204" pitchFamily="34" charset="-120"/>
                          <a:cs typeface="Arial" panose="020B0604020202020204" pitchFamily="34" charset="0"/>
                        </a:rPr>
                        <a:t>)</a:t>
                      </a:r>
                      <a:endParaRPr lang="zh-TW" altLang="en-US" sz="18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4"/>
                  </a:ext>
                </a:extLst>
              </a:tr>
              <a:tr h="370840">
                <a:tc rowSpan="4">
                  <a:txBody>
                    <a:bodyPr/>
                    <a:lstStyle/>
                    <a:p>
                      <a:pPr>
                        <a:lnSpc>
                          <a:spcPct val="100000"/>
                        </a:lnSpc>
                      </a:pPr>
                      <a:r>
                        <a:rPr lang="zh-TW" altLang="en-US" sz="1800" dirty="0" smtClean="0">
                          <a:latin typeface="Arial" panose="020B0604020202020204" pitchFamily="34" charset="0"/>
                          <a:ea typeface="微軟正黑體" panose="020B0604030504040204" pitchFamily="34" charset="-120"/>
                          <a:cs typeface="Arial" panose="020B0604020202020204" pitchFamily="34" charset="0"/>
                        </a:rPr>
                        <a:t>分項</a:t>
                      </a:r>
                      <a:r>
                        <a:rPr lang="en-US" altLang="zh-TW" sz="1800" dirty="0" smtClean="0">
                          <a:latin typeface="Arial" panose="020B0604020202020204" pitchFamily="34" charset="0"/>
                          <a:ea typeface="微軟正黑體" panose="020B0604030504040204" pitchFamily="34" charset="-120"/>
                          <a:cs typeface="Arial" panose="020B0604020202020204" pitchFamily="34" charset="0"/>
                        </a:rPr>
                        <a:t>2.XXX</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sz="1800" kern="1200" dirty="0" smtClean="0">
                          <a:effectLst/>
                          <a:latin typeface="Arial" panose="020B0604020202020204" pitchFamily="34" charset="0"/>
                          <a:ea typeface="微軟正黑體" panose="020B0604030504040204" pitchFamily="34" charset="-120"/>
                          <a:cs typeface="Arial" panose="020B0604020202020204" pitchFamily="34" charset="0"/>
                        </a:rPr>
                        <a:t>(</a:t>
                      </a:r>
                      <a:r>
                        <a:rPr lang="zh-TW" altLang="zh-TW" sz="1800" kern="1200" dirty="0" smtClean="0">
                          <a:effectLst/>
                          <a:latin typeface="Arial" panose="020B0604020202020204" pitchFamily="34" charset="0"/>
                          <a:ea typeface="微軟正黑體" panose="020B0604030504040204" pitchFamily="34" charset="-120"/>
                          <a:cs typeface="Arial" panose="020B0604020202020204" pitchFamily="34" charset="0"/>
                        </a:rPr>
                        <a:t>計畫分配權重</a:t>
                      </a:r>
                      <a:r>
                        <a:rPr lang="en-US" altLang="zh-TW" sz="1800" kern="1200" dirty="0" smtClean="0">
                          <a:effectLst/>
                          <a:latin typeface="Arial" panose="020B0604020202020204" pitchFamily="34" charset="0"/>
                          <a:ea typeface="微軟正黑體" panose="020B0604030504040204" pitchFamily="34" charset="-120"/>
                          <a:cs typeface="Arial" panose="020B0604020202020204" pitchFamily="34" charset="0"/>
                        </a:rPr>
                        <a:t>XX%)</a:t>
                      </a:r>
                      <a:endParaRPr lang="en-US" altLang="zh-TW" sz="1800" kern="1200" dirty="0" smtClean="0">
                        <a:solidFill>
                          <a:schemeClr val="dk1"/>
                        </a:solidFill>
                        <a:effectLst/>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r>
                        <a:rPr lang="en-US" altLang="zh-TW" sz="1800" dirty="0" smtClean="0">
                          <a:latin typeface="Arial" panose="020B0604020202020204" pitchFamily="34" charset="0"/>
                          <a:ea typeface="微軟正黑體" panose="020B0604030504040204" pitchFamily="34" charset="-120"/>
                          <a:cs typeface="Arial" panose="020B0604020202020204" pitchFamily="34" charset="0"/>
                        </a:rPr>
                        <a:t>000/00/00</a:t>
                      </a:r>
                      <a:endParaRPr lang="en-US" altLang="zh-TW" sz="18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r>
                        <a:rPr lang="en-US" altLang="zh-TW" sz="1800" dirty="0" smtClean="0">
                          <a:latin typeface="Arial" panose="020B0604020202020204" pitchFamily="34" charset="0"/>
                          <a:ea typeface="微軟正黑體" panose="020B0604030504040204" pitchFamily="34" charset="-120"/>
                          <a:cs typeface="Arial" panose="020B0604020202020204" pitchFamily="34" charset="0"/>
                        </a:rPr>
                        <a:t>2.1XXX</a:t>
                      </a: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5"/>
                  </a:ext>
                </a:extLst>
              </a:tr>
              <a:tr h="370840">
                <a:tc vMerge="1">
                  <a:txBody>
                    <a:bodyPr/>
                    <a:lstStyle/>
                    <a:p>
                      <a:pPr>
                        <a:lnSpc>
                          <a:spcPct val="100000"/>
                        </a:lnSpc>
                      </a:pPr>
                      <a:endParaRPr lang="en-US" altLang="zh-TW" sz="18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sz="1800" dirty="0" smtClean="0">
                          <a:latin typeface="Arial" panose="020B0604020202020204" pitchFamily="34" charset="0"/>
                          <a:ea typeface="微軟正黑體" panose="020B0604030504040204" pitchFamily="34" charset="-120"/>
                          <a:cs typeface="Arial" panose="020B0604020202020204" pitchFamily="34" charset="0"/>
                        </a:rPr>
                        <a:t>2.2XXX</a:t>
                      </a:r>
                      <a:endParaRPr lang="en-US" altLang="zh-TW" sz="18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6"/>
                  </a:ext>
                </a:extLst>
              </a:tr>
              <a:tr h="370840">
                <a:tc vMerge="1">
                  <a:txBody>
                    <a:bodyPr/>
                    <a:lstStyle/>
                    <a:p>
                      <a:pPr>
                        <a:lnSpc>
                          <a:spcPct val="100000"/>
                        </a:lnSpc>
                      </a:pP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sz="1800" dirty="0" smtClean="0">
                          <a:latin typeface="Arial" panose="020B0604020202020204" pitchFamily="34" charset="0"/>
                          <a:ea typeface="微軟正黑體" panose="020B0604030504040204" pitchFamily="34" charset="-120"/>
                          <a:cs typeface="Arial" panose="020B0604020202020204" pitchFamily="34" charset="0"/>
                        </a:rPr>
                        <a:t>2.3XXX</a:t>
                      </a:r>
                      <a:endParaRPr lang="en-US" altLang="zh-TW" sz="18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7"/>
                  </a:ext>
                </a:extLst>
              </a:tr>
              <a:tr h="370840">
                <a:tc vMerge="1">
                  <a:txBody>
                    <a:bodyPr/>
                    <a:lstStyle/>
                    <a:p>
                      <a:pPr>
                        <a:lnSpc>
                          <a:spcPct val="100000"/>
                        </a:lnSpc>
                      </a:pP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sz="1800" dirty="0" smtClean="0">
                          <a:latin typeface="Arial" panose="020B0604020202020204" pitchFamily="34" charset="0"/>
                          <a:ea typeface="微軟正黑體" panose="020B0604030504040204" pitchFamily="34" charset="-120"/>
                          <a:cs typeface="Arial" panose="020B0604020202020204" pitchFamily="34" charset="0"/>
                        </a:rPr>
                        <a:t>2.3XXX</a:t>
                      </a:r>
                      <a:r>
                        <a:rPr lang="zh-TW" altLang="en-US" sz="1800" dirty="0" smtClean="0">
                          <a:latin typeface="Arial" panose="020B0604020202020204" pitchFamily="34" charset="0"/>
                          <a:ea typeface="微軟正黑體" panose="020B0604030504040204" pitchFamily="34" charset="-120"/>
                          <a:cs typeface="Arial" panose="020B0604020202020204" pitchFamily="34" charset="0"/>
                        </a:rPr>
                        <a:t>：委外無形資產引進</a:t>
                      </a:r>
                      <a:r>
                        <a:rPr lang="en-US" altLang="zh-TW" sz="1800" dirty="0" smtClean="0">
                          <a:latin typeface="Arial" panose="020B0604020202020204" pitchFamily="34" charset="0"/>
                          <a:ea typeface="微軟正黑體" panose="020B0604030504040204" pitchFamily="34" charset="-120"/>
                          <a:cs typeface="Arial" panose="020B0604020202020204" pitchFamily="34" charset="0"/>
                        </a:rPr>
                        <a:t>/</a:t>
                      </a:r>
                      <a:r>
                        <a:rPr lang="zh-TW" altLang="en-US" sz="1800" dirty="0" smtClean="0">
                          <a:latin typeface="Arial" panose="020B0604020202020204" pitchFamily="34" charset="0"/>
                          <a:ea typeface="微軟正黑體" panose="020B0604030504040204" pitchFamily="34" charset="-120"/>
                          <a:cs typeface="Arial" panose="020B0604020202020204" pitchFamily="34" charset="0"/>
                        </a:rPr>
                        <a:t>委託研究或驗證</a:t>
                      </a:r>
                      <a:r>
                        <a:rPr lang="en-US" altLang="zh-TW" sz="1800" dirty="0" smtClean="0">
                          <a:latin typeface="Arial" panose="020B0604020202020204" pitchFamily="34" charset="0"/>
                          <a:ea typeface="微軟正黑體" panose="020B0604030504040204" pitchFamily="34" charset="-120"/>
                          <a:cs typeface="Arial" panose="020B0604020202020204" pitchFamily="34" charset="0"/>
                        </a:rPr>
                        <a:t>/</a:t>
                      </a:r>
                      <a:r>
                        <a:rPr lang="zh-TW" altLang="en-US" sz="1800" dirty="0" smtClean="0">
                          <a:latin typeface="Arial" panose="020B0604020202020204" pitchFamily="34" charset="0"/>
                          <a:ea typeface="微軟正黑體" panose="020B0604030504040204" pitchFamily="34" charset="-120"/>
                          <a:cs typeface="Arial" panose="020B0604020202020204" pitchFamily="34" charset="0"/>
                        </a:rPr>
                        <a:t>行銷推廣項目</a:t>
                      </a:r>
                      <a:r>
                        <a:rPr lang="en-US" altLang="zh-TW" sz="1800" dirty="0" smtClean="0">
                          <a:latin typeface="Arial" panose="020B0604020202020204" pitchFamily="34" charset="0"/>
                          <a:ea typeface="微軟正黑體" panose="020B0604030504040204" pitchFamily="34" charset="-120"/>
                          <a:cs typeface="Arial" panose="020B0604020202020204" pitchFamily="34" charset="0"/>
                        </a:rPr>
                        <a:t>XXXX(XX</a:t>
                      </a:r>
                      <a:r>
                        <a:rPr lang="zh-TW" altLang="en-US" sz="1800" dirty="0" smtClean="0">
                          <a:latin typeface="Arial" panose="020B0604020202020204" pitchFamily="34" charset="0"/>
                          <a:ea typeface="微軟正黑體" panose="020B0604030504040204" pitchFamily="34" charset="-120"/>
                          <a:cs typeface="Arial" panose="020B0604020202020204" pitchFamily="34" charset="0"/>
                        </a:rPr>
                        <a:t>單位</a:t>
                      </a:r>
                      <a:r>
                        <a:rPr lang="en-US" altLang="zh-TW" sz="1800" dirty="0" smtClean="0">
                          <a:latin typeface="Arial" panose="020B0604020202020204" pitchFamily="34" charset="0"/>
                          <a:ea typeface="微軟正黑體" panose="020B0604030504040204" pitchFamily="34" charset="-120"/>
                          <a:cs typeface="Arial" panose="020B0604020202020204" pitchFamily="34" charset="0"/>
                        </a:rPr>
                        <a:t>)</a:t>
                      </a:r>
                      <a:endParaRPr lang="zh-TW" altLang="en-US" sz="18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8"/>
                  </a:ext>
                </a:extLst>
              </a:tr>
              <a:tr h="370840">
                <a:tc>
                  <a:txBody>
                    <a:bodyPr/>
                    <a:lstStyle/>
                    <a:p>
                      <a:pPr>
                        <a:lnSpc>
                          <a:spcPct val="100000"/>
                        </a:lnSpc>
                      </a:pPr>
                      <a:r>
                        <a:rPr lang="zh-TW" altLang="en-US" sz="1800" dirty="0" smtClean="0">
                          <a:latin typeface="Arial" panose="020B0604020202020204" pitchFamily="34" charset="0"/>
                          <a:ea typeface="微軟正黑體" panose="020B0604030504040204" pitchFamily="34" charset="-120"/>
                          <a:cs typeface="Arial" panose="020B0604020202020204" pitchFamily="34" charset="0"/>
                        </a:rPr>
                        <a:t>分項</a:t>
                      </a:r>
                      <a:r>
                        <a:rPr lang="en-US" altLang="zh-TW" sz="1800" dirty="0" smtClean="0">
                          <a:latin typeface="Arial" panose="020B0604020202020204" pitchFamily="34" charset="0"/>
                          <a:ea typeface="微軟正黑體" panose="020B0604030504040204" pitchFamily="34" charset="-120"/>
                          <a:cs typeface="Arial" panose="020B0604020202020204" pitchFamily="34" charset="0"/>
                        </a:rPr>
                        <a:t>3.XXX</a:t>
                      </a: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9"/>
                  </a:ext>
                </a:extLst>
              </a:tr>
              <a:tr h="370840">
                <a:tc>
                  <a:txBody>
                    <a:bodyPr/>
                    <a:lstStyle/>
                    <a:p>
                      <a:pPr>
                        <a:lnSpc>
                          <a:spcPct val="100000"/>
                        </a:lnSpc>
                      </a:pPr>
                      <a:r>
                        <a:rPr lang="en-US" altLang="zh-TW" sz="1800" dirty="0" smtClean="0">
                          <a:latin typeface="Arial" panose="020B0604020202020204" pitchFamily="34" charset="0"/>
                          <a:ea typeface="微軟正黑體" panose="020B0604030504040204" pitchFamily="34" charset="-120"/>
                          <a:cs typeface="Arial" panose="020B0604020202020204" pitchFamily="34" charset="0"/>
                        </a:rPr>
                        <a:t>…</a:t>
                      </a: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pPr>
                        <a:lnSpc>
                          <a:spcPct val="100000"/>
                        </a:lnSpc>
                      </a:pPr>
                      <a:endParaRPr lang="zh-TW" altLang="en-US" sz="18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10"/>
                  </a:ext>
                </a:extLst>
              </a:tr>
            </a:tbl>
          </a:graphicData>
        </a:graphic>
      </p:graphicFrame>
      <p:sp>
        <p:nvSpPr>
          <p:cNvPr id="4" name="投影片編號版面配置區 3"/>
          <p:cNvSpPr>
            <a:spLocks noGrp="1"/>
          </p:cNvSpPr>
          <p:nvPr>
            <p:ph type="sldNum" sz="quarter" idx="12"/>
          </p:nvPr>
        </p:nvSpPr>
        <p:spPr/>
        <p:txBody>
          <a:bodyPr/>
          <a:lstStyle/>
          <a:p>
            <a:fld id="{08149932-37C6-4D6A-AF22-EBEBF2BE98A2}" type="slidenum">
              <a:rPr lang="zh-TW" altLang="en-US" smtClean="0"/>
              <a:pPr/>
              <a:t>10</a:t>
            </a:fld>
            <a:endParaRPr lang="zh-TW" altLang="en-US"/>
          </a:p>
        </p:txBody>
      </p:sp>
      <p:sp>
        <p:nvSpPr>
          <p:cNvPr id="6" name="矩形 5"/>
          <p:cNvSpPr/>
          <p:nvPr/>
        </p:nvSpPr>
        <p:spPr>
          <a:xfrm>
            <a:off x="838800" y="858484"/>
            <a:ext cx="10277476" cy="523220"/>
          </a:xfrm>
          <a:prstGeom prst="rect">
            <a:avLst/>
          </a:prstGeom>
        </p:spPr>
        <p:txBody>
          <a:bodyPr wrap="square">
            <a:spAutoFit/>
          </a:bodyPr>
          <a:lstStyle/>
          <a:p>
            <a:pPr marL="342900" indent="-342900">
              <a:buFont typeface="+mj-lt"/>
              <a:buAutoNum type="arabicPeriod"/>
            </a:pPr>
            <a:r>
              <a:rPr lang="zh-TW" altLang="en-US" sz="1400" dirty="0" smtClean="0">
                <a:latin typeface="Arial" panose="020B0604020202020204" pitchFamily="34" charset="0"/>
                <a:ea typeface="微軟正黑體" panose="020B0604030504040204" pitchFamily="34" charset="-120"/>
                <a:cs typeface="Arial" panose="020B0604020202020204" pitchFamily="34" charset="0"/>
              </a:rPr>
              <a:t>請</a:t>
            </a:r>
            <a:r>
              <a:rPr lang="zh-TW" altLang="en-US" sz="1400" dirty="0">
                <a:latin typeface="Arial" panose="020B0604020202020204" pitchFamily="34" charset="0"/>
                <a:ea typeface="微軟正黑體" panose="020B0604030504040204" pitchFamily="34" charset="-120"/>
                <a:cs typeface="Arial" panose="020B0604020202020204" pitchFamily="34" charset="0"/>
              </a:rPr>
              <a:t>展開分項計畫主要工作項目及委外工作項目，其分項內權重依主要工作項目經費占分項經費之百分比做為比例計算。</a:t>
            </a:r>
          </a:p>
          <a:p>
            <a:pPr marL="342900" indent="-342900">
              <a:buFont typeface="+mj-lt"/>
              <a:buAutoNum type="arabicPeriod"/>
            </a:pPr>
            <a:r>
              <a:rPr lang="zh-TW" altLang="en-US" sz="1400" dirty="0">
                <a:latin typeface="Arial" panose="020B0604020202020204" pitchFamily="34" charset="0"/>
                <a:ea typeface="微軟正黑體" panose="020B0604030504040204" pitchFamily="34" charset="-120"/>
                <a:cs typeface="Arial" panose="020B0604020202020204" pitchFamily="34" charset="0"/>
              </a:rPr>
              <a:t>請</a:t>
            </a:r>
            <a:r>
              <a:rPr lang="zh-TW" altLang="en-US" sz="1400" dirty="0" smtClean="0">
                <a:latin typeface="Arial" panose="020B0604020202020204" pitchFamily="34" charset="0"/>
                <a:ea typeface="微軟正黑體" panose="020B0604030504040204" pitchFamily="34" charset="-120"/>
                <a:cs typeface="Arial" panose="020B0604020202020204" pitchFamily="34" charset="0"/>
              </a:rPr>
              <a:t> 與「四、查核</a:t>
            </a:r>
            <a:r>
              <a:rPr lang="zh-TW" altLang="en-US" sz="1400" dirty="0">
                <a:latin typeface="Arial" panose="020B0604020202020204" pitchFamily="34" charset="0"/>
                <a:ea typeface="微軟正黑體" panose="020B0604030504040204" pitchFamily="34" charset="-120"/>
                <a:cs typeface="Arial" panose="020B0604020202020204" pitchFamily="34" charset="0"/>
              </a:rPr>
              <a:t>點及績效指標」計畫查核點之查核點編號及工作項目所列名稱一致</a:t>
            </a:r>
            <a:r>
              <a:rPr lang="zh-TW" altLang="en-US" sz="1400" dirty="0" smtClean="0">
                <a:latin typeface="Arial" panose="020B0604020202020204" pitchFamily="34" charset="0"/>
                <a:ea typeface="微軟正黑體" panose="020B0604030504040204" pitchFamily="34" charset="-120"/>
                <a:cs typeface="Arial" panose="020B0604020202020204" pitchFamily="34" charset="0"/>
              </a:rPr>
              <a:t>。</a:t>
            </a:r>
            <a:endParaRPr lang="en-US" altLang="zh-TW" sz="1400" dirty="0" smtClean="0">
              <a:latin typeface="Arial" panose="020B0604020202020204" pitchFamily="34" charset="0"/>
              <a:ea typeface="微軟正黑體" panose="020B0604030504040204" pitchFamily="34" charset="-120"/>
              <a:cs typeface="Arial" panose="020B0604020202020204" pitchFamily="34" charset="0"/>
            </a:endParaRPr>
          </a:p>
        </p:txBody>
      </p:sp>
      <p:sp>
        <p:nvSpPr>
          <p:cNvPr id="3" name="矩形 2"/>
          <p:cNvSpPr/>
          <p:nvPr/>
        </p:nvSpPr>
        <p:spPr>
          <a:xfrm>
            <a:off x="942974" y="6226740"/>
            <a:ext cx="2618024" cy="307777"/>
          </a:xfrm>
          <a:prstGeom prst="rect">
            <a:avLst/>
          </a:prstGeom>
        </p:spPr>
        <p:txBody>
          <a:bodyPr wrap="none">
            <a:spAutoFit/>
          </a:bodyPr>
          <a:lstStyle/>
          <a:p>
            <a:pPr>
              <a:lnSpc>
                <a:spcPct val="100000"/>
              </a:lnSpc>
            </a:pPr>
            <a:r>
              <a:rPr lang="zh-TW" altLang="en-US" sz="1400" dirty="0" smtClean="0">
                <a:latin typeface="Arial" panose="020B0604020202020204" pitchFamily="34" charset="0"/>
                <a:ea typeface="微軟正黑體" panose="020B0604030504040204" pitchFamily="34" charset="-120"/>
                <a:cs typeface="Arial" panose="020B0604020202020204" pitchFamily="34" charset="0"/>
              </a:rPr>
              <a:t>計畫分項分配權重總合計</a:t>
            </a:r>
            <a:r>
              <a:rPr lang="en-US" altLang="zh-TW" sz="1400" dirty="0" smtClean="0">
                <a:latin typeface="Arial" panose="020B0604020202020204" pitchFamily="34" charset="0"/>
                <a:ea typeface="微軟正黑體" panose="020B0604030504040204" pitchFamily="34" charset="-120"/>
                <a:cs typeface="Arial" panose="020B0604020202020204" pitchFamily="34" charset="0"/>
              </a:rPr>
              <a:t>100%</a:t>
            </a:r>
            <a:endParaRPr lang="zh-TW" altLang="en-US" sz="1400" dirty="0">
              <a:latin typeface="Arial" panose="020B0604020202020204" pitchFamily="34" charset="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2877246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六、計畫</a:t>
            </a:r>
            <a:r>
              <a:rPr lang="zh-TW" altLang="en-US" u="sng" dirty="0" smtClean="0">
                <a:solidFill>
                  <a:srgbClr val="C00000"/>
                </a:solidFill>
              </a:rPr>
              <a:t>全程</a:t>
            </a:r>
            <a:r>
              <a:rPr lang="zh-TW" altLang="en-US" dirty="0" smtClean="0"/>
              <a:t>經費分配</a:t>
            </a:r>
            <a:endParaRPr lang="zh-TW" altLang="en-US"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3984935556"/>
              </p:ext>
            </p:extLst>
          </p:nvPr>
        </p:nvGraphicFramePr>
        <p:xfrm>
          <a:off x="811117" y="1198534"/>
          <a:ext cx="10656982" cy="5324628"/>
        </p:xfrm>
        <a:graphic>
          <a:graphicData uri="http://schemas.openxmlformats.org/drawingml/2006/table">
            <a:tbl>
              <a:tblPr bandRow="1">
                <a:tableStyleId>{5C22544A-7EE6-4342-B048-85BDC9FD1C3A}</a:tableStyleId>
              </a:tblPr>
              <a:tblGrid>
                <a:gridCol w="2822843">
                  <a:extLst>
                    <a:ext uri="{9D8B030D-6E8A-4147-A177-3AD203B41FA5}">
                      <a16:colId xmlns:a16="http://schemas.microsoft.com/office/drawing/2014/main" xmlns="" val="20000"/>
                    </a:ext>
                  </a:extLst>
                </a:gridCol>
                <a:gridCol w="2075960">
                  <a:extLst>
                    <a:ext uri="{9D8B030D-6E8A-4147-A177-3AD203B41FA5}">
                      <a16:colId xmlns:a16="http://schemas.microsoft.com/office/drawing/2014/main" xmlns="" val="20001"/>
                    </a:ext>
                  </a:extLst>
                </a:gridCol>
                <a:gridCol w="2255520">
                  <a:extLst>
                    <a:ext uri="{9D8B030D-6E8A-4147-A177-3AD203B41FA5}">
                      <a16:colId xmlns:a16="http://schemas.microsoft.com/office/drawing/2014/main" xmlns="" val="20002"/>
                    </a:ext>
                  </a:extLst>
                </a:gridCol>
                <a:gridCol w="2007235">
                  <a:extLst>
                    <a:ext uri="{9D8B030D-6E8A-4147-A177-3AD203B41FA5}">
                      <a16:colId xmlns:a16="http://schemas.microsoft.com/office/drawing/2014/main" xmlns="" val="20003"/>
                    </a:ext>
                  </a:extLst>
                </a:gridCol>
                <a:gridCol w="1495424">
                  <a:extLst>
                    <a:ext uri="{9D8B030D-6E8A-4147-A177-3AD203B41FA5}">
                      <a16:colId xmlns:a16="http://schemas.microsoft.com/office/drawing/2014/main" xmlns="" val="20004"/>
                    </a:ext>
                  </a:extLst>
                </a:gridCol>
              </a:tblGrid>
              <a:tr h="391542">
                <a:tc rowSpan="2">
                  <a:txBody>
                    <a:bodyPr/>
                    <a:lstStyle/>
                    <a:p>
                      <a:pPr marL="0" marR="0" lvl="0" indent="0" algn="ctr" defTabSz="914400" rtl="0" eaLnBrk="0" fontAlgn="auto" latinLnBrk="0" hangingPunct="1">
                        <a:lnSpc>
                          <a:spcPct val="100000"/>
                        </a:lnSpc>
                        <a:spcBef>
                          <a:spcPts val="0"/>
                        </a:spcBef>
                        <a:spcAft>
                          <a:spcPts val="0"/>
                        </a:spcAft>
                        <a:buClrTx/>
                        <a:buSzTx/>
                        <a:buFontTx/>
                        <a:buNone/>
                        <a:tabLst/>
                        <a:defRPr/>
                      </a:pPr>
                      <a:r>
                        <a:rPr lang="zh-TW" altLang="zh-TW" sz="1800" kern="100" dirty="0" smtClean="0">
                          <a:effectLst/>
                          <a:latin typeface="Arial" panose="020B0604020202020204" pitchFamily="34" charset="0"/>
                          <a:ea typeface="微軟正黑體" panose="020B0604030504040204" pitchFamily="34" charset="-120"/>
                          <a:cs typeface="Arial" panose="020B0604020202020204" pitchFamily="34" charset="0"/>
                        </a:rPr>
                        <a:t>會計科目</a:t>
                      </a:r>
                    </a:p>
                  </a:txBody>
                  <a:tcPr marL="36195" marR="36195" marT="0" marB="0" anchor="ctr"/>
                </a:tc>
                <a:tc gridSpan="2">
                  <a:txBody>
                    <a:bodyPr/>
                    <a:lstStyle/>
                    <a:p>
                      <a:pPr algn="ctr">
                        <a:spcAft>
                          <a:spcPts val="0"/>
                        </a:spcAft>
                      </a:pPr>
                      <a:r>
                        <a:rPr lang="zh-TW" altLang="en-US" sz="1800" kern="100" dirty="0" smtClean="0">
                          <a:effectLst/>
                          <a:latin typeface="Arial" panose="020B0604020202020204" pitchFamily="34" charset="0"/>
                          <a:ea typeface="微軟正黑體" panose="020B0604030504040204" pitchFamily="34" charset="-120"/>
                          <a:cs typeface="Arial" panose="020B0604020202020204" pitchFamily="34" charset="0"/>
                        </a:rPr>
                        <a:t>申請</a:t>
                      </a:r>
                      <a:r>
                        <a:rPr lang="zh-TW" altLang="en-US" sz="1800" b="1" kern="100" dirty="0" smtClean="0">
                          <a:effectLst/>
                          <a:latin typeface="Arial" panose="020B0604020202020204" pitchFamily="34" charset="0"/>
                          <a:ea typeface="微軟正黑體" panose="020B0604030504040204" pitchFamily="34" charset="-120"/>
                          <a:cs typeface="Arial" panose="020B0604020202020204" pitchFamily="34" charset="0"/>
                        </a:rPr>
                        <a:t>全程經費</a:t>
                      </a:r>
                      <a:r>
                        <a:rPr lang="zh-TW" altLang="en-US" sz="1800" kern="100" dirty="0" smtClean="0">
                          <a:effectLst/>
                          <a:latin typeface="Arial" panose="020B0604020202020204" pitchFamily="34" charset="0"/>
                          <a:ea typeface="微軟正黑體" panose="020B0604030504040204" pitchFamily="34" charset="-120"/>
                          <a:cs typeface="Arial" panose="020B0604020202020204" pitchFamily="34" charset="0"/>
                        </a:rPr>
                        <a:t>預估</a:t>
                      </a:r>
                      <a:endParaRPr lang="zh-TW" sz="1800" b="1"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hMerge="1">
                  <a:txBody>
                    <a:bodyPr/>
                    <a:lstStyle/>
                    <a:p>
                      <a:pPr algn="ctr">
                        <a:spcAft>
                          <a:spcPts val="0"/>
                        </a:spcAft>
                      </a:pPr>
                      <a:endParaRPr lang="zh-TW" sz="1800" b="1"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rowSpan="2">
                  <a:txBody>
                    <a:bodyPr/>
                    <a:lstStyle/>
                    <a:p>
                      <a:pPr algn="ctr">
                        <a:spcAft>
                          <a:spcPts val="0"/>
                        </a:spcAft>
                      </a:pPr>
                      <a:r>
                        <a:rPr lang="zh-TW" sz="1800" kern="100" dirty="0">
                          <a:effectLst/>
                          <a:latin typeface="Arial" panose="020B0604020202020204" pitchFamily="34" charset="0"/>
                          <a:ea typeface="微軟正黑體" panose="020B0604030504040204" pitchFamily="34" charset="-120"/>
                          <a:cs typeface="Arial" panose="020B0604020202020204" pitchFamily="34" charset="0"/>
                        </a:rPr>
                        <a:t>合計</a:t>
                      </a:r>
                      <a:endParaRPr lang="zh-TW" sz="1800" b="1"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rowSpan="2">
                  <a:txBody>
                    <a:bodyPr/>
                    <a:lstStyle/>
                    <a:p>
                      <a:pPr marL="0" marR="0" lvl="0" indent="0" algn="ctr" defTabSz="914400" rtl="0" eaLnBrk="0" fontAlgn="auto" latinLnBrk="0" hangingPunct="1">
                        <a:lnSpc>
                          <a:spcPct val="100000"/>
                        </a:lnSpc>
                        <a:spcBef>
                          <a:spcPts val="0"/>
                        </a:spcBef>
                        <a:spcAft>
                          <a:spcPts val="0"/>
                        </a:spcAft>
                        <a:buClrTx/>
                        <a:buSzTx/>
                        <a:buFontTx/>
                        <a:buNone/>
                        <a:tabLst/>
                        <a:defRPr/>
                      </a:pPr>
                      <a:r>
                        <a:rPr lang="zh-TW" altLang="zh-TW" sz="1800" kern="100" dirty="0" smtClean="0">
                          <a:effectLst/>
                          <a:latin typeface="Arial" panose="020B0604020202020204" pitchFamily="34" charset="0"/>
                          <a:ea typeface="微軟正黑體" panose="020B0604030504040204" pitchFamily="34" charset="-120"/>
                          <a:cs typeface="Arial" panose="020B0604020202020204" pitchFamily="34" charset="0"/>
                        </a:rPr>
                        <a:t>各科目比例</a:t>
                      </a:r>
                      <a:r>
                        <a:rPr lang="en-US" altLang="zh-TW" sz="1800" kern="100" dirty="0" smtClean="0">
                          <a:effectLst/>
                          <a:latin typeface="Arial" panose="020B0604020202020204" pitchFamily="34" charset="0"/>
                          <a:ea typeface="微軟正黑體" panose="020B0604030504040204" pitchFamily="34" charset="-120"/>
                          <a:cs typeface="Arial" panose="020B0604020202020204" pitchFamily="34" charset="0"/>
                        </a:rPr>
                        <a:t>%</a:t>
                      </a:r>
                      <a:endParaRPr lang="zh-TW" altLang="zh-TW" sz="1800" b="1" kern="100" dirty="0" smtClean="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extLst>
                  <a:ext uri="{0D108BD9-81ED-4DB2-BD59-A6C34878D82A}">
                    <a16:rowId xmlns:a16="http://schemas.microsoft.com/office/drawing/2014/main" xmlns="" val="10000"/>
                  </a:ext>
                </a:extLst>
              </a:tr>
              <a:tr h="398589">
                <a:tc vMerge="1">
                  <a:txBody>
                    <a:bodyPr/>
                    <a:lstStyle/>
                    <a:p>
                      <a:endParaRPr lang="zh-TW" altLang="en-US"/>
                    </a:p>
                  </a:txBody>
                  <a:tcPr/>
                </a:tc>
                <a:tc>
                  <a:txBody>
                    <a:bodyPr/>
                    <a:lstStyle/>
                    <a:p>
                      <a:pPr algn="ctr">
                        <a:spcAft>
                          <a:spcPts val="0"/>
                        </a:spcAft>
                      </a:pPr>
                      <a:r>
                        <a:rPr lang="zh-TW" sz="1800" kern="100" dirty="0">
                          <a:effectLst/>
                          <a:latin typeface="Arial" panose="020B0604020202020204" pitchFamily="34" charset="0"/>
                          <a:ea typeface="微軟正黑體" panose="020B0604030504040204" pitchFamily="34" charset="-120"/>
                          <a:cs typeface="Arial" panose="020B0604020202020204" pitchFamily="34" charset="0"/>
                        </a:rPr>
                        <a:t>政府補助款</a:t>
                      </a:r>
                      <a:endParaRPr lang="zh-TW" sz="1800" b="1"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algn="ctr">
                        <a:spcAft>
                          <a:spcPts val="0"/>
                        </a:spcAft>
                      </a:pPr>
                      <a:r>
                        <a:rPr lang="zh-TW" sz="1800" kern="100" dirty="0">
                          <a:effectLst/>
                          <a:latin typeface="Arial" panose="020B0604020202020204" pitchFamily="34" charset="0"/>
                          <a:ea typeface="微軟正黑體" panose="020B0604030504040204" pitchFamily="34" charset="-120"/>
                          <a:cs typeface="Arial" panose="020B0604020202020204" pitchFamily="34" charset="0"/>
                        </a:rPr>
                        <a:t>廠商自籌款</a:t>
                      </a:r>
                      <a:endParaRPr lang="zh-TW" sz="1800" b="1"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xmlns="" val="10001"/>
                  </a:ext>
                </a:extLst>
              </a:tr>
              <a:tr h="412227">
                <a:tc>
                  <a:txBody>
                    <a:bodyPr/>
                    <a:lstStyle/>
                    <a:p>
                      <a:pPr marL="19050" marR="19050" algn="just">
                        <a:spcAft>
                          <a:spcPts val="0"/>
                        </a:spcAft>
                      </a:pPr>
                      <a:r>
                        <a:rPr lang="en-US" sz="1800" kern="100" dirty="0">
                          <a:effectLst/>
                          <a:latin typeface="Arial" panose="020B0604020202020204" pitchFamily="34" charset="0"/>
                          <a:ea typeface="微軟正黑體" panose="020B0604030504040204" pitchFamily="34" charset="-120"/>
                          <a:cs typeface="Arial" panose="020B0604020202020204" pitchFamily="34" charset="0"/>
                        </a:rPr>
                        <a:t>1.</a:t>
                      </a:r>
                      <a:r>
                        <a:rPr lang="zh-TW" sz="1800" kern="100" dirty="0">
                          <a:effectLst/>
                          <a:latin typeface="Arial" panose="020B0604020202020204" pitchFamily="34" charset="0"/>
                          <a:ea typeface="微軟正黑體" panose="020B0604030504040204" pitchFamily="34" charset="-120"/>
                          <a:cs typeface="Arial" panose="020B0604020202020204" pitchFamily="34" charset="0"/>
                        </a:rPr>
                        <a:t>人事費</a:t>
                      </a:r>
                      <a:endParaRPr lang="zh-TW" sz="1800" b="1"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endParaRPr lang="zh-TW" altLang="en-US" sz="18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dirty="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2"/>
                  </a:ext>
                </a:extLst>
              </a:tr>
              <a:tr h="412227">
                <a:tc>
                  <a:txBody>
                    <a:bodyPr/>
                    <a:lstStyle/>
                    <a:p>
                      <a:pPr marL="19050" marR="19050" algn="just">
                        <a:spcAft>
                          <a:spcPts val="0"/>
                        </a:spcAft>
                      </a:pPr>
                      <a:r>
                        <a:rPr lang="en-US" sz="1800" kern="100" dirty="0">
                          <a:effectLst/>
                          <a:latin typeface="Arial" panose="020B0604020202020204" pitchFamily="34" charset="0"/>
                          <a:ea typeface="微軟正黑體" panose="020B0604030504040204" pitchFamily="34" charset="-120"/>
                          <a:cs typeface="Arial" panose="020B0604020202020204" pitchFamily="34" charset="0"/>
                        </a:rPr>
                        <a:t>2.</a:t>
                      </a:r>
                      <a:r>
                        <a:rPr lang="zh-TW" sz="1800" kern="100" dirty="0">
                          <a:effectLst/>
                          <a:latin typeface="Arial" panose="020B0604020202020204" pitchFamily="34" charset="0"/>
                          <a:ea typeface="微軟正黑體" panose="020B0604030504040204" pitchFamily="34" charset="-120"/>
                          <a:cs typeface="Arial" panose="020B0604020202020204" pitchFamily="34" charset="0"/>
                        </a:rPr>
                        <a:t>差旅費</a:t>
                      </a:r>
                      <a:endParaRPr lang="zh-TW" sz="1800" b="1"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endParaRPr lang="zh-TW" altLang="en-US" sz="18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3"/>
                  </a:ext>
                </a:extLst>
              </a:tr>
              <a:tr h="412227">
                <a:tc>
                  <a:txBody>
                    <a:bodyPr/>
                    <a:lstStyle/>
                    <a:p>
                      <a:pPr marL="19050" marR="19050" algn="just">
                        <a:spcAft>
                          <a:spcPts val="0"/>
                        </a:spcAft>
                      </a:pPr>
                      <a:r>
                        <a:rPr lang="en-US" sz="1800" kern="100" dirty="0">
                          <a:effectLst/>
                          <a:latin typeface="Arial" panose="020B0604020202020204" pitchFamily="34" charset="0"/>
                          <a:ea typeface="微軟正黑體" panose="020B0604030504040204" pitchFamily="34" charset="-120"/>
                          <a:cs typeface="Arial" panose="020B0604020202020204" pitchFamily="34" charset="0"/>
                        </a:rPr>
                        <a:t>3.</a:t>
                      </a:r>
                      <a:r>
                        <a:rPr lang="zh-TW" sz="1800" kern="100" dirty="0">
                          <a:effectLst/>
                          <a:latin typeface="Arial" panose="020B0604020202020204" pitchFamily="34" charset="0"/>
                          <a:ea typeface="微軟正黑體" panose="020B0604030504040204" pitchFamily="34" charset="-120"/>
                          <a:cs typeface="Arial" panose="020B0604020202020204" pitchFamily="34" charset="0"/>
                        </a:rPr>
                        <a:t>消耗性器材及原材料費</a:t>
                      </a:r>
                      <a:endParaRPr lang="zh-TW" sz="1800" b="1"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4"/>
                  </a:ext>
                </a:extLst>
              </a:tr>
              <a:tr h="412227">
                <a:tc>
                  <a:txBody>
                    <a:bodyPr/>
                    <a:lstStyle/>
                    <a:p>
                      <a:pPr marL="19050" marR="19050" algn="just">
                        <a:spcAft>
                          <a:spcPts val="0"/>
                        </a:spcAft>
                      </a:pPr>
                      <a:r>
                        <a:rPr lang="en-US" sz="1800" kern="100" dirty="0">
                          <a:effectLst/>
                          <a:latin typeface="Arial" panose="020B0604020202020204" pitchFamily="34" charset="0"/>
                          <a:ea typeface="微軟正黑體" panose="020B0604030504040204" pitchFamily="34" charset="-120"/>
                          <a:cs typeface="Arial" panose="020B0604020202020204" pitchFamily="34" charset="0"/>
                        </a:rPr>
                        <a:t>4.</a:t>
                      </a:r>
                      <a:r>
                        <a:rPr lang="zh-TW" sz="1800" kern="100" dirty="0">
                          <a:effectLst/>
                          <a:latin typeface="Arial" panose="020B0604020202020204" pitchFamily="34" charset="0"/>
                          <a:ea typeface="微軟正黑體" panose="020B0604030504040204" pitchFamily="34" charset="-120"/>
                          <a:cs typeface="Arial" panose="020B0604020202020204" pitchFamily="34" charset="0"/>
                        </a:rPr>
                        <a:t>設備使用費</a:t>
                      </a:r>
                      <a:endParaRPr lang="zh-TW" sz="1800" b="1"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endParaRPr lang="zh-TW" altLang="en-US" sz="18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5"/>
                  </a:ext>
                </a:extLst>
              </a:tr>
              <a:tr h="412227">
                <a:tc>
                  <a:txBody>
                    <a:bodyPr/>
                    <a:lstStyle/>
                    <a:p>
                      <a:pPr marL="19050" marR="19050" algn="just">
                        <a:spcAft>
                          <a:spcPts val="0"/>
                        </a:spcAft>
                      </a:pPr>
                      <a:r>
                        <a:rPr lang="en-US" sz="1800" kern="100" dirty="0">
                          <a:effectLst/>
                          <a:latin typeface="Arial" panose="020B0604020202020204" pitchFamily="34" charset="0"/>
                          <a:ea typeface="微軟正黑體" panose="020B0604030504040204" pitchFamily="34" charset="-120"/>
                          <a:cs typeface="Arial" panose="020B0604020202020204" pitchFamily="34" charset="0"/>
                        </a:rPr>
                        <a:t>5.</a:t>
                      </a:r>
                      <a:r>
                        <a:rPr lang="zh-TW" sz="1800" kern="100" dirty="0">
                          <a:effectLst/>
                          <a:latin typeface="Arial" panose="020B0604020202020204" pitchFamily="34" charset="0"/>
                          <a:ea typeface="微軟正黑體" panose="020B0604030504040204" pitchFamily="34" charset="-120"/>
                          <a:cs typeface="Arial" panose="020B0604020202020204" pitchFamily="34" charset="0"/>
                        </a:rPr>
                        <a:t>設備維護費</a:t>
                      </a:r>
                      <a:endParaRPr lang="zh-TW" sz="1800" b="1"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6"/>
                  </a:ext>
                </a:extLst>
              </a:tr>
              <a:tr h="412227">
                <a:tc>
                  <a:txBody>
                    <a:bodyPr/>
                    <a:lstStyle/>
                    <a:p>
                      <a:pPr marL="19050" marR="19050" algn="just">
                        <a:spcAft>
                          <a:spcPts val="0"/>
                        </a:spcAft>
                      </a:pPr>
                      <a:r>
                        <a:rPr lang="en-US" sz="1800" kern="100" dirty="0">
                          <a:effectLst/>
                          <a:latin typeface="Arial" panose="020B0604020202020204" pitchFamily="34" charset="0"/>
                          <a:ea typeface="微軟正黑體" panose="020B0604030504040204" pitchFamily="34" charset="-120"/>
                          <a:cs typeface="Arial" panose="020B0604020202020204" pitchFamily="34" charset="0"/>
                        </a:rPr>
                        <a:t>6.</a:t>
                      </a:r>
                      <a:r>
                        <a:rPr lang="zh-TW" sz="1800" kern="100" dirty="0">
                          <a:effectLst/>
                          <a:latin typeface="Arial" panose="020B0604020202020204" pitchFamily="34" charset="0"/>
                          <a:ea typeface="微軟正黑體" panose="020B0604030504040204" pitchFamily="34" charset="-120"/>
                          <a:cs typeface="Arial" panose="020B0604020202020204" pitchFamily="34" charset="0"/>
                        </a:rPr>
                        <a:t>委託研究費或驗證費</a:t>
                      </a:r>
                      <a:endParaRPr lang="zh-TW" sz="1800" b="1"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endParaRPr lang="zh-TW" altLang="en-US" sz="18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7"/>
                  </a:ext>
                </a:extLst>
              </a:tr>
              <a:tr h="412227">
                <a:tc>
                  <a:txBody>
                    <a:bodyPr/>
                    <a:lstStyle/>
                    <a:p>
                      <a:pPr marL="19050" marR="19050" algn="just">
                        <a:spcAft>
                          <a:spcPts val="0"/>
                        </a:spcAft>
                      </a:pPr>
                      <a:r>
                        <a:rPr lang="en-US" sz="1800" kern="100" dirty="0">
                          <a:effectLst/>
                          <a:latin typeface="Arial" panose="020B0604020202020204" pitchFamily="34" charset="0"/>
                          <a:ea typeface="微軟正黑體" panose="020B0604030504040204" pitchFamily="34" charset="-120"/>
                          <a:cs typeface="Arial" panose="020B0604020202020204" pitchFamily="34" charset="0"/>
                        </a:rPr>
                        <a:t>7.</a:t>
                      </a:r>
                      <a:r>
                        <a:rPr lang="zh-TW" sz="1800" kern="100" dirty="0">
                          <a:effectLst/>
                          <a:latin typeface="Arial" panose="020B0604020202020204" pitchFamily="34" charset="0"/>
                          <a:ea typeface="微軟正黑體" panose="020B0604030504040204" pitchFamily="34" charset="-120"/>
                          <a:cs typeface="Arial" panose="020B0604020202020204" pitchFamily="34" charset="0"/>
                        </a:rPr>
                        <a:t>無形資產之引進費</a:t>
                      </a:r>
                      <a:endParaRPr lang="zh-TW" sz="1800" b="1"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8"/>
                  </a:ext>
                </a:extLst>
              </a:tr>
              <a:tr h="412227">
                <a:tc>
                  <a:txBody>
                    <a:bodyPr/>
                    <a:lstStyle/>
                    <a:p>
                      <a:pPr marL="19050" marR="19050" algn="just">
                        <a:spcAft>
                          <a:spcPts val="0"/>
                        </a:spcAft>
                      </a:pPr>
                      <a:r>
                        <a:rPr lang="en-US" sz="1800" kern="100" dirty="0">
                          <a:effectLst/>
                          <a:latin typeface="Arial" panose="020B0604020202020204" pitchFamily="34" charset="0"/>
                          <a:ea typeface="微軟正黑體" panose="020B0604030504040204" pitchFamily="34" charset="-120"/>
                          <a:cs typeface="Arial" panose="020B0604020202020204" pitchFamily="34" charset="0"/>
                        </a:rPr>
                        <a:t>8.</a:t>
                      </a:r>
                      <a:r>
                        <a:rPr lang="zh-TW" sz="1800" kern="100" dirty="0">
                          <a:effectLst/>
                          <a:latin typeface="Arial" panose="020B0604020202020204" pitchFamily="34" charset="0"/>
                          <a:ea typeface="微軟正黑體" panose="020B0604030504040204" pitchFamily="34" charset="-120"/>
                          <a:cs typeface="Arial" panose="020B0604020202020204" pitchFamily="34" charset="0"/>
                        </a:rPr>
                        <a:t>行銷推廣業務費</a:t>
                      </a:r>
                      <a:endParaRPr lang="zh-TW" sz="1800" b="1"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9"/>
                  </a:ext>
                </a:extLst>
              </a:tr>
              <a:tr h="412227">
                <a:tc>
                  <a:txBody>
                    <a:bodyPr/>
                    <a:lstStyle/>
                    <a:p>
                      <a:pPr marL="19050" marR="19050" algn="just">
                        <a:spcAft>
                          <a:spcPts val="0"/>
                        </a:spcAft>
                      </a:pPr>
                      <a:r>
                        <a:rPr lang="en-US" sz="1800" kern="100" dirty="0">
                          <a:effectLst/>
                          <a:latin typeface="Arial" panose="020B0604020202020204" pitchFamily="34" charset="0"/>
                          <a:ea typeface="微軟正黑體" panose="020B0604030504040204" pitchFamily="34" charset="-120"/>
                          <a:cs typeface="Arial" panose="020B0604020202020204" pitchFamily="34" charset="0"/>
                        </a:rPr>
                        <a:t>9.</a:t>
                      </a:r>
                      <a:r>
                        <a:rPr lang="zh-TW" sz="1800" kern="100" dirty="0">
                          <a:effectLst/>
                          <a:latin typeface="Arial" panose="020B0604020202020204" pitchFamily="34" charset="0"/>
                          <a:ea typeface="微軟正黑體" panose="020B0604030504040204" pitchFamily="34" charset="-120"/>
                          <a:cs typeface="Arial" panose="020B0604020202020204" pitchFamily="34" charset="0"/>
                        </a:rPr>
                        <a:t>按日按件計資酬金</a:t>
                      </a:r>
                      <a:endParaRPr lang="zh-TW" sz="1800" b="1"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10"/>
                  </a:ext>
                </a:extLst>
              </a:tr>
              <a:tr h="412227">
                <a:tc>
                  <a:txBody>
                    <a:bodyPr/>
                    <a:lstStyle/>
                    <a:p>
                      <a:pPr algn="ctr"/>
                      <a:r>
                        <a:rPr lang="zh-TW" altLang="zh-TW" sz="1800" kern="1200" dirty="0" smtClean="0">
                          <a:effectLst/>
                          <a:latin typeface="Arial" panose="020B0604020202020204" pitchFamily="34" charset="0"/>
                          <a:ea typeface="微軟正黑體" panose="020B0604030504040204" pitchFamily="34" charset="-120"/>
                          <a:cs typeface="Arial" panose="020B0604020202020204" pitchFamily="34" charset="0"/>
                        </a:rPr>
                        <a:t>合計</a:t>
                      </a:r>
                      <a:endParaRPr lang="zh-TW" altLang="en-US" sz="1800" b="1"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11"/>
                  </a:ext>
                </a:extLst>
              </a:tr>
              <a:tr h="412227">
                <a:tc>
                  <a:txBody>
                    <a:bodyPr/>
                    <a:lstStyle/>
                    <a:p>
                      <a:pPr marL="19050" marR="19050" algn="ctr">
                        <a:spcAft>
                          <a:spcPts val="0"/>
                        </a:spcAft>
                      </a:pPr>
                      <a:r>
                        <a:rPr lang="zh-TW" sz="1800" kern="100" dirty="0">
                          <a:effectLst/>
                          <a:latin typeface="Arial" panose="020B0604020202020204" pitchFamily="34" charset="0"/>
                          <a:ea typeface="微軟正黑體" panose="020B0604030504040204" pitchFamily="34" charset="-120"/>
                          <a:cs typeface="Arial" panose="020B0604020202020204" pitchFamily="34" charset="0"/>
                        </a:rPr>
                        <a:t>比例</a:t>
                      </a:r>
                      <a:endParaRPr lang="zh-TW" sz="1800" b="1"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algn="ctr" eaLnBrk="0">
                        <a:spcAft>
                          <a:spcPts val="0"/>
                        </a:spcAft>
                      </a:pPr>
                      <a:r>
                        <a:rPr lang="en-US" sz="1800" kern="100" dirty="0">
                          <a:effectLst/>
                          <a:latin typeface="Arial" panose="020B0604020202020204" pitchFamily="34" charset="0"/>
                          <a:ea typeface="微軟正黑體" panose="020B0604030504040204" pitchFamily="34" charset="-120"/>
                          <a:cs typeface="Arial" panose="020B0604020202020204" pitchFamily="34" charset="0"/>
                        </a:rPr>
                        <a:t>%</a:t>
                      </a:r>
                      <a:endParaRPr lang="zh-TW" sz="1800"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algn="ctr" eaLnBrk="0">
                        <a:spcAft>
                          <a:spcPts val="0"/>
                        </a:spcAft>
                      </a:pPr>
                      <a:r>
                        <a:rPr lang="en-US" sz="1800" kern="100" dirty="0">
                          <a:effectLst/>
                          <a:latin typeface="Arial" panose="020B0604020202020204" pitchFamily="34" charset="0"/>
                          <a:ea typeface="微軟正黑體" panose="020B0604030504040204" pitchFamily="34" charset="-120"/>
                          <a:cs typeface="Arial" panose="020B0604020202020204" pitchFamily="34" charset="0"/>
                        </a:rPr>
                        <a:t>%</a:t>
                      </a:r>
                      <a:endParaRPr lang="zh-TW" sz="1800"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algn="ctr" eaLnBrk="0">
                        <a:spcAft>
                          <a:spcPts val="0"/>
                        </a:spcAft>
                      </a:pPr>
                      <a:r>
                        <a:rPr lang="en-US" sz="1800" kern="100" dirty="0">
                          <a:effectLst/>
                          <a:latin typeface="Arial" panose="020B0604020202020204" pitchFamily="34" charset="0"/>
                          <a:ea typeface="微軟正黑體" panose="020B0604030504040204" pitchFamily="34" charset="-120"/>
                          <a:cs typeface="Arial" panose="020B0604020202020204" pitchFamily="34" charset="0"/>
                        </a:rPr>
                        <a:t>100%</a:t>
                      </a:r>
                      <a:endParaRPr lang="zh-TW" sz="1800"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algn="ctr" eaLnBrk="0">
                        <a:spcAft>
                          <a:spcPts val="0"/>
                        </a:spcAft>
                      </a:pPr>
                      <a:r>
                        <a:rPr lang="en-US" sz="1800" kern="100" dirty="0">
                          <a:effectLst/>
                          <a:latin typeface="Arial" panose="020B0604020202020204" pitchFamily="34" charset="0"/>
                          <a:ea typeface="微軟正黑體" panose="020B0604030504040204" pitchFamily="34" charset="-120"/>
                          <a:cs typeface="Arial" panose="020B0604020202020204" pitchFamily="34" charset="0"/>
                        </a:rPr>
                        <a:t>100%</a:t>
                      </a:r>
                      <a:endParaRPr lang="zh-TW" sz="1800"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extLst>
                  <a:ext uri="{0D108BD9-81ED-4DB2-BD59-A6C34878D82A}">
                    <a16:rowId xmlns:a16="http://schemas.microsoft.com/office/drawing/2014/main" xmlns="" val="10012"/>
                  </a:ext>
                </a:extLst>
              </a:tr>
            </a:tbl>
          </a:graphicData>
        </a:graphic>
      </p:graphicFrame>
      <p:sp>
        <p:nvSpPr>
          <p:cNvPr id="3" name="投影片編號版面配置區 2"/>
          <p:cNvSpPr>
            <a:spLocks noGrp="1"/>
          </p:cNvSpPr>
          <p:nvPr>
            <p:ph type="sldNum" sz="quarter" idx="12"/>
          </p:nvPr>
        </p:nvSpPr>
        <p:spPr/>
        <p:txBody>
          <a:bodyPr/>
          <a:lstStyle/>
          <a:p>
            <a:fld id="{08149932-37C6-4D6A-AF22-EBEBF2BE98A2}" type="slidenum">
              <a:rPr lang="zh-TW" altLang="en-US" smtClean="0"/>
              <a:pPr/>
              <a:t>11</a:t>
            </a:fld>
            <a:endParaRPr lang="zh-TW" altLang="en-US"/>
          </a:p>
        </p:txBody>
      </p:sp>
      <p:sp>
        <p:nvSpPr>
          <p:cNvPr id="5" name="矩形 4"/>
          <p:cNvSpPr/>
          <p:nvPr/>
        </p:nvSpPr>
        <p:spPr>
          <a:xfrm>
            <a:off x="811117" y="840036"/>
            <a:ext cx="7369325" cy="369332"/>
          </a:xfrm>
          <a:prstGeom prst="rect">
            <a:avLst/>
          </a:prstGeom>
        </p:spPr>
        <p:txBody>
          <a:bodyPr wrap="none">
            <a:spAutoFit/>
          </a:bodyPr>
          <a:lstStyle/>
          <a:p>
            <a:r>
              <a:rPr lang="zh-TW" altLang="en-US" b="1" dirty="0" smtClean="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b="1" dirty="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b="1" dirty="0" smtClean="0">
                <a:solidFill>
                  <a:srgbClr val="002060"/>
                </a:solidFill>
                <a:latin typeface="Arial" panose="020B0604020202020204" pitchFamily="34" charset="0"/>
                <a:ea typeface="微軟正黑體" panose="020B0604030504040204" pitchFamily="34" charset="-120"/>
                <a:cs typeface="Arial" panose="020B0604020202020204" pitchFamily="34" charset="0"/>
              </a:rPr>
              <a:t>請</a:t>
            </a:r>
            <a:r>
              <a:rPr lang="zh-TW" altLang="en-US" b="1" dirty="0">
                <a:solidFill>
                  <a:srgbClr val="002060"/>
                </a:solidFill>
                <a:latin typeface="Arial" panose="020B0604020202020204" pitchFamily="34" charset="0"/>
                <a:ea typeface="微軟正黑體" panose="020B0604030504040204" pitchFamily="34" charset="-120"/>
                <a:cs typeface="Arial" panose="020B0604020202020204" pitchFamily="34" charset="0"/>
              </a:rPr>
              <a:t>依照補助計畫申請須知、會計科目及編列原則編列</a:t>
            </a:r>
            <a:r>
              <a:rPr lang="zh-TW" altLang="en-US" b="1" dirty="0" smtClean="0">
                <a:solidFill>
                  <a:srgbClr val="002060"/>
                </a:solidFill>
                <a:latin typeface="Arial" panose="020B0604020202020204" pitchFamily="34" charset="0"/>
                <a:ea typeface="微軟正黑體" panose="020B0604030504040204" pitchFamily="34" charset="-120"/>
                <a:cs typeface="Arial" panose="020B0604020202020204" pitchFamily="34" charset="0"/>
              </a:rPr>
              <a:t>經費。</a:t>
            </a:r>
            <a:r>
              <a:rPr lang="zh-TW" altLang="en-US" b="1" dirty="0" smtClean="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b="1" dirty="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endParaRPr lang="zh-TW" altLang="en-US" b="1" dirty="0">
              <a:solidFill>
                <a:srgbClr val="00206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6" name="矩形 5"/>
          <p:cNvSpPr/>
          <p:nvPr/>
        </p:nvSpPr>
        <p:spPr>
          <a:xfrm>
            <a:off x="9617913" y="850399"/>
            <a:ext cx="1850186" cy="307777"/>
          </a:xfrm>
          <a:prstGeom prst="rect">
            <a:avLst/>
          </a:prstGeom>
        </p:spPr>
        <p:txBody>
          <a:bodyPr wrap="none">
            <a:spAutoFit/>
          </a:bodyPr>
          <a:lstStyle/>
          <a:p>
            <a:r>
              <a:rPr lang="zh-TW" altLang="en-US" sz="1400" dirty="0">
                <a:latin typeface="Arial" panose="020B0604020202020204" pitchFamily="34" charset="0"/>
                <a:ea typeface="微軟正黑體" panose="020B0604030504040204" pitchFamily="34" charset="-120"/>
                <a:cs typeface="Arial" panose="020B0604020202020204" pitchFamily="34" charset="0"/>
              </a:rPr>
              <a:t>金額單位：新台幣 元</a:t>
            </a:r>
          </a:p>
        </p:txBody>
      </p:sp>
      <p:sp>
        <p:nvSpPr>
          <p:cNvPr id="10" name="矩形 9"/>
          <p:cNvSpPr/>
          <p:nvPr/>
        </p:nvSpPr>
        <p:spPr>
          <a:xfrm>
            <a:off x="811117" y="6519489"/>
            <a:ext cx="3722494" cy="276999"/>
          </a:xfrm>
          <a:prstGeom prst="rect">
            <a:avLst/>
          </a:prstGeom>
        </p:spPr>
        <p:txBody>
          <a:bodyPr wrap="none">
            <a:spAutoFit/>
          </a:bodyPr>
          <a:lstStyle/>
          <a:p>
            <a:r>
              <a:rPr lang="zh-TW" altLang="en-US" sz="1200" dirty="0">
                <a:latin typeface="Arial" panose="020B0604020202020204" pitchFamily="34" charset="0"/>
                <a:ea typeface="微軟正黑體" panose="020B0604030504040204" pitchFamily="34" charset="-120"/>
                <a:cs typeface="Arial" panose="020B0604020202020204" pitchFamily="34" charset="0"/>
              </a:rPr>
              <a:t>申請經費政府補助款不得超過計畫總經費</a:t>
            </a:r>
            <a:r>
              <a:rPr lang="en-US" altLang="zh-TW" sz="1200" dirty="0">
                <a:latin typeface="Arial" panose="020B0604020202020204" pitchFamily="34" charset="0"/>
                <a:ea typeface="微軟正黑體" panose="020B0604030504040204" pitchFamily="34" charset="-120"/>
                <a:cs typeface="Arial" panose="020B0604020202020204" pitchFamily="34" charset="0"/>
              </a:rPr>
              <a:t>50%</a:t>
            </a:r>
            <a:r>
              <a:rPr lang="zh-TW" altLang="en-US" sz="1200" dirty="0">
                <a:latin typeface="Arial" panose="020B0604020202020204" pitchFamily="34" charset="0"/>
                <a:ea typeface="微軟正黑體" panose="020B0604030504040204" pitchFamily="34" charset="-120"/>
                <a:cs typeface="Arial" panose="020B0604020202020204" pitchFamily="34" charset="0"/>
              </a:rPr>
              <a:t>比例。</a:t>
            </a:r>
          </a:p>
        </p:txBody>
      </p:sp>
    </p:spTree>
    <p:extLst>
      <p:ext uri="{BB962C8B-B14F-4D97-AF65-F5344CB8AC3E}">
        <p14:creationId xmlns:p14="http://schemas.microsoft.com/office/powerpoint/2010/main" val="22102887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六、</a:t>
            </a:r>
            <a:r>
              <a:rPr lang="zh-TW" altLang="en-US" u="sng" dirty="0" smtClean="0">
                <a:solidFill>
                  <a:srgbClr val="C00000"/>
                </a:solidFill>
              </a:rPr>
              <a:t>第</a:t>
            </a:r>
            <a:r>
              <a:rPr lang="en-US" altLang="zh-TW" u="sng" dirty="0" smtClean="0">
                <a:solidFill>
                  <a:srgbClr val="C00000"/>
                </a:solidFill>
              </a:rPr>
              <a:t>1</a:t>
            </a:r>
            <a:r>
              <a:rPr lang="zh-TW" altLang="en-US" u="sng" dirty="0" smtClean="0">
                <a:solidFill>
                  <a:srgbClr val="C00000"/>
                </a:solidFill>
              </a:rPr>
              <a:t>年度</a:t>
            </a:r>
            <a:r>
              <a:rPr lang="zh-TW" altLang="en-US" dirty="0" smtClean="0"/>
              <a:t>計畫經費分配</a:t>
            </a:r>
            <a:endParaRPr lang="zh-TW" altLang="en-US"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978169130"/>
              </p:ext>
            </p:extLst>
          </p:nvPr>
        </p:nvGraphicFramePr>
        <p:xfrm>
          <a:off x="811117" y="1323805"/>
          <a:ext cx="10656982" cy="5068989"/>
        </p:xfrm>
        <a:graphic>
          <a:graphicData uri="http://schemas.openxmlformats.org/drawingml/2006/table">
            <a:tbl>
              <a:tblPr bandRow="1">
                <a:tableStyleId>{5C22544A-7EE6-4342-B048-85BDC9FD1C3A}</a:tableStyleId>
              </a:tblPr>
              <a:tblGrid>
                <a:gridCol w="2822843">
                  <a:extLst>
                    <a:ext uri="{9D8B030D-6E8A-4147-A177-3AD203B41FA5}">
                      <a16:colId xmlns:a16="http://schemas.microsoft.com/office/drawing/2014/main" xmlns="" val="20000"/>
                    </a:ext>
                  </a:extLst>
                </a:gridCol>
                <a:gridCol w="2157240">
                  <a:extLst>
                    <a:ext uri="{9D8B030D-6E8A-4147-A177-3AD203B41FA5}">
                      <a16:colId xmlns:a16="http://schemas.microsoft.com/office/drawing/2014/main" xmlns="" val="20001"/>
                    </a:ext>
                  </a:extLst>
                </a:gridCol>
                <a:gridCol w="2306320">
                  <a:extLst>
                    <a:ext uri="{9D8B030D-6E8A-4147-A177-3AD203B41FA5}">
                      <a16:colId xmlns:a16="http://schemas.microsoft.com/office/drawing/2014/main" xmlns="" val="20002"/>
                    </a:ext>
                  </a:extLst>
                </a:gridCol>
                <a:gridCol w="1875155">
                  <a:extLst>
                    <a:ext uri="{9D8B030D-6E8A-4147-A177-3AD203B41FA5}">
                      <a16:colId xmlns:a16="http://schemas.microsoft.com/office/drawing/2014/main" xmlns="" val="20003"/>
                    </a:ext>
                  </a:extLst>
                </a:gridCol>
                <a:gridCol w="1495424">
                  <a:extLst>
                    <a:ext uri="{9D8B030D-6E8A-4147-A177-3AD203B41FA5}">
                      <a16:colId xmlns:a16="http://schemas.microsoft.com/office/drawing/2014/main" xmlns="" val="20004"/>
                    </a:ext>
                  </a:extLst>
                </a:gridCol>
              </a:tblGrid>
              <a:tr h="534492">
                <a:tc>
                  <a:txBody>
                    <a:bodyPr/>
                    <a:lstStyle/>
                    <a:p>
                      <a:pPr marL="0" marR="0" lvl="0" indent="0" algn="ctr" defTabSz="914400" rtl="0" eaLnBrk="0" fontAlgn="auto" latinLnBrk="0" hangingPunct="1">
                        <a:lnSpc>
                          <a:spcPct val="100000"/>
                        </a:lnSpc>
                        <a:spcBef>
                          <a:spcPts val="0"/>
                        </a:spcBef>
                        <a:spcAft>
                          <a:spcPts val="0"/>
                        </a:spcAft>
                        <a:buClrTx/>
                        <a:buSzTx/>
                        <a:buFontTx/>
                        <a:buNone/>
                        <a:tabLst/>
                        <a:defRPr/>
                      </a:pPr>
                      <a:r>
                        <a:rPr lang="zh-TW" altLang="zh-TW" sz="1800" kern="100" dirty="0" smtClean="0">
                          <a:effectLst/>
                          <a:latin typeface="Arial" panose="020B0604020202020204" pitchFamily="34" charset="0"/>
                          <a:ea typeface="微軟正黑體" panose="020B0604030504040204" pitchFamily="34" charset="-120"/>
                          <a:cs typeface="Arial" panose="020B0604020202020204" pitchFamily="34" charset="0"/>
                        </a:rPr>
                        <a:t>會計科目</a:t>
                      </a:r>
                      <a:endParaRPr lang="zh-TW" altLang="zh-TW" sz="1800" b="1" kern="100" dirty="0" smtClean="0">
                        <a:solidFill>
                          <a:schemeClr val="tx1"/>
                        </a:solidFill>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algn="ctr">
                        <a:spcAft>
                          <a:spcPts val="0"/>
                        </a:spcAft>
                      </a:pPr>
                      <a:r>
                        <a:rPr lang="zh-TW" sz="1800" kern="100" dirty="0">
                          <a:effectLst/>
                          <a:latin typeface="Arial" panose="020B0604020202020204" pitchFamily="34" charset="0"/>
                          <a:ea typeface="微軟正黑體" panose="020B0604030504040204" pitchFamily="34" charset="-120"/>
                          <a:cs typeface="Arial" panose="020B0604020202020204" pitchFamily="34" charset="0"/>
                        </a:rPr>
                        <a:t>政府補助款</a:t>
                      </a:r>
                      <a:endParaRPr lang="zh-TW" sz="1800" b="1" kern="100" dirty="0">
                        <a:solidFill>
                          <a:schemeClr val="tx1"/>
                        </a:solidFill>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algn="ctr">
                        <a:spcAft>
                          <a:spcPts val="0"/>
                        </a:spcAft>
                      </a:pPr>
                      <a:r>
                        <a:rPr lang="zh-TW" sz="1800" kern="100" dirty="0">
                          <a:effectLst/>
                          <a:latin typeface="Arial" panose="020B0604020202020204" pitchFamily="34" charset="0"/>
                          <a:ea typeface="微軟正黑體" panose="020B0604030504040204" pitchFamily="34" charset="-120"/>
                          <a:cs typeface="Arial" panose="020B0604020202020204" pitchFamily="34" charset="0"/>
                        </a:rPr>
                        <a:t>廠商自籌款</a:t>
                      </a:r>
                      <a:endParaRPr lang="zh-TW" sz="1800" b="1" kern="100" dirty="0">
                        <a:solidFill>
                          <a:schemeClr val="tx1"/>
                        </a:solidFill>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algn="ctr">
                        <a:spcAft>
                          <a:spcPts val="0"/>
                        </a:spcAft>
                      </a:pPr>
                      <a:r>
                        <a:rPr lang="zh-TW" sz="1800" kern="100" dirty="0">
                          <a:effectLst/>
                          <a:latin typeface="Arial" panose="020B0604020202020204" pitchFamily="34" charset="0"/>
                          <a:ea typeface="微軟正黑體" panose="020B0604030504040204" pitchFamily="34" charset="-120"/>
                          <a:cs typeface="Arial" panose="020B0604020202020204" pitchFamily="34" charset="0"/>
                        </a:rPr>
                        <a:t>合計</a:t>
                      </a:r>
                      <a:endParaRPr lang="zh-TW" sz="1800" b="1" kern="100" dirty="0">
                        <a:solidFill>
                          <a:schemeClr val="tx1"/>
                        </a:solidFill>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marL="0" marR="0" lvl="0" indent="0" algn="ctr" defTabSz="914400" rtl="0" eaLnBrk="0" fontAlgn="auto" latinLnBrk="0" hangingPunct="1">
                        <a:lnSpc>
                          <a:spcPct val="100000"/>
                        </a:lnSpc>
                        <a:spcBef>
                          <a:spcPts val="0"/>
                        </a:spcBef>
                        <a:spcAft>
                          <a:spcPts val="0"/>
                        </a:spcAft>
                        <a:buClrTx/>
                        <a:buSzTx/>
                        <a:buFontTx/>
                        <a:buNone/>
                        <a:tabLst/>
                        <a:defRPr/>
                      </a:pPr>
                      <a:r>
                        <a:rPr lang="zh-TW" altLang="zh-TW" sz="1800" kern="100" dirty="0" smtClean="0">
                          <a:effectLst/>
                          <a:latin typeface="Arial" panose="020B0604020202020204" pitchFamily="34" charset="0"/>
                          <a:ea typeface="微軟正黑體" panose="020B0604030504040204" pitchFamily="34" charset="-120"/>
                          <a:cs typeface="Arial" panose="020B0604020202020204" pitchFamily="34" charset="0"/>
                        </a:rPr>
                        <a:t>各科目比例</a:t>
                      </a:r>
                      <a:r>
                        <a:rPr lang="en-US" altLang="zh-TW" sz="1800" kern="100" dirty="0" smtClean="0">
                          <a:effectLst/>
                          <a:latin typeface="Arial" panose="020B0604020202020204" pitchFamily="34" charset="0"/>
                          <a:ea typeface="微軟正黑體" panose="020B0604030504040204" pitchFamily="34" charset="-120"/>
                          <a:cs typeface="Arial" panose="020B0604020202020204" pitchFamily="34" charset="0"/>
                        </a:rPr>
                        <a:t>%</a:t>
                      </a:r>
                      <a:endParaRPr lang="zh-TW" altLang="zh-TW" sz="1800" b="1" kern="100" dirty="0" smtClean="0">
                        <a:solidFill>
                          <a:schemeClr val="tx1"/>
                        </a:solidFill>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extLst>
                  <a:ext uri="{0D108BD9-81ED-4DB2-BD59-A6C34878D82A}">
                    <a16:rowId xmlns:a16="http://schemas.microsoft.com/office/drawing/2014/main" xmlns="" val="10000"/>
                  </a:ext>
                </a:extLst>
              </a:tr>
              <a:tr h="412227">
                <a:tc>
                  <a:txBody>
                    <a:bodyPr/>
                    <a:lstStyle/>
                    <a:p>
                      <a:pPr marL="19050" marR="19050" algn="just">
                        <a:spcAft>
                          <a:spcPts val="0"/>
                        </a:spcAft>
                      </a:pPr>
                      <a:r>
                        <a:rPr lang="en-US" sz="1800" kern="100" dirty="0">
                          <a:effectLst/>
                          <a:latin typeface="Arial" panose="020B0604020202020204" pitchFamily="34" charset="0"/>
                          <a:ea typeface="微軟正黑體" panose="020B0604030504040204" pitchFamily="34" charset="-120"/>
                          <a:cs typeface="Arial" panose="020B0604020202020204" pitchFamily="34" charset="0"/>
                        </a:rPr>
                        <a:t>1.</a:t>
                      </a:r>
                      <a:r>
                        <a:rPr lang="zh-TW" sz="1800" kern="100" dirty="0">
                          <a:effectLst/>
                          <a:latin typeface="Arial" panose="020B0604020202020204" pitchFamily="34" charset="0"/>
                          <a:ea typeface="微軟正黑體" panose="020B0604030504040204" pitchFamily="34" charset="-120"/>
                          <a:cs typeface="Arial" panose="020B0604020202020204" pitchFamily="34" charset="0"/>
                        </a:rPr>
                        <a:t>人事費</a:t>
                      </a:r>
                      <a:endParaRPr lang="zh-TW" sz="1800" b="1"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endParaRPr lang="zh-TW" altLang="en-US" sz="18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dirty="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1"/>
                  </a:ext>
                </a:extLst>
              </a:tr>
              <a:tr h="412227">
                <a:tc>
                  <a:txBody>
                    <a:bodyPr/>
                    <a:lstStyle/>
                    <a:p>
                      <a:pPr marL="19050" marR="19050" algn="just">
                        <a:spcAft>
                          <a:spcPts val="0"/>
                        </a:spcAft>
                      </a:pPr>
                      <a:r>
                        <a:rPr lang="en-US" sz="1800" kern="100" dirty="0">
                          <a:effectLst/>
                          <a:latin typeface="Arial" panose="020B0604020202020204" pitchFamily="34" charset="0"/>
                          <a:ea typeface="微軟正黑體" panose="020B0604030504040204" pitchFamily="34" charset="-120"/>
                          <a:cs typeface="Arial" panose="020B0604020202020204" pitchFamily="34" charset="0"/>
                        </a:rPr>
                        <a:t>2.</a:t>
                      </a:r>
                      <a:r>
                        <a:rPr lang="zh-TW" sz="1800" kern="100" dirty="0">
                          <a:effectLst/>
                          <a:latin typeface="Arial" panose="020B0604020202020204" pitchFamily="34" charset="0"/>
                          <a:ea typeface="微軟正黑體" panose="020B0604030504040204" pitchFamily="34" charset="-120"/>
                          <a:cs typeface="Arial" panose="020B0604020202020204" pitchFamily="34" charset="0"/>
                        </a:rPr>
                        <a:t>差旅費</a:t>
                      </a:r>
                      <a:endParaRPr lang="zh-TW" sz="1800" b="1"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endParaRPr lang="zh-TW" altLang="en-US" sz="18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2"/>
                  </a:ext>
                </a:extLst>
              </a:tr>
              <a:tr h="412227">
                <a:tc>
                  <a:txBody>
                    <a:bodyPr/>
                    <a:lstStyle/>
                    <a:p>
                      <a:pPr marL="19050" marR="19050" algn="just">
                        <a:spcAft>
                          <a:spcPts val="0"/>
                        </a:spcAft>
                      </a:pPr>
                      <a:r>
                        <a:rPr lang="en-US" sz="1800" kern="100" dirty="0">
                          <a:effectLst/>
                          <a:latin typeface="Arial" panose="020B0604020202020204" pitchFamily="34" charset="0"/>
                          <a:ea typeface="微軟正黑體" panose="020B0604030504040204" pitchFamily="34" charset="-120"/>
                          <a:cs typeface="Arial" panose="020B0604020202020204" pitchFamily="34" charset="0"/>
                        </a:rPr>
                        <a:t>3.</a:t>
                      </a:r>
                      <a:r>
                        <a:rPr lang="zh-TW" sz="1800" kern="100" dirty="0">
                          <a:effectLst/>
                          <a:latin typeface="Arial" panose="020B0604020202020204" pitchFamily="34" charset="0"/>
                          <a:ea typeface="微軟正黑體" panose="020B0604030504040204" pitchFamily="34" charset="-120"/>
                          <a:cs typeface="Arial" panose="020B0604020202020204" pitchFamily="34" charset="0"/>
                        </a:rPr>
                        <a:t>消耗性器材及原材料費</a:t>
                      </a:r>
                      <a:endParaRPr lang="zh-TW" sz="1800" b="1"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3"/>
                  </a:ext>
                </a:extLst>
              </a:tr>
              <a:tr h="412227">
                <a:tc>
                  <a:txBody>
                    <a:bodyPr/>
                    <a:lstStyle/>
                    <a:p>
                      <a:pPr marL="19050" marR="19050" algn="just">
                        <a:spcAft>
                          <a:spcPts val="0"/>
                        </a:spcAft>
                      </a:pPr>
                      <a:r>
                        <a:rPr lang="en-US" sz="1800" kern="100" dirty="0">
                          <a:effectLst/>
                          <a:latin typeface="Arial" panose="020B0604020202020204" pitchFamily="34" charset="0"/>
                          <a:ea typeface="微軟正黑體" panose="020B0604030504040204" pitchFamily="34" charset="-120"/>
                          <a:cs typeface="Arial" panose="020B0604020202020204" pitchFamily="34" charset="0"/>
                        </a:rPr>
                        <a:t>4.</a:t>
                      </a:r>
                      <a:r>
                        <a:rPr lang="zh-TW" sz="1800" kern="100" dirty="0">
                          <a:effectLst/>
                          <a:latin typeface="Arial" panose="020B0604020202020204" pitchFamily="34" charset="0"/>
                          <a:ea typeface="微軟正黑體" panose="020B0604030504040204" pitchFamily="34" charset="-120"/>
                          <a:cs typeface="Arial" panose="020B0604020202020204" pitchFamily="34" charset="0"/>
                        </a:rPr>
                        <a:t>設備使用費</a:t>
                      </a:r>
                      <a:endParaRPr lang="zh-TW" sz="1800" b="1"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4"/>
                  </a:ext>
                </a:extLst>
              </a:tr>
              <a:tr h="412227">
                <a:tc>
                  <a:txBody>
                    <a:bodyPr/>
                    <a:lstStyle/>
                    <a:p>
                      <a:pPr marL="19050" marR="19050" algn="just">
                        <a:spcAft>
                          <a:spcPts val="0"/>
                        </a:spcAft>
                      </a:pPr>
                      <a:r>
                        <a:rPr lang="en-US" sz="1800" kern="100" dirty="0">
                          <a:effectLst/>
                          <a:latin typeface="Arial" panose="020B0604020202020204" pitchFamily="34" charset="0"/>
                          <a:ea typeface="微軟正黑體" panose="020B0604030504040204" pitchFamily="34" charset="-120"/>
                          <a:cs typeface="Arial" panose="020B0604020202020204" pitchFamily="34" charset="0"/>
                        </a:rPr>
                        <a:t>5.</a:t>
                      </a:r>
                      <a:r>
                        <a:rPr lang="zh-TW" sz="1800" kern="100" dirty="0">
                          <a:effectLst/>
                          <a:latin typeface="Arial" panose="020B0604020202020204" pitchFamily="34" charset="0"/>
                          <a:ea typeface="微軟正黑體" panose="020B0604030504040204" pitchFamily="34" charset="-120"/>
                          <a:cs typeface="Arial" panose="020B0604020202020204" pitchFamily="34" charset="0"/>
                        </a:rPr>
                        <a:t>設備維護費</a:t>
                      </a:r>
                      <a:endParaRPr lang="zh-TW" sz="1800" b="1"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5"/>
                  </a:ext>
                </a:extLst>
              </a:tr>
              <a:tr h="412227">
                <a:tc>
                  <a:txBody>
                    <a:bodyPr/>
                    <a:lstStyle/>
                    <a:p>
                      <a:pPr marL="19050" marR="19050" algn="just">
                        <a:spcAft>
                          <a:spcPts val="0"/>
                        </a:spcAft>
                      </a:pPr>
                      <a:r>
                        <a:rPr lang="en-US" sz="1800" kern="100" dirty="0">
                          <a:effectLst/>
                          <a:latin typeface="Arial" panose="020B0604020202020204" pitchFamily="34" charset="0"/>
                          <a:ea typeface="微軟正黑體" panose="020B0604030504040204" pitchFamily="34" charset="-120"/>
                          <a:cs typeface="Arial" panose="020B0604020202020204" pitchFamily="34" charset="0"/>
                        </a:rPr>
                        <a:t>6.</a:t>
                      </a:r>
                      <a:r>
                        <a:rPr lang="zh-TW" sz="1800" kern="100" dirty="0">
                          <a:effectLst/>
                          <a:latin typeface="Arial" panose="020B0604020202020204" pitchFamily="34" charset="0"/>
                          <a:ea typeface="微軟正黑體" panose="020B0604030504040204" pitchFamily="34" charset="-120"/>
                          <a:cs typeface="Arial" panose="020B0604020202020204" pitchFamily="34" charset="0"/>
                        </a:rPr>
                        <a:t>委託研究費或驗證費</a:t>
                      </a:r>
                      <a:endParaRPr lang="zh-TW" sz="1800" b="1"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endParaRPr lang="zh-TW" altLang="en-US" sz="18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6"/>
                  </a:ext>
                </a:extLst>
              </a:tr>
              <a:tr h="412227">
                <a:tc>
                  <a:txBody>
                    <a:bodyPr/>
                    <a:lstStyle/>
                    <a:p>
                      <a:pPr marL="19050" marR="19050" algn="just">
                        <a:spcAft>
                          <a:spcPts val="0"/>
                        </a:spcAft>
                      </a:pPr>
                      <a:r>
                        <a:rPr lang="en-US" sz="1800" kern="100" dirty="0">
                          <a:effectLst/>
                          <a:latin typeface="Arial" panose="020B0604020202020204" pitchFamily="34" charset="0"/>
                          <a:ea typeface="微軟正黑體" panose="020B0604030504040204" pitchFamily="34" charset="-120"/>
                          <a:cs typeface="Arial" panose="020B0604020202020204" pitchFamily="34" charset="0"/>
                        </a:rPr>
                        <a:t>7.</a:t>
                      </a:r>
                      <a:r>
                        <a:rPr lang="zh-TW" sz="1800" kern="100" dirty="0">
                          <a:effectLst/>
                          <a:latin typeface="Arial" panose="020B0604020202020204" pitchFamily="34" charset="0"/>
                          <a:ea typeface="微軟正黑體" panose="020B0604030504040204" pitchFamily="34" charset="-120"/>
                          <a:cs typeface="Arial" panose="020B0604020202020204" pitchFamily="34" charset="0"/>
                        </a:rPr>
                        <a:t>無形資產之引進費</a:t>
                      </a:r>
                      <a:endParaRPr lang="zh-TW" sz="1800" b="1"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7"/>
                  </a:ext>
                </a:extLst>
              </a:tr>
              <a:tr h="412227">
                <a:tc>
                  <a:txBody>
                    <a:bodyPr/>
                    <a:lstStyle/>
                    <a:p>
                      <a:pPr marL="19050" marR="19050" algn="just">
                        <a:spcAft>
                          <a:spcPts val="0"/>
                        </a:spcAft>
                      </a:pPr>
                      <a:r>
                        <a:rPr lang="en-US" sz="1800" kern="100" dirty="0">
                          <a:effectLst/>
                          <a:latin typeface="Arial" panose="020B0604020202020204" pitchFamily="34" charset="0"/>
                          <a:ea typeface="微軟正黑體" panose="020B0604030504040204" pitchFamily="34" charset="-120"/>
                          <a:cs typeface="Arial" panose="020B0604020202020204" pitchFamily="34" charset="0"/>
                        </a:rPr>
                        <a:t>8.</a:t>
                      </a:r>
                      <a:r>
                        <a:rPr lang="zh-TW" sz="1800" kern="100" dirty="0">
                          <a:effectLst/>
                          <a:latin typeface="Arial" panose="020B0604020202020204" pitchFamily="34" charset="0"/>
                          <a:ea typeface="微軟正黑體" panose="020B0604030504040204" pitchFamily="34" charset="-120"/>
                          <a:cs typeface="Arial" panose="020B0604020202020204" pitchFamily="34" charset="0"/>
                        </a:rPr>
                        <a:t>行銷推廣業務費</a:t>
                      </a:r>
                      <a:endParaRPr lang="zh-TW" sz="1800" b="1"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8"/>
                  </a:ext>
                </a:extLst>
              </a:tr>
              <a:tr h="412227">
                <a:tc>
                  <a:txBody>
                    <a:bodyPr/>
                    <a:lstStyle/>
                    <a:p>
                      <a:pPr marL="19050" marR="19050" algn="just">
                        <a:spcAft>
                          <a:spcPts val="0"/>
                        </a:spcAft>
                      </a:pPr>
                      <a:r>
                        <a:rPr lang="en-US" sz="1800" kern="100" dirty="0">
                          <a:effectLst/>
                          <a:latin typeface="Arial" panose="020B0604020202020204" pitchFamily="34" charset="0"/>
                          <a:ea typeface="微軟正黑體" panose="020B0604030504040204" pitchFamily="34" charset="-120"/>
                          <a:cs typeface="Arial" panose="020B0604020202020204" pitchFamily="34" charset="0"/>
                        </a:rPr>
                        <a:t>9.</a:t>
                      </a:r>
                      <a:r>
                        <a:rPr lang="zh-TW" sz="1800" kern="100" dirty="0">
                          <a:effectLst/>
                          <a:latin typeface="Arial" panose="020B0604020202020204" pitchFamily="34" charset="0"/>
                          <a:ea typeface="微軟正黑體" panose="020B0604030504040204" pitchFamily="34" charset="-120"/>
                          <a:cs typeface="Arial" panose="020B0604020202020204" pitchFamily="34" charset="0"/>
                        </a:rPr>
                        <a:t>按日按件計資酬金</a:t>
                      </a:r>
                      <a:endParaRPr lang="zh-TW" sz="1800" b="1"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dirty="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9"/>
                  </a:ext>
                </a:extLst>
              </a:tr>
              <a:tr h="412227">
                <a:tc>
                  <a:txBody>
                    <a:bodyPr/>
                    <a:lstStyle/>
                    <a:p>
                      <a:pPr algn="ctr"/>
                      <a:r>
                        <a:rPr lang="zh-TW" altLang="zh-TW" sz="1800" kern="1200" dirty="0" smtClean="0">
                          <a:effectLst/>
                          <a:latin typeface="Arial" panose="020B0604020202020204" pitchFamily="34" charset="0"/>
                          <a:ea typeface="微軟正黑體" panose="020B0604030504040204" pitchFamily="34" charset="-120"/>
                          <a:cs typeface="Arial" panose="020B0604020202020204" pitchFamily="34" charset="0"/>
                        </a:rPr>
                        <a:t>合計</a:t>
                      </a:r>
                      <a:endParaRPr lang="zh-TW" altLang="en-US" sz="1800" b="1"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80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10"/>
                  </a:ext>
                </a:extLst>
              </a:tr>
              <a:tr h="412227">
                <a:tc>
                  <a:txBody>
                    <a:bodyPr/>
                    <a:lstStyle/>
                    <a:p>
                      <a:pPr marL="19050" marR="19050" algn="ctr">
                        <a:spcAft>
                          <a:spcPts val="0"/>
                        </a:spcAft>
                      </a:pPr>
                      <a:r>
                        <a:rPr lang="zh-TW" sz="1800" kern="100" dirty="0">
                          <a:effectLst/>
                          <a:latin typeface="Arial" panose="020B0604020202020204" pitchFamily="34" charset="0"/>
                          <a:ea typeface="微軟正黑體" panose="020B0604030504040204" pitchFamily="34" charset="-120"/>
                          <a:cs typeface="Arial" panose="020B0604020202020204" pitchFamily="34" charset="0"/>
                        </a:rPr>
                        <a:t>比例</a:t>
                      </a:r>
                      <a:endParaRPr lang="zh-TW" sz="1800" b="1"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algn="ctr" eaLnBrk="0">
                        <a:spcAft>
                          <a:spcPts val="0"/>
                        </a:spcAft>
                      </a:pPr>
                      <a:r>
                        <a:rPr lang="en-US" sz="1800" kern="100" dirty="0">
                          <a:effectLst/>
                          <a:latin typeface="Arial" panose="020B0604020202020204" pitchFamily="34" charset="0"/>
                          <a:ea typeface="微軟正黑體" panose="020B0604030504040204" pitchFamily="34" charset="-120"/>
                          <a:cs typeface="Arial" panose="020B0604020202020204" pitchFamily="34" charset="0"/>
                        </a:rPr>
                        <a:t>%</a:t>
                      </a:r>
                      <a:endParaRPr lang="zh-TW" sz="1800"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algn="ctr" eaLnBrk="0">
                        <a:spcAft>
                          <a:spcPts val="0"/>
                        </a:spcAft>
                      </a:pPr>
                      <a:r>
                        <a:rPr lang="en-US" sz="1800" kern="100" dirty="0">
                          <a:effectLst/>
                          <a:latin typeface="Arial" panose="020B0604020202020204" pitchFamily="34" charset="0"/>
                          <a:ea typeface="微軟正黑體" panose="020B0604030504040204" pitchFamily="34" charset="-120"/>
                          <a:cs typeface="Arial" panose="020B0604020202020204" pitchFamily="34" charset="0"/>
                        </a:rPr>
                        <a:t>%</a:t>
                      </a:r>
                      <a:endParaRPr lang="zh-TW" sz="1800"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algn="ctr" eaLnBrk="0">
                        <a:spcAft>
                          <a:spcPts val="0"/>
                        </a:spcAft>
                      </a:pPr>
                      <a:r>
                        <a:rPr lang="en-US" sz="1800" kern="100" dirty="0">
                          <a:effectLst/>
                          <a:latin typeface="Arial" panose="020B0604020202020204" pitchFamily="34" charset="0"/>
                          <a:ea typeface="微軟正黑體" panose="020B0604030504040204" pitchFamily="34" charset="-120"/>
                          <a:cs typeface="Arial" panose="020B0604020202020204" pitchFamily="34" charset="0"/>
                        </a:rPr>
                        <a:t>100%</a:t>
                      </a:r>
                      <a:endParaRPr lang="zh-TW" sz="1800"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tc>
                  <a:txBody>
                    <a:bodyPr/>
                    <a:lstStyle/>
                    <a:p>
                      <a:pPr algn="ctr" eaLnBrk="0">
                        <a:spcAft>
                          <a:spcPts val="0"/>
                        </a:spcAft>
                      </a:pPr>
                      <a:r>
                        <a:rPr lang="en-US" sz="1800" kern="100" dirty="0">
                          <a:effectLst/>
                          <a:latin typeface="Arial" panose="020B0604020202020204" pitchFamily="34" charset="0"/>
                          <a:ea typeface="微軟正黑體" panose="020B0604030504040204" pitchFamily="34" charset="-120"/>
                          <a:cs typeface="Arial" panose="020B0604020202020204" pitchFamily="34" charset="0"/>
                        </a:rPr>
                        <a:t>100%</a:t>
                      </a:r>
                      <a:endParaRPr lang="zh-TW" sz="1800" kern="100" dirty="0">
                        <a:effectLst/>
                        <a:latin typeface="Arial" panose="020B0604020202020204" pitchFamily="34" charset="0"/>
                        <a:ea typeface="微軟正黑體" panose="020B0604030504040204" pitchFamily="34" charset="-120"/>
                        <a:cs typeface="Arial" panose="020B0604020202020204" pitchFamily="34" charset="0"/>
                      </a:endParaRPr>
                    </a:p>
                  </a:txBody>
                  <a:tcPr marL="36195" marR="36195" marT="0" marB="0" anchor="ctr"/>
                </a:tc>
                <a:extLst>
                  <a:ext uri="{0D108BD9-81ED-4DB2-BD59-A6C34878D82A}">
                    <a16:rowId xmlns:a16="http://schemas.microsoft.com/office/drawing/2014/main" xmlns="" val="10011"/>
                  </a:ext>
                </a:extLst>
              </a:tr>
            </a:tbl>
          </a:graphicData>
        </a:graphic>
      </p:graphicFrame>
      <p:sp>
        <p:nvSpPr>
          <p:cNvPr id="3" name="投影片編號版面配置區 2"/>
          <p:cNvSpPr>
            <a:spLocks noGrp="1"/>
          </p:cNvSpPr>
          <p:nvPr>
            <p:ph type="sldNum" sz="quarter" idx="12"/>
          </p:nvPr>
        </p:nvSpPr>
        <p:spPr/>
        <p:txBody>
          <a:bodyPr/>
          <a:lstStyle/>
          <a:p>
            <a:fld id="{08149932-37C6-4D6A-AF22-EBEBF2BE98A2}" type="slidenum">
              <a:rPr lang="zh-TW" altLang="en-US" smtClean="0"/>
              <a:pPr/>
              <a:t>12</a:t>
            </a:fld>
            <a:endParaRPr lang="zh-TW" altLang="en-US"/>
          </a:p>
        </p:txBody>
      </p:sp>
      <p:sp>
        <p:nvSpPr>
          <p:cNvPr id="6" name="矩形 5"/>
          <p:cNvSpPr/>
          <p:nvPr/>
        </p:nvSpPr>
        <p:spPr>
          <a:xfrm>
            <a:off x="9617913" y="1024702"/>
            <a:ext cx="1850186" cy="307777"/>
          </a:xfrm>
          <a:prstGeom prst="rect">
            <a:avLst/>
          </a:prstGeom>
        </p:spPr>
        <p:txBody>
          <a:bodyPr wrap="none">
            <a:spAutoFit/>
          </a:bodyPr>
          <a:lstStyle/>
          <a:p>
            <a:r>
              <a:rPr lang="zh-TW" altLang="en-US" sz="1400" dirty="0">
                <a:latin typeface="Arial" panose="020B0604020202020204" pitchFamily="34" charset="0"/>
                <a:ea typeface="微軟正黑體" panose="020B0604030504040204" pitchFamily="34" charset="-120"/>
                <a:cs typeface="Arial" panose="020B0604020202020204" pitchFamily="34" charset="0"/>
              </a:rPr>
              <a:t>金額單位：新台幣 元</a:t>
            </a:r>
          </a:p>
        </p:txBody>
      </p:sp>
      <p:sp>
        <p:nvSpPr>
          <p:cNvPr id="7" name="矩形 6"/>
          <p:cNvSpPr/>
          <p:nvPr/>
        </p:nvSpPr>
        <p:spPr>
          <a:xfrm>
            <a:off x="811117" y="6392794"/>
            <a:ext cx="3722494" cy="276999"/>
          </a:xfrm>
          <a:prstGeom prst="rect">
            <a:avLst/>
          </a:prstGeom>
        </p:spPr>
        <p:txBody>
          <a:bodyPr wrap="none">
            <a:spAutoFit/>
          </a:bodyPr>
          <a:lstStyle/>
          <a:p>
            <a:r>
              <a:rPr lang="zh-TW" altLang="en-US" sz="1200" dirty="0">
                <a:latin typeface="Arial" panose="020B0604020202020204" pitchFamily="34" charset="0"/>
                <a:ea typeface="微軟正黑體" panose="020B0604030504040204" pitchFamily="34" charset="-120"/>
                <a:cs typeface="Arial" panose="020B0604020202020204" pitchFamily="34" charset="0"/>
              </a:rPr>
              <a:t>申請經費政府補助款不得超過計畫總經費</a:t>
            </a:r>
            <a:r>
              <a:rPr lang="en-US" altLang="zh-TW" sz="1200" dirty="0">
                <a:latin typeface="Arial" panose="020B0604020202020204" pitchFamily="34" charset="0"/>
                <a:ea typeface="微軟正黑體" panose="020B0604030504040204" pitchFamily="34" charset="-120"/>
                <a:cs typeface="Arial" panose="020B0604020202020204" pitchFamily="34" charset="0"/>
              </a:rPr>
              <a:t>50%</a:t>
            </a:r>
            <a:r>
              <a:rPr lang="zh-TW" altLang="en-US" sz="1200" dirty="0">
                <a:latin typeface="Arial" panose="020B0604020202020204" pitchFamily="34" charset="0"/>
                <a:ea typeface="微軟正黑體" panose="020B0604030504040204" pitchFamily="34" charset="-120"/>
                <a:cs typeface="Arial" panose="020B0604020202020204" pitchFamily="34" charset="0"/>
              </a:rPr>
              <a:t>比例。</a:t>
            </a:r>
          </a:p>
        </p:txBody>
      </p:sp>
      <p:sp>
        <p:nvSpPr>
          <p:cNvPr id="8" name="矩形 7"/>
          <p:cNvSpPr/>
          <p:nvPr/>
        </p:nvSpPr>
        <p:spPr>
          <a:xfrm>
            <a:off x="811117" y="840036"/>
            <a:ext cx="7369325" cy="369332"/>
          </a:xfrm>
          <a:prstGeom prst="rect">
            <a:avLst/>
          </a:prstGeom>
        </p:spPr>
        <p:txBody>
          <a:bodyPr wrap="none">
            <a:spAutoFit/>
          </a:bodyPr>
          <a:lstStyle/>
          <a:p>
            <a:r>
              <a:rPr lang="zh-TW" altLang="en-US" b="1" dirty="0" smtClean="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b="1" dirty="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b="1" dirty="0" smtClean="0">
                <a:solidFill>
                  <a:srgbClr val="002060"/>
                </a:solidFill>
                <a:latin typeface="Arial" panose="020B0604020202020204" pitchFamily="34" charset="0"/>
                <a:ea typeface="微軟正黑體" panose="020B0604030504040204" pitchFamily="34" charset="-120"/>
                <a:cs typeface="Arial" panose="020B0604020202020204" pitchFamily="34" charset="0"/>
              </a:rPr>
              <a:t>請</a:t>
            </a:r>
            <a:r>
              <a:rPr lang="zh-TW" altLang="en-US" b="1" dirty="0">
                <a:solidFill>
                  <a:srgbClr val="002060"/>
                </a:solidFill>
                <a:latin typeface="Arial" panose="020B0604020202020204" pitchFamily="34" charset="0"/>
                <a:ea typeface="微軟正黑體" panose="020B0604030504040204" pitchFamily="34" charset="-120"/>
                <a:cs typeface="Arial" panose="020B0604020202020204" pitchFamily="34" charset="0"/>
              </a:rPr>
              <a:t>依照補助計畫申請須知、會計科目及編列原則編列</a:t>
            </a:r>
            <a:r>
              <a:rPr lang="zh-TW" altLang="en-US" b="1" dirty="0" smtClean="0">
                <a:solidFill>
                  <a:srgbClr val="002060"/>
                </a:solidFill>
                <a:latin typeface="Arial" panose="020B0604020202020204" pitchFamily="34" charset="0"/>
                <a:ea typeface="微軟正黑體" panose="020B0604030504040204" pitchFamily="34" charset="-120"/>
                <a:cs typeface="Arial" panose="020B0604020202020204" pitchFamily="34" charset="0"/>
              </a:rPr>
              <a:t>經費。</a:t>
            </a:r>
            <a:r>
              <a:rPr lang="zh-TW" altLang="en-US" b="1" dirty="0" smtClean="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b="1" dirty="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endParaRPr lang="zh-TW" altLang="en-US" b="1" dirty="0">
              <a:solidFill>
                <a:srgbClr val="002060"/>
              </a:solidFill>
              <a:latin typeface="Arial" panose="020B0604020202020204" pitchFamily="34" charset="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3839677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normAutofit/>
          </a:bodyPr>
          <a:lstStyle/>
          <a:p>
            <a:r>
              <a:rPr lang="zh-TW" altLang="en-US" dirty="0"/>
              <a:t>七、年度資源投入</a:t>
            </a:r>
            <a:r>
              <a:rPr lang="zh-TW" altLang="en-US" dirty="0" smtClean="0"/>
              <a:t>說明</a:t>
            </a:r>
            <a:endParaRPr lang="zh-TW" altLang="en-US" dirty="0"/>
          </a:p>
        </p:txBody>
      </p:sp>
      <p:sp>
        <p:nvSpPr>
          <p:cNvPr id="6" name="內容版面配置區 5"/>
          <p:cNvSpPr>
            <a:spLocks noGrp="1"/>
          </p:cNvSpPr>
          <p:nvPr>
            <p:ph idx="1"/>
          </p:nvPr>
        </p:nvSpPr>
        <p:spPr/>
        <p:txBody>
          <a:bodyPr/>
          <a:lstStyle/>
          <a:p>
            <a:pPr marL="0" indent="0">
              <a:buNone/>
            </a:pPr>
            <a:r>
              <a:rPr lang="en-US" altLang="zh-TW" b="1" dirty="0" smtClean="0"/>
              <a:t>(</a:t>
            </a:r>
            <a:r>
              <a:rPr lang="zh-TW" altLang="en-US" b="1" dirty="0" smtClean="0"/>
              <a:t>一</a:t>
            </a:r>
            <a:r>
              <a:rPr lang="en-US" altLang="zh-TW" b="1" dirty="0" smtClean="0"/>
              <a:t>)</a:t>
            </a:r>
            <a:r>
              <a:rPr lang="zh-TW" altLang="en-US" b="1" dirty="0" smtClean="0"/>
              <a:t>參與計畫人員簡歷</a:t>
            </a:r>
            <a:endParaRPr lang="zh-TW" altLang="en-US" b="1" dirty="0"/>
          </a:p>
        </p:txBody>
      </p:sp>
      <p:sp>
        <p:nvSpPr>
          <p:cNvPr id="4" name="投影片編號版面配置區 3"/>
          <p:cNvSpPr>
            <a:spLocks noGrp="1"/>
          </p:cNvSpPr>
          <p:nvPr>
            <p:ph type="sldNum" sz="quarter" idx="12"/>
          </p:nvPr>
        </p:nvSpPr>
        <p:spPr/>
        <p:txBody>
          <a:bodyPr/>
          <a:lstStyle/>
          <a:p>
            <a:fld id="{08149932-37C6-4D6A-AF22-EBEBF2BE98A2}" type="slidenum">
              <a:rPr lang="zh-TW" altLang="en-US" smtClean="0"/>
              <a:pPr/>
              <a:t>13</a:t>
            </a:fld>
            <a:endParaRPr lang="zh-TW" altLang="en-US"/>
          </a:p>
        </p:txBody>
      </p:sp>
      <p:graphicFrame>
        <p:nvGraphicFramePr>
          <p:cNvPr id="8" name="表格 7"/>
          <p:cNvGraphicFramePr>
            <a:graphicFrameLocks noGrp="1"/>
          </p:cNvGraphicFramePr>
          <p:nvPr>
            <p:extLst>
              <p:ext uri="{D42A27DB-BD31-4B8C-83A1-F6EECF244321}">
                <p14:modId xmlns:p14="http://schemas.microsoft.com/office/powerpoint/2010/main" val="2524791855"/>
              </p:ext>
            </p:extLst>
          </p:nvPr>
        </p:nvGraphicFramePr>
        <p:xfrm>
          <a:off x="838200" y="2091195"/>
          <a:ext cx="10881360" cy="2516125"/>
        </p:xfrm>
        <a:graphic>
          <a:graphicData uri="http://schemas.openxmlformats.org/drawingml/2006/table">
            <a:tbl>
              <a:tblPr firstRow="1" bandRow="1">
                <a:tableStyleId>{5C22544A-7EE6-4342-B048-85BDC9FD1C3A}</a:tableStyleId>
              </a:tblPr>
              <a:tblGrid>
                <a:gridCol w="492760">
                  <a:extLst>
                    <a:ext uri="{9D8B030D-6E8A-4147-A177-3AD203B41FA5}">
                      <a16:colId xmlns:a16="http://schemas.microsoft.com/office/drawing/2014/main" xmlns="" val="20000"/>
                    </a:ext>
                  </a:extLst>
                </a:gridCol>
                <a:gridCol w="1241138">
                  <a:extLst>
                    <a:ext uri="{9D8B030D-6E8A-4147-A177-3AD203B41FA5}">
                      <a16:colId xmlns:a16="http://schemas.microsoft.com/office/drawing/2014/main" xmlns="" val="20001"/>
                    </a:ext>
                  </a:extLst>
                </a:gridCol>
                <a:gridCol w="1512222">
                  <a:extLst>
                    <a:ext uri="{9D8B030D-6E8A-4147-A177-3AD203B41FA5}">
                      <a16:colId xmlns:a16="http://schemas.microsoft.com/office/drawing/2014/main" xmlns="" val="20002"/>
                    </a:ext>
                  </a:extLst>
                </a:gridCol>
                <a:gridCol w="1432560">
                  <a:extLst>
                    <a:ext uri="{9D8B030D-6E8A-4147-A177-3AD203B41FA5}">
                      <a16:colId xmlns:a16="http://schemas.microsoft.com/office/drawing/2014/main" xmlns="" val="20003"/>
                    </a:ext>
                  </a:extLst>
                </a:gridCol>
                <a:gridCol w="2672080">
                  <a:extLst>
                    <a:ext uri="{9D8B030D-6E8A-4147-A177-3AD203B41FA5}">
                      <a16:colId xmlns:a16="http://schemas.microsoft.com/office/drawing/2014/main" xmlns="" val="20004"/>
                    </a:ext>
                  </a:extLst>
                </a:gridCol>
                <a:gridCol w="603084">
                  <a:extLst>
                    <a:ext uri="{9D8B030D-6E8A-4147-A177-3AD203B41FA5}">
                      <a16:colId xmlns:a16="http://schemas.microsoft.com/office/drawing/2014/main" xmlns="" val="20005"/>
                    </a:ext>
                  </a:extLst>
                </a:gridCol>
                <a:gridCol w="2442507">
                  <a:extLst>
                    <a:ext uri="{9D8B030D-6E8A-4147-A177-3AD203B41FA5}">
                      <a16:colId xmlns:a16="http://schemas.microsoft.com/office/drawing/2014/main" xmlns="" val="20006"/>
                    </a:ext>
                  </a:extLst>
                </a:gridCol>
                <a:gridCol w="485009">
                  <a:extLst>
                    <a:ext uri="{9D8B030D-6E8A-4147-A177-3AD203B41FA5}">
                      <a16:colId xmlns:a16="http://schemas.microsoft.com/office/drawing/2014/main" xmlns="" val="20007"/>
                    </a:ext>
                  </a:extLst>
                </a:gridCol>
              </a:tblGrid>
              <a:tr h="661925">
                <a:tc>
                  <a:txBody>
                    <a:bodyPr/>
                    <a:lstStyle/>
                    <a:p>
                      <a:pPr algn="ctr" eaLnBrk="0">
                        <a:spcAft>
                          <a:spcPts val="0"/>
                        </a:spcAft>
                      </a:pPr>
                      <a:r>
                        <a:rPr lang="zh-TW" sz="1600" kern="100" dirty="0">
                          <a:effectLst/>
                          <a:latin typeface="Arial" panose="020B0604020202020204" pitchFamily="34" charset="0"/>
                          <a:ea typeface="微軟正黑體" panose="020B0604030504040204" pitchFamily="34" charset="-120"/>
                          <a:cs typeface="Arial" panose="020B0604020202020204" pitchFamily="34" charset="0"/>
                        </a:rPr>
                        <a:t>編號</a:t>
                      </a:r>
                      <a:endParaRPr lang="zh-TW" sz="1600" kern="100" dirty="0">
                        <a:solidFill>
                          <a:schemeClr val="tx1"/>
                        </a:solidFill>
                        <a:effectLst/>
                        <a:latin typeface="Arial" panose="020B0604020202020204" pitchFamily="34" charset="0"/>
                        <a:ea typeface="微軟正黑體" panose="020B0604030504040204" pitchFamily="34" charset="-120"/>
                        <a:cs typeface="Arial" panose="020B0604020202020204" pitchFamily="34" charset="0"/>
                      </a:endParaRPr>
                    </a:p>
                  </a:txBody>
                  <a:tcPr marL="17780" marR="17780" marT="0" marB="0" anchor="ctr"/>
                </a:tc>
                <a:tc>
                  <a:txBody>
                    <a:bodyPr/>
                    <a:lstStyle/>
                    <a:p>
                      <a:pPr algn="ctr" eaLnBrk="0">
                        <a:spcAft>
                          <a:spcPts val="0"/>
                        </a:spcAft>
                      </a:pPr>
                      <a:r>
                        <a:rPr lang="zh-TW" sz="1600" kern="100" dirty="0">
                          <a:effectLst/>
                          <a:latin typeface="Arial" panose="020B0604020202020204" pitchFamily="34" charset="0"/>
                          <a:ea typeface="微軟正黑體" panose="020B0604030504040204" pitchFamily="34" charset="-120"/>
                          <a:cs typeface="Arial" panose="020B0604020202020204" pitchFamily="34" charset="0"/>
                        </a:rPr>
                        <a:t>姓名</a:t>
                      </a:r>
                      <a:endParaRPr lang="zh-TW" sz="1600" kern="100" dirty="0">
                        <a:solidFill>
                          <a:schemeClr val="tx1"/>
                        </a:solidFill>
                        <a:effectLst/>
                        <a:latin typeface="Arial" panose="020B0604020202020204" pitchFamily="34" charset="0"/>
                        <a:ea typeface="微軟正黑體" panose="020B0604030504040204" pitchFamily="34" charset="-120"/>
                        <a:cs typeface="Arial" panose="020B0604020202020204" pitchFamily="34" charset="0"/>
                      </a:endParaRPr>
                    </a:p>
                  </a:txBody>
                  <a:tcPr marL="17780" marR="17780" marT="0" marB="0" anchor="ctr"/>
                </a:tc>
                <a:tc>
                  <a:txBody>
                    <a:bodyPr/>
                    <a:lstStyle/>
                    <a:p>
                      <a:pPr algn="ctr" eaLnBrk="0">
                        <a:spcAft>
                          <a:spcPts val="0"/>
                        </a:spcAft>
                      </a:pPr>
                      <a:r>
                        <a:rPr lang="zh-TW" altLang="en-US" sz="1600" kern="100" dirty="0" smtClean="0">
                          <a:effectLst/>
                          <a:latin typeface="Arial" panose="020B0604020202020204" pitchFamily="34" charset="0"/>
                          <a:ea typeface="微軟正黑體" panose="020B0604030504040204" pitchFamily="34" charset="-120"/>
                          <a:cs typeface="Arial" panose="020B0604020202020204" pitchFamily="34" charset="0"/>
                        </a:rPr>
                        <a:t>部門</a:t>
                      </a:r>
                      <a:r>
                        <a:rPr lang="en-US" altLang="zh-TW" sz="1600" kern="100" dirty="0" smtClean="0">
                          <a:effectLst/>
                          <a:latin typeface="Arial" panose="020B0604020202020204" pitchFamily="34" charset="0"/>
                          <a:ea typeface="微軟正黑體" panose="020B0604030504040204" pitchFamily="34" charset="-120"/>
                          <a:cs typeface="Arial" panose="020B0604020202020204" pitchFamily="34" charset="0"/>
                        </a:rPr>
                        <a:t>/</a:t>
                      </a:r>
                      <a:r>
                        <a:rPr lang="zh-TW" altLang="en-US" sz="1600" kern="100" dirty="0" smtClean="0">
                          <a:effectLst/>
                          <a:latin typeface="Arial" panose="020B0604020202020204" pitchFamily="34" charset="0"/>
                          <a:ea typeface="微軟正黑體" panose="020B0604030504040204" pitchFamily="34" charset="-120"/>
                          <a:cs typeface="Arial" panose="020B0604020202020204" pitchFamily="34" charset="0"/>
                        </a:rPr>
                        <a:t>職稱</a:t>
                      </a:r>
                      <a:endParaRPr lang="zh-TW" sz="1600" kern="100" dirty="0">
                        <a:solidFill>
                          <a:schemeClr val="tx1"/>
                        </a:solidFill>
                        <a:effectLst/>
                        <a:latin typeface="Arial" panose="020B0604020202020204" pitchFamily="34" charset="0"/>
                        <a:ea typeface="微軟正黑體" panose="020B0604030504040204" pitchFamily="34" charset="-120"/>
                        <a:cs typeface="Arial" panose="020B0604020202020204" pitchFamily="34" charset="0"/>
                      </a:endParaRPr>
                    </a:p>
                  </a:txBody>
                  <a:tcPr marL="17780" marR="17780" marT="0" marB="0" anchor="ctr"/>
                </a:tc>
                <a:tc>
                  <a:txBody>
                    <a:bodyPr/>
                    <a:lstStyle/>
                    <a:p>
                      <a:pPr algn="ctr" eaLnBrk="0">
                        <a:spcAft>
                          <a:spcPts val="0"/>
                        </a:spcAft>
                      </a:pPr>
                      <a:r>
                        <a:rPr lang="zh-TW" sz="1600" kern="100" dirty="0">
                          <a:effectLst/>
                          <a:latin typeface="Arial" panose="020B0604020202020204" pitchFamily="34" charset="0"/>
                          <a:ea typeface="微軟正黑體" panose="020B0604030504040204" pitchFamily="34" charset="-120"/>
                          <a:cs typeface="Arial" panose="020B0604020202020204" pitchFamily="34" charset="0"/>
                        </a:rPr>
                        <a:t>最高學歷</a:t>
                      </a:r>
                    </a:p>
                    <a:p>
                      <a:pPr algn="ctr" eaLnBrk="0">
                        <a:spcAft>
                          <a:spcPts val="0"/>
                        </a:spcAft>
                      </a:pPr>
                      <a:r>
                        <a:rPr lang="en-US" sz="1600" kern="100" dirty="0">
                          <a:effectLst/>
                          <a:latin typeface="Arial" panose="020B0604020202020204" pitchFamily="34" charset="0"/>
                          <a:ea typeface="微軟正黑體" panose="020B0604030504040204" pitchFamily="34" charset="-120"/>
                          <a:cs typeface="Arial" panose="020B0604020202020204" pitchFamily="34" charset="0"/>
                        </a:rPr>
                        <a:t>(</a:t>
                      </a:r>
                      <a:r>
                        <a:rPr lang="zh-TW" sz="1600" kern="100" dirty="0">
                          <a:effectLst/>
                          <a:latin typeface="Arial" panose="020B0604020202020204" pitchFamily="34" charset="0"/>
                          <a:ea typeface="微軟正黑體" panose="020B0604030504040204" pitchFamily="34" charset="-120"/>
                          <a:cs typeface="Arial" panose="020B0604020202020204" pitchFamily="34" charset="0"/>
                        </a:rPr>
                        <a:t>學校系所</a:t>
                      </a:r>
                      <a:r>
                        <a:rPr lang="en-US" sz="1600" kern="100" dirty="0">
                          <a:effectLst/>
                          <a:latin typeface="Arial" panose="020B0604020202020204" pitchFamily="34" charset="0"/>
                          <a:ea typeface="微軟正黑體" panose="020B0604030504040204" pitchFamily="34" charset="-120"/>
                          <a:cs typeface="Arial" panose="020B0604020202020204" pitchFamily="34" charset="0"/>
                        </a:rPr>
                        <a:t>)</a:t>
                      </a:r>
                      <a:endParaRPr lang="zh-TW" sz="1600" kern="100" dirty="0">
                        <a:solidFill>
                          <a:schemeClr val="tx1"/>
                        </a:solidFill>
                        <a:effectLst/>
                        <a:latin typeface="Arial" panose="020B0604020202020204" pitchFamily="34" charset="0"/>
                        <a:ea typeface="微軟正黑體" panose="020B0604030504040204" pitchFamily="34" charset="-120"/>
                        <a:cs typeface="Arial" panose="020B0604020202020204" pitchFamily="34" charset="0"/>
                      </a:endParaRPr>
                    </a:p>
                  </a:txBody>
                  <a:tcPr marL="17780" marR="17780" marT="0" marB="0" anchor="ctr"/>
                </a:tc>
                <a:tc>
                  <a:txBody>
                    <a:bodyPr/>
                    <a:lstStyle/>
                    <a:p>
                      <a:pPr algn="ctr" eaLnBrk="0">
                        <a:spcAft>
                          <a:spcPts val="0"/>
                        </a:spcAft>
                      </a:pPr>
                      <a:r>
                        <a:rPr lang="zh-TW" sz="1600" kern="100" dirty="0">
                          <a:effectLst/>
                          <a:latin typeface="Arial" panose="020B0604020202020204" pitchFamily="34" charset="0"/>
                          <a:ea typeface="微軟正黑體" panose="020B0604030504040204" pitchFamily="34" charset="-120"/>
                          <a:cs typeface="Arial" panose="020B0604020202020204" pitchFamily="34" charset="0"/>
                        </a:rPr>
                        <a:t>主要經歷</a:t>
                      </a:r>
                      <a:endParaRPr lang="zh-TW" sz="1600" kern="100" dirty="0">
                        <a:solidFill>
                          <a:schemeClr val="tx1"/>
                        </a:solidFill>
                        <a:effectLst/>
                        <a:latin typeface="Arial" panose="020B0604020202020204" pitchFamily="34" charset="0"/>
                        <a:ea typeface="微軟正黑體" panose="020B0604030504040204" pitchFamily="34" charset="-120"/>
                        <a:cs typeface="Arial" panose="020B0604020202020204" pitchFamily="34" charset="0"/>
                      </a:endParaRPr>
                    </a:p>
                  </a:txBody>
                  <a:tcPr marL="17780" marR="17780" marT="0" marB="0" anchor="ctr"/>
                </a:tc>
                <a:tc>
                  <a:txBody>
                    <a:bodyPr/>
                    <a:lstStyle/>
                    <a:p>
                      <a:pPr algn="ctr" eaLnBrk="0">
                        <a:spcAft>
                          <a:spcPts val="0"/>
                        </a:spcAft>
                      </a:pPr>
                      <a:r>
                        <a:rPr lang="zh-TW" sz="1600" kern="100" dirty="0">
                          <a:effectLst/>
                          <a:latin typeface="Arial" panose="020B0604020202020204" pitchFamily="34" charset="0"/>
                          <a:ea typeface="微軟正黑體" panose="020B0604030504040204" pitchFamily="34" charset="-120"/>
                          <a:cs typeface="Arial" panose="020B0604020202020204" pitchFamily="34" charset="0"/>
                        </a:rPr>
                        <a:t>本業年資</a:t>
                      </a:r>
                      <a:endParaRPr lang="zh-TW" sz="1600" kern="100" dirty="0">
                        <a:solidFill>
                          <a:schemeClr val="tx1"/>
                        </a:solidFill>
                        <a:effectLst/>
                        <a:latin typeface="Arial" panose="020B0604020202020204" pitchFamily="34" charset="0"/>
                        <a:ea typeface="微軟正黑體" panose="020B0604030504040204" pitchFamily="34" charset="-120"/>
                        <a:cs typeface="Arial" panose="020B0604020202020204" pitchFamily="34" charset="0"/>
                      </a:endParaRPr>
                    </a:p>
                  </a:txBody>
                  <a:tcPr marL="17780" marR="17780" marT="0" marB="0" anchor="ctr"/>
                </a:tc>
                <a:tc>
                  <a:txBody>
                    <a:bodyPr/>
                    <a:lstStyle/>
                    <a:p>
                      <a:pPr algn="ctr" eaLnBrk="0">
                        <a:spcAft>
                          <a:spcPts val="0"/>
                        </a:spcAft>
                      </a:pPr>
                      <a:r>
                        <a:rPr lang="zh-TW" sz="1600" kern="100" dirty="0">
                          <a:effectLst/>
                          <a:latin typeface="Arial" panose="020B0604020202020204" pitchFamily="34" charset="0"/>
                          <a:ea typeface="微軟正黑體" panose="020B0604030504040204" pitchFamily="34" charset="-120"/>
                          <a:cs typeface="Arial" panose="020B0604020202020204" pitchFamily="34" charset="0"/>
                        </a:rPr>
                        <a:t>參與分項計畫及工作項目</a:t>
                      </a:r>
                      <a:endParaRPr lang="zh-TW" sz="1600" kern="100" dirty="0">
                        <a:solidFill>
                          <a:schemeClr val="tx1"/>
                        </a:solidFill>
                        <a:effectLst/>
                        <a:latin typeface="Arial" panose="020B0604020202020204" pitchFamily="34" charset="0"/>
                        <a:ea typeface="微軟正黑體" panose="020B0604030504040204" pitchFamily="34" charset="-120"/>
                        <a:cs typeface="Arial" panose="020B0604020202020204" pitchFamily="34" charset="0"/>
                      </a:endParaRPr>
                    </a:p>
                  </a:txBody>
                  <a:tcPr marL="17780" marR="17780" marT="0" marB="0" anchor="ctr"/>
                </a:tc>
                <a:tc>
                  <a:txBody>
                    <a:bodyPr/>
                    <a:lstStyle/>
                    <a:p>
                      <a:pPr algn="ctr" eaLnBrk="0">
                        <a:spcAft>
                          <a:spcPts val="0"/>
                        </a:spcAft>
                      </a:pPr>
                      <a:r>
                        <a:rPr lang="zh-TW" sz="1600" kern="100" dirty="0">
                          <a:effectLst/>
                          <a:latin typeface="Arial" panose="020B0604020202020204" pitchFamily="34" charset="0"/>
                          <a:ea typeface="微軟正黑體" panose="020B0604030504040204" pitchFamily="34" charset="-120"/>
                          <a:cs typeface="Arial" panose="020B0604020202020204" pitchFamily="34" charset="0"/>
                        </a:rPr>
                        <a:t>投入月數</a:t>
                      </a:r>
                      <a:endParaRPr lang="zh-TW" sz="1600" kern="100" dirty="0">
                        <a:solidFill>
                          <a:schemeClr val="tx1"/>
                        </a:solidFill>
                        <a:effectLst/>
                        <a:latin typeface="Arial" panose="020B0604020202020204" pitchFamily="34" charset="0"/>
                        <a:ea typeface="微軟正黑體" panose="020B0604030504040204" pitchFamily="34" charset="-120"/>
                        <a:cs typeface="Arial" panose="020B0604020202020204" pitchFamily="34" charset="0"/>
                      </a:endParaRPr>
                    </a:p>
                  </a:txBody>
                  <a:tcPr marL="17780" marR="17780" marT="0" marB="0" anchor="ctr"/>
                </a:tc>
                <a:extLst>
                  <a:ext uri="{0D108BD9-81ED-4DB2-BD59-A6C34878D82A}">
                    <a16:rowId xmlns:a16="http://schemas.microsoft.com/office/drawing/2014/main" xmlns="" val="10000"/>
                  </a:ext>
                </a:extLst>
              </a:tr>
              <a:tr h="370840">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1"/>
                  </a:ext>
                </a:extLst>
              </a:tr>
              <a:tr h="370840">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2"/>
                  </a:ext>
                </a:extLst>
              </a:tr>
              <a:tr h="370840">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3"/>
                  </a:ext>
                </a:extLst>
              </a:tr>
              <a:tr h="370840">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4"/>
                  </a:ext>
                </a:extLst>
              </a:tr>
              <a:tr h="370840">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5"/>
                  </a:ext>
                </a:extLst>
              </a:tr>
            </a:tbl>
          </a:graphicData>
        </a:graphic>
      </p:graphicFrame>
      <p:sp>
        <p:nvSpPr>
          <p:cNvPr id="3" name="矩形 2"/>
          <p:cNvSpPr/>
          <p:nvPr/>
        </p:nvSpPr>
        <p:spPr>
          <a:xfrm>
            <a:off x="838200" y="1783418"/>
            <a:ext cx="11252200" cy="307777"/>
          </a:xfrm>
          <a:prstGeom prst="rect">
            <a:avLst/>
          </a:prstGeom>
        </p:spPr>
        <p:txBody>
          <a:bodyPr wrap="square">
            <a:spAutoFit/>
          </a:bodyPr>
          <a:lstStyle/>
          <a:p>
            <a:r>
              <a:rPr lang="zh-TW" altLang="en-US" sz="1400" dirty="0" smtClean="0">
                <a:latin typeface="Arial" panose="020B0604020202020204" pitchFamily="34" charset="0"/>
                <a:ea typeface="微軟正黑體" panose="020B0604030504040204" pitchFamily="34" charset="-120"/>
                <a:cs typeface="Arial" panose="020B0604020202020204" pitchFamily="34" charset="0"/>
              </a:rPr>
              <a:t>說明：請</a:t>
            </a:r>
            <a:r>
              <a:rPr lang="zh-TW" altLang="en-US" sz="1400" dirty="0">
                <a:latin typeface="Arial" panose="020B0604020202020204" pitchFamily="34" charset="0"/>
                <a:ea typeface="微軟正黑體" panose="020B0604030504040204" pitchFamily="34" charset="-120"/>
                <a:cs typeface="Arial" panose="020B0604020202020204" pitchFamily="34" charset="0"/>
              </a:rPr>
              <a:t>和</a:t>
            </a:r>
            <a:r>
              <a:rPr lang="zh-TW" altLang="en-US" sz="1400" dirty="0" smtClean="0">
                <a:latin typeface="Arial" panose="020B0604020202020204" pitchFamily="34" charset="0"/>
                <a:ea typeface="微軟正黑體" panose="020B0604030504040204" pitchFamily="34" charset="-120"/>
                <a:cs typeface="Arial" panose="020B0604020202020204" pitchFamily="34" charset="0"/>
              </a:rPr>
              <a:t>「四、查核</a:t>
            </a:r>
            <a:r>
              <a:rPr lang="zh-TW" altLang="en-US" sz="1400" dirty="0">
                <a:latin typeface="Arial" panose="020B0604020202020204" pitchFamily="34" charset="0"/>
                <a:ea typeface="微軟正黑體" panose="020B0604030504040204" pitchFamily="34" charset="-120"/>
                <a:cs typeface="Arial" panose="020B0604020202020204" pitchFamily="34" charset="0"/>
              </a:rPr>
              <a:t>點及績效指標」計畫查核點之參與人員編號對應一致</a:t>
            </a:r>
            <a:r>
              <a:rPr lang="zh-TW" altLang="en-US" sz="1400" dirty="0" smtClean="0">
                <a:latin typeface="Arial" panose="020B0604020202020204" pitchFamily="34" charset="0"/>
                <a:ea typeface="微軟正黑體" panose="020B0604030504040204" pitchFamily="34" charset="-120"/>
                <a:cs typeface="Arial" panose="020B0604020202020204" pitchFamily="34" charset="0"/>
              </a:rPr>
              <a:t>。</a:t>
            </a:r>
            <a:endParaRPr lang="zh-TW" altLang="en-US" sz="1400" dirty="0">
              <a:latin typeface="Arial" panose="020B0604020202020204" pitchFamily="34" charset="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16197026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normAutofit/>
          </a:bodyPr>
          <a:lstStyle/>
          <a:p>
            <a:r>
              <a:rPr lang="zh-TW" altLang="en-US" dirty="0"/>
              <a:t>七、年度資源投入</a:t>
            </a:r>
            <a:r>
              <a:rPr lang="zh-TW" altLang="en-US" dirty="0" smtClean="0"/>
              <a:t>說明</a:t>
            </a:r>
            <a:r>
              <a:rPr lang="en-US" altLang="zh-TW" dirty="0" smtClean="0"/>
              <a:t>(</a:t>
            </a:r>
            <a:r>
              <a:rPr lang="zh-TW" altLang="en-US" dirty="0" smtClean="0"/>
              <a:t>續</a:t>
            </a:r>
            <a:r>
              <a:rPr lang="en-US" altLang="zh-TW" dirty="0" smtClean="0"/>
              <a:t>)</a:t>
            </a:r>
            <a:endParaRPr lang="zh-TW" altLang="en-US" dirty="0"/>
          </a:p>
        </p:txBody>
      </p:sp>
      <p:sp>
        <p:nvSpPr>
          <p:cNvPr id="6" name="內容版面配置區 5"/>
          <p:cNvSpPr>
            <a:spLocks noGrp="1"/>
          </p:cNvSpPr>
          <p:nvPr>
            <p:ph idx="1"/>
          </p:nvPr>
        </p:nvSpPr>
        <p:spPr/>
        <p:txBody>
          <a:bodyPr/>
          <a:lstStyle/>
          <a:p>
            <a:pPr marL="0" indent="0">
              <a:lnSpc>
                <a:spcPct val="100000"/>
              </a:lnSpc>
              <a:spcBef>
                <a:spcPts val="600"/>
              </a:spcBef>
              <a:buNone/>
            </a:pPr>
            <a:r>
              <a:rPr lang="en-US" altLang="zh-TW" b="1" dirty="0" smtClean="0"/>
              <a:t>(</a:t>
            </a:r>
            <a:r>
              <a:rPr lang="zh-TW" altLang="en-US" b="1" dirty="0" smtClean="0"/>
              <a:t>二</a:t>
            </a:r>
            <a:r>
              <a:rPr lang="en-US" altLang="zh-TW" b="1" dirty="0" smtClean="0"/>
              <a:t>)</a:t>
            </a:r>
            <a:r>
              <a:rPr lang="zh-TW" altLang="en-US" b="1" dirty="0" smtClean="0"/>
              <a:t>經費</a:t>
            </a:r>
            <a:endParaRPr lang="en-US" altLang="zh-TW" b="1" dirty="0" smtClean="0"/>
          </a:p>
          <a:p>
            <a:pPr marL="457200" lvl="1" indent="0">
              <a:lnSpc>
                <a:spcPct val="100000"/>
              </a:lnSpc>
              <a:spcBef>
                <a:spcPts val="600"/>
              </a:spcBef>
              <a:buNone/>
            </a:pPr>
            <a:r>
              <a:rPr lang="en-US" altLang="zh-TW" b="1" dirty="0" smtClean="0"/>
              <a:t>1.</a:t>
            </a:r>
            <a:r>
              <a:rPr lang="zh-TW" altLang="en-US" b="1" dirty="0" smtClean="0"/>
              <a:t>人事費</a:t>
            </a:r>
            <a:endParaRPr lang="zh-TW" altLang="en-US" b="1" dirty="0"/>
          </a:p>
        </p:txBody>
      </p:sp>
      <p:sp>
        <p:nvSpPr>
          <p:cNvPr id="4" name="投影片編號版面配置區 3"/>
          <p:cNvSpPr>
            <a:spLocks noGrp="1"/>
          </p:cNvSpPr>
          <p:nvPr>
            <p:ph type="sldNum" sz="quarter" idx="12"/>
          </p:nvPr>
        </p:nvSpPr>
        <p:spPr/>
        <p:txBody>
          <a:bodyPr/>
          <a:lstStyle/>
          <a:p>
            <a:fld id="{08149932-37C6-4D6A-AF22-EBEBF2BE98A2}" type="slidenum">
              <a:rPr lang="zh-TW" altLang="en-US" smtClean="0"/>
              <a:pPr/>
              <a:t>14</a:t>
            </a:fld>
            <a:endParaRPr lang="zh-TW" altLang="en-US"/>
          </a:p>
        </p:txBody>
      </p:sp>
      <p:pic>
        <p:nvPicPr>
          <p:cNvPr id="7" name="圖片 1"/>
          <p:cNvPicPr>
            <a:picLocks noChangeAspect="1"/>
          </p:cNvPicPr>
          <p:nvPr/>
        </p:nvPicPr>
        <p:blipFill>
          <a:blip r:embed="rId2"/>
          <a:stretch>
            <a:fillRect/>
          </a:stretch>
        </p:blipFill>
        <p:spPr>
          <a:xfrm>
            <a:off x="1366521" y="2340722"/>
            <a:ext cx="9707880" cy="3226373"/>
          </a:xfrm>
          <a:prstGeom prst="rect">
            <a:avLst/>
          </a:prstGeom>
          <a:noFill/>
          <a:ln cap="flat">
            <a:noFill/>
          </a:ln>
        </p:spPr>
      </p:pic>
      <p:sp>
        <p:nvSpPr>
          <p:cNvPr id="9" name="矩形 8"/>
          <p:cNvSpPr/>
          <p:nvPr/>
        </p:nvSpPr>
        <p:spPr>
          <a:xfrm>
            <a:off x="9360355" y="1971390"/>
            <a:ext cx="1850186" cy="307777"/>
          </a:xfrm>
          <a:prstGeom prst="rect">
            <a:avLst/>
          </a:prstGeom>
        </p:spPr>
        <p:txBody>
          <a:bodyPr wrap="none">
            <a:spAutoFit/>
          </a:bodyPr>
          <a:lstStyle/>
          <a:p>
            <a:r>
              <a:rPr lang="zh-TW" altLang="en-US" sz="1400" dirty="0">
                <a:latin typeface="Arial" panose="020B0604020202020204" pitchFamily="34" charset="0"/>
                <a:ea typeface="微軟正黑體" panose="020B0604030504040204" pitchFamily="34" charset="-120"/>
                <a:cs typeface="Arial" panose="020B0604020202020204" pitchFamily="34" charset="0"/>
              </a:rPr>
              <a:t>金額單位：新台幣 元</a:t>
            </a:r>
          </a:p>
        </p:txBody>
      </p:sp>
      <p:sp>
        <p:nvSpPr>
          <p:cNvPr id="8" name="矩形 7"/>
          <p:cNvSpPr/>
          <p:nvPr/>
        </p:nvSpPr>
        <p:spPr>
          <a:xfrm>
            <a:off x="811117" y="840036"/>
            <a:ext cx="7369325" cy="369332"/>
          </a:xfrm>
          <a:prstGeom prst="rect">
            <a:avLst/>
          </a:prstGeom>
        </p:spPr>
        <p:txBody>
          <a:bodyPr wrap="none">
            <a:spAutoFit/>
          </a:bodyPr>
          <a:lstStyle/>
          <a:p>
            <a:r>
              <a:rPr lang="zh-TW" altLang="en-US" b="1" dirty="0" smtClean="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b="1" dirty="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b="1" dirty="0" smtClean="0">
                <a:solidFill>
                  <a:srgbClr val="002060"/>
                </a:solidFill>
                <a:latin typeface="Arial" panose="020B0604020202020204" pitchFamily="34" charset="0"/>
                <a:ea typeface="微軟正黑體" panose="020B0604030504040204" pitchFamily="34" charset="-120"/>
                <a:cs typeface="Arial" panose="020B0604020202020204" pitchFamily="34" charset="0"/>
              </a:rPr>
              <a:t>請</a:t>
            </a:r>
            <a:r>
              <a:rPr lang="zh-TW" altLang="en-US" b="1" dirty="0">
                <a:solidFill>
                  <a:srgbClr val="002060"/>
                </a:solidFill>
                <a:latin typeface="Arial" panose="020B0604020202020204" pitchFamily="34" charset="0"/>
                <a:ea typeface="微軟正黑體" panose="020B0604030504040204" pitchFamily="34" charset="-120"/>
                <a:cs typeface="Arial" panose="020B0604020202020204" pitchFamily="34" charset="0"/>
              </a:rPr>
              <a:t>依照補助計畫申請須知、會計科目及編列原則編列</a:t>
            </a:r>
            <a:r>
              <a:rPr lang="zh-TW" altLang="en-US" b="1" dirty="0" smtClean="0">
                <a:solidFill>
                  <a:srgbClr val="002060"/>
                </a:solidFill>
                <a:latin typeface="Arial" panose="020B0604020202020204" pitchFamily="34" charset="0"/>
                <a:ea typeface="微軟正黑體" panose="020B0604030504040204" pitchFamily="34" charset="-120"/>
                <a:cs typeface="Arial" panose="020B0604020202020204" pitchFamily="34" charset="0"/>
              </a:rPr>
              <a:t>經費。</a:t>
            </a:r>
            <a:r>
              <a:rPr lang="zh-TW" altLang="en-US" b="1" dirty="0" smtClean="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b="1" dirty="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endParaRPr lang="zh-TW" altLang="en-US" b="1" dirty="0">
              <a:solidFill>
                <a:srgbClr val="002060"/>
              </a:solidFill>
              <a:latin typeface="Arial" panose="020B0604020202020204" pitchFamily="34" charset="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26841876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normAutofit/>
          </a:bodyPr>
          <a:lstStyle/>
          <a:p>
            <a:r>
              <a:rPr lang="zh-TW" altLang="en-US" dirty="0"/>
              <a:t>七、年度資源投入</a:t>
            </a:r>
            <a:r>
              <a:rPr lang="zh-TW" altLang="en-US" dirty="0" smtClean="0"/>
              <a:t>說明</a:t>
            </a:r>
            <a:r>
              <a:rPr lang="en-US" altLang="zh-TW" dirty="0" smtClean="0"/>
              <a:t>(</a:t>
            </a:r>
            <a:r>
              <a:rPr lang="zh-TW" altLang="en-US" dirty="0" smtClean="0"/>
              <a:t>續</a:t>
            </a:r>
            <a:r>
              <a:rPr lang="en-US" altLang="zh-TW" dirty="0" smtClean="0"/>
              <a:t>)</a:t>
            </a:r>
            <a:endParaRPr lang="zh-TW" altLang="en-US" dirty="0"/>
          </a:p>
        </p:txBody>
      </p:sp>
      <p:sp>
        <p:nvSpPr>
          <p:cNvPr id="6" name="內容版面配置區 5"/>
          <p:cNvSpPr>
            <a:spLocks noGrp="1"/>
          </p:cNvSpPr>
          <p:nvPr>
            <p:ph idx="1"/>
          </p:nvPr>
        </p:nvSpPr>
        <p:spPr/>
        <p:txBody>
          <a:bodyPr/>
          <a:lstStyle/>
          <a:p>
            <a:pPr marL="0" indent="0">
              <a:lnSpc>
                <a:spcPct val="100000"/>
              </a:lnSpc>
              <a:spcBef>
                <a:spcPts val="600"/>
              </a:spcBef>
              <a:buNone/>
            </a:pPr>
            <a:r>
              <a:rPr lang="en-US" altLang="zh-TW" b="1" dirty="0" smtClean="0"/>
              <a:t>(</a:t>
            </a:r>
            <a:r>
              <a:rPr lang="zh-TW" altLang="en-US" b="1" dirty="0" smtClean="0"/>
              <a:t>二</a:t>
            </a:r>
            <a:r>
              <a:rPr lang="en-US" altLang="zh-TW" b="1" dirty="0" smtClean="0"/>
              <a:t>)</a:t>
            </a:r>
            <a:r>
              <a:rPr lang="zh-TW" altLang="en-US" b="1" dirty="0" smtClean="0"/>
              <a:t>經費</a:t>
            </a:r>
            <a:endParaRPr lang="en-US" altLang="zh-TW" b="1" dirty="0" smtClean="0"/>
          </a:p>
          <a:p>
            <a:pPr marL="457200" lvl="1" indent="0">
              <a:lnSpc>
                <a:spcPct val="100000"/>
              </a:lnSpc>
              <a:spcBef>
                <a:spcPts val="600"/>
              </a:spcBef>
              <a:buNone/>
            </a:pPr>
            <a:r>
              <a:rPr lang="en-US" altLang="zh-TW" b="1" dirty="0" smtClean="0"/>
              <a:t>2.</a:t>
            </a:r>
            <a:r>
              <a:rPr lang="zh-TW" altLang="en-US" b="1" dirty="0" smtClean="0"/>
              <a:t>差旅費：</a:t>
            </a:r>
            <a:r>
              <a:rPr lang="en-US" altLang="zh-TW" sz="2000" b="1" dirty="0" smtClean="0"/>
              <a:t>(1)</a:t>
            </a:r>
            <a:r>
              <a:rPr lang="zh-TW" altLang="en-US" sz="2000" b="1" dirty="0" smtClean="0"/>
              <a:t>短程</a:t>
            </a:r>
            <a:r>
              <a:rPr lang="zh-TW" altLang="en-US" sz="2000" b="1" dirty="0"/>
              <a:t>車資及國內旅費</a:t>
            </a:r>
            <a:endParaRPr lang="zh-TW" altLang="en-US" b="1" dirty="0"/>
          </a:p>
        </p:txBody>
      </p:sp>
      <p:sp>
        <p:nvSpPr>
          <p:cNvPr id="4" name="投影片編號版面配置區 3"/>
          <p:cNvSpPr>
            <a:spLocks noGrp="1"/>
          </p:cNvSpPr>
          <p:nvPr>
            <p:ph type="sldNum" sz="quarter" idx="12"/>
          </p:nvPr>
        </p:nvSpPr>
        <p:spPr/>
        <p:txBody>
          <a:bodyPr/>
          <a:lstStyle/>
          <a:p>
            <a:fld id="{08149932-37C6-4D6A-AF22-EBEBF2BE98A2}" type="slidenum">
              <a:rPr lang="zh-TW" altLang="en-US" smtClean="0"/>
              <a:pPr/>
              <a:t>15</a:t>
            </a:fld>
            <a:endParaRPr lang="zh-TW" altLang="en-US"/>
          </a:p>
        </p:txBody>
      </p:sp>
      <p:sp>
        <p:nvSpPr>
          <p:cNvPr id="9" name="矩形 8"/>
          <p:cNvSpPr/>
          <p:nvPr/>
        </p:nvSpPr>
        <p:spPr>
          <a:xfrm>
            <a:off x="9442144" y="2605848"/>
            <a:ext cx="1850186" cy="307777"/>
          </a:xfrm>
          <a:prstGeom prst="rect">
            <a:avLst/>
          </a:prstGeom>
        </p:spPr>
        <p:txBody>
          <a:bodyPr wrap="none">
            <a:spAutoFit/>
          </a:bodyPr>
          <a:lstStyle/>
          <a:p>
            <a:r>
              <a:rPr lang="zh-TW" altLang="en-US" sz="1400" dirty="0">
                <a:latin typeface="Arial" panose="020B0604020202020204" pitchFamily="34" charset="0"/>
                <a:ea typeface="微軟正黑體" panose="020B0604030504040204" pitchFamily="34" charset="-120"/>
                <a:cs typeface="Arial" panose="020B0604020202020204" pitchFamily="34" charset="0"/>
              </a:rPr>
              <a:t>金額單位：新台幣 元</a:t>
            </a:r>
          </a:p>
        </p:txBody>
      </p:sp>
      <p:pic>
        <p:nvPicPr>
          <p:cNvPr id="8" name="圖片 1"/>
          <p:cNvPicPr>
            <a:picLocks noChangeAspect="1"/>
          </p:cNvPicPr>
          <p:nvPr/>
        </p:nvPicPr>
        <p:blipFill>
          <a:blip r:embed="rId2"/>
          <a:stretch>
            <a:fillRect/>
          </a:stretch>
        </p:blipFill>
        <p:spPr>
          <a:xfrm>
            <a:off x="1328376" y="2936877"/>
            <a:ext cx="9510269" cy="2571955"/>
          </a:xfrm>
          <a:prstGeom prst="rect">
            <a:avLst/>
          </a:prstGeom>
          <a:noFill/>
          <a:ln cap="flat">
            <a:noFill/>
          </a:ln>
        </p:spPr>
      </p:pic>
      <p:sp>
        <p:nvSpPr>
          <p:cNvPr id="2" name="矩形 1"/>
          <p:cNvSpPr/>
          <p:nvPr/>
        </p:nvSpPr>
        <p:spPr>
          <a:xfrm>
            <a:off x="1291885" y="2174962"/>
            <a:ext cx="9546760" cy="584775"/>
          </a:xfrm>
          <a:prstGeom prst="rect">
            <a:avLst/>
          </a:prstGeom>
        </p:spPr>
        <p:txBody>
          <a:bodyPr wrap="square">
            <a:spAutoFit/>
          </a:bodyPr>
          <a:lstStyle/>
          <a:p>
            <a:pPr marL="285750" indent="-285750">
              <a:buFont typeface="Arial" panose="020B0604020202020204" pitchFamily="34" charset="0"/>
              <a:buChar char="•"/>
            </a:pPr>
            <a:r>
              <a:rPr lang="zh-TW" altLang="en-US" sz="1600" dirty="0" smtClean="0">
                <a:latin typeface="Arial" panose="020B0604020202020204" pitchFamily="34" charset="0"/>
                <a:ea typeface="微軟正黑體" panose="020B0604030504040204" pitchFamily="34" charset="-120"/>
                <a:cs typeface="Arial" panose="020B0604020202020204" pitchFamily="34" charset="0"/>
              </a:rPr>
              <a:t>短程</a:t>
            </a:r>
            <a:r>
              <a:rPr lang="zh-TW" altLang="en-US" sz="1600" dirty="0">
                <a:latin typeface="Arial" panose="020B0604020202020204" pitchFamily="34" charset="0"/>
                <a:ea typeface="微軟正黑體" panose="020B0604030504040204" pitchFamily="34" charset="-120"/>
                <a:cs typeface="Arial" panose="020B0604020202020204" pitchFamily="34" charset="0"/>
              </a:rPr>
              <a:t>車資：係指計畫執行人員辦理計畫工作事項所需之短程車資費用，依實際需求</a:t>
            </a:r>
            <a:r>
              <a:rPr lang="zh-TW" altLang="en-US" sz="1600" dirty="0" smtClean="0">
                <a:latin typeface="Arial" panose="020B0604020202020204" pitchFamily="34" charset="0"/>
                <a:ea typeface="微軟正黑體" panose="020B0604030504040204" pitchFamily="34" charset="-120"/>
                <a:cs typeface="Arial" panose="020B0604020202020204" pitchFamily="34" charset="0"/>
              </a:rPr>
              <a:t>編列。</a:t>
            </a:r>
            <a:endParaRPr lang="zh-TW" altLang="en-US" sz="1600" dirty="0">
              <a:latin typeface="Arial" panose="020B0604020202020204" pitchFamily="34" charset="0"/>
              <a:ea typeface="微軟正黑體" panose="020B0604030504040204" pitchFamily="34" charset="-120"/>
              <a:cs typeface="Arial" panose="020B0604020202020204" pitchFamily="34" charset="0"/>
            </a:endParaRPr>
          </a:p>
          <a:p>
            <a:pPr marL="285750" indent="-285750">
              <a:buFont typeface="Arial" panose="020B0604020202020204" pitchFamily="34" charset="0"/>
              <a:buChar char="•"/>
            </a:pPr>
            <a:r>
              <a:rPr lang="zh-TW" altLang="en-US" sz="1600" dirty="0" smtClean="0">
                <a:latin typeface="Arial" panose="020B0604020202020204" pitchFamily="34" charset="0"/>
                <a:ea typeface="微軟正黑體" panose="020B0604030504040204" pitchFamily="34" charset="-120"/>
                <a:cs typeface="Arial" panose="020B0604020202020204" pitchFamily="34" charset="0"/>
              </a:rPr>
              <a:t>國內</a:t>
            </a:r>
            <a:r>
              <a:rPr lang="zh-TW" altLang="en-US" sz="1600" dirty="0">
                <a:latin typeface="Arial" panose="020B0604020202020204" pitchFamily="34" charset="0"/>
                <a:ea typeface="微軟正黑體" panose="020B0604030504040204" pitchFamily="34" charset="-120"/>
                <a:cs typeface="Arial" panose="020B0604020202020204" pitchFamily="34" charset="0"/>
              </a:rPr>
              <a:t>旅費：係指計畫執行人員參與國內相關活動或會議所需支出之差旅費。</a:t>
            </a:r>
          </a:p>
        </p:txBody>
      </p:sp>
      <p:sp>
        <p:nvSpPr>
          <p:cNvPr id="11" name="矩形 10"/>
          <p:cNvSpPr/>
          <p:nvPr/>
        </p:nvSpPr>
        <p:spPr>
          <a:xfrm>
            <a:off x="811117" y="840036"/>
            <a:ext cx="7369325" cy="369332"/>
          </a:xfrm>
          <a:prstGeom prst="rect">
            <a:avLst/>
          </a:prstGeom>
        </p:spPr>
        <p:txBody>
          <a:bodyPr wrap="none">
            <a:spAutoFit/>
          </a:bodyPr>
          <a:lstStyle/>
          <a:p>
            <a:r>
              <a:rPr lang="zh-TW" altLang="en-US" b="1" dirty="0" smtClean="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b="1" dirty="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b="1" dirty="0" smtClean="0">
                <a:solidFill>
                  <a:srgbClr val="002060"/>
                </a:solidFill>
                <a:latin typeface="Arial" panose="020B0604020202020204" pitchFamily="34" charset="0"/>
                <a:ea typeface="微軟正黑體" panose="020B0604030504040204" pitchFamily="34" charset="-120"/>
                <a:cs typeface="Arial" panose="020B0604020202020204" pitchFamily="34" charset="0"/>
              </a:rPr>
              <a:t>請</a:t>
            </a:r>
            <a:r>
              <a:rPr lang="zh-TW" altLang="en-US" b="1" dirty="0">
                <a:solidFill>
                  <a:srgbClr val="002060"/>
                </a:solidFill>
                <a:latin typeface="Arial" panose="020B0604020202020204" pitchFamily="34" charset="0"/>
                <a:ea typeface="微軟正黑體" panose="020B0604030504040204" pitchFamily="34" charset="-120"/>
                <a:cs typeface="Arial" panose="020B0604020202020204" pitchFamily="34" charset="0"/>
              </a:rPr>
              <a:t>依照補助計畫申請須知、會計科目及編列原則編列</a:t>
            </a:r>
            <a:r>
              <a:rPr lang="zh-TW" altLang="en-US" b="1" dirty="0" smtClean="0">
                <a:solidFill>
                  <a:srgbClr val="002060"/>
                </a:solidFill>
                <a:latin typeface="Arial" panose="020B0604020202020204" pitchFamily="34" charset="0"/>
                <a:ea typeface="微軟正黑體" panose="020B0604030504040204" pitchFamily="34" charset="-120"/>
                <a:cs typeface="Arial" panose="020B0604020202020204" pitchFamily="34" charset="0"/>
              </a:rPr>
              <a:t>經費。</a:t>
            </a:r>
            <a:r>
              <a:rPr lang="zh-TW" altLang="en-US" b="1" dirty="0" smtClean="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b="1" dirty="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endParaRPr lang="zh-TW" altLang="en-US" b="1" dirty="0">
              <a:solidFill>
                <a:srgbClr val="002060"/>
              </a:solidFill>
              <a:latin typeface="Arial" panose="020B0604020202020204" pitchFamily="34" charset="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17509329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normAutofit/>
          </a:bodyPr>
          <a:lstStyle/>
          <a:p>
            <a:r>
              <a:rPr lang="zh-TW" altLang="en-US" dirty="0"/>
              <a:t>七、年度資源投入</a:t>
            </a:r>
            <a:r>
              <a:rPr lang="zh-TW" altLang="en-US" dirty="0" smtClean="0"/>
              <a:t>說明</a:t>
            </a:r>
            <a:r>
              <a:rPr lang="en-US" altLang="zh-TW" dirty="0" smtClean="0"/>
              <a:t>(</a:t>
            </a:r>
            <a:r>
              <a:rPr lang="zh-TW" altLang="en-US" dirty="0" smtClean="0"/>
              <a:t>續</a:t>
            </a:r>
            <a:r>
              <a:rPr lang="en-US" altLang="zh-TW" dirty="0" smtClean="0"/>
              <a:t>)</a:t>
            </a:r>
            <a:endParaRPr lang="zh-TW" altLang="en-US" dirty="0"/>
          </a:p>
        </p:txBody>
      </p:sp>
      <p:sp>
        <p:nvSpPr>
          <p:cNvPr id="6" name="內容版面配置區 5"/>
          <p:cNvSpPr>
            <a:spLocks noGrp="1"/>
          </p:cNvSpPr>
          <p:nvPr>
            <p:ph idx="1"/>
          </p:nvPr>
        </p:nvSpPr>
        <p:spPr/>
        <p:txBody>
          <a:bodyPr/>
          <a:lstStyle/>
          <a:p>
            <a:pPr marL="0" indent="0">
              <a:lnSpc>
                <a:spcPct val="100000"/>
              </a:lnSpc>
              <a:spcBef>
                <a:spcPts val="600"/>
              </a:spcBef>
              <a:buNone/>
            </a:pPr>
            <a:r>
              <a:rPr lang="en-US" altLang="zh-TW" b="1" dirty="0" smtClean="0"/>
              <a:t>(</a:t>
            </a:r>
            <a:r>
              <a:rPr lang="zh-TW" altLang="en-US" b="1" dirty="0" smtClean="0"/>
              <a:t>二</a:t>
            </a:r>
            <a:r>
              <a:rPr lang="en-US" altLang="zh-TW" b="1" dirty="0" smtClean="0"/>
              <a:t>)</a:t>
            </a:r>
            <a:r>
              <a:rPr lang="zh-TW" altLang="en-US" b="1" dirty="0" smtClean="0"/>
              <a:t>經費</a:t>
            </a:r>
            <a:endParaRPr lang="en-US" altLang="zh-TW" b="1" dirty="0" smtClean="0"/>
          </a:p>
          <a:p>
            <a:pPr marL="457200" lvl="1" indent="0">
              <a:lnSpc>
                <a:spcPct val="100000"/>
              </a:lnSpc>
              <a:spcBef>
                <a:spcPts val="600"/>
              </a:spcBef>
              <a:buNone/>
            </a:pPr>
            <a:r>
              <a:rPr lang="en-US" altLang="zh-TW" b="1" dirty="0"/>
              <a:t>2.</a:t>
            </a:r>
            <a:r>
              <a:rPr lang="zh-TW" altLang="en-US" b="1" dirty="0" smtClean="0"/>
              <a:t>差旅費：</a:t>
            </a:r>
            <a:r>
              <a:rPr lang="en-US" altLang="zh-TW" sz="2000" b="1" dirty="0" smtClean="0"/>
              <a:t>(2)</a:t>
            </a:r>
            <a:r>
              <a:rPr lang="zh-TW" altLang="en-US" sz="2000" b="1" dirty="0" smtClean="0"/>
              <a:t>國外旅費</a:t>
            </a:r>
            <a:endParaRPr lang="zh-TW" altLang="en-US" b="1" dirty="0"/>
          </a:p>
        </p:txBody>
      </p:sp>
      <p:sp>
        <p:nvSpPr>
          <p:cNvPr id="4" name="投影片編號版面配置區 3"/>
          <p:cNvSpPr>
            <a:spLocks noGrp="1"/>
          </p:cNvSpPr>
          <p:nvPr>
            <p:ph type="sldNum" sz="quarter" idx="12"/>
          </p:nvPr>
        </p:nvSpPr>
        <p:spPr/>
        <p:txBody>
          <a:bodyPr/>
          <a:lstStyle/>
          <a:p>
            <a:fld id="{08149932-37C6-4D6A-AF22-EBEBF2BE98A2}" type="slidenum">
              <a:rPr lang="zh-TW" altLang="en-US" smtClean="0"/>
              <a:pPr/>
              <a:t>16</a:t>
            </a:fld>
            <a:endParaRPr lang="zh-TW" altLang="en-US"/>
          </a:p>
        </p:txBody>
      </p:sp>
      <p:sp>
        <p:nvSpPr>
          <p:cNvPr id="9" name="矩形 8"/>
          <p:cNvSpPr/>
          <p:nvPr/>
        </p:nvSpPr>
        <p:spPr>
          <a:xfrm>
            <a:off x="9149049" y="2715474"/>
            <a:ext cx="1850186" cy="307777"/>
          </a:xfrm>
          <a:prstGeom prst="rect">
            <a:avLst/>
          </a:prstGeom>
        </p:spPr>
        <p:txBody>
          <a:bodyPr wrap="none">
            <a:spAutoFit/>
          </a:bodyPr>
          <a:lstStyle/>
          <a:p>
            <a:r>
              <a:rPr lang="zh-TW" altLang="en-US" sz="1400" dirty="0">
                <a:latin typeface="Arial" panose="020B0604020202020204" pitchFamily="34" charset="0"/>
                <a:ea typeface="微軟正黑體" panose="020B0604030504040204" pitchFamily="34" charset="-120"/>
                <a:cs typeface="Arial" panose="020B0604020202020204" pitchFamily="34" charset="0"/>
              </a:rPr>
              <a:t>金額單位：新台幣 元</a:t>
            </a:r>
          </a:p>
        </p:txBody>
      </p:sp>
      <p:pic>
        <p:nvPicPr>
          <p:cNvPr id="11" name="圖片 1"/>
          <p:cNvPicPr>
            <a:picLocks noChangeAspect="1"/>
          </p:cNvPicPr>
          <p:nvPr/>
        </p:nvPicPr>
        <p:blipFill>
          <a:blip r:embed="rId2"/>
          <a:stretch>
            <a:fillRect/>
          </a:stretch>
        </p:blipFill>
        <p:spPr>
          <a:xfrm>
            <a:off x="1313831" y="3023251"/>
            <a:ext cx="9583458" cy="2601036"/>
          </a:xfrm>
          <a:prstGeom prst="rect">
            <a:avLst/>
          </a:prstGeom>
          <a:noFill/>
          <a:ln cap="flat">
            <a:noFill/>
          </a:ln>
        </p:spPr>
      </p:pic>
      <p:sp>
        <p:nvSpPr>
          <p:cNvPr id="2" name="矩形 1"/>
          <p:cNvSpPr/>
          <p:nvPr/>
        </p:nvSpPr>
        <p:spPr>
          <a:xfrm>
            <a:off x="1313831" y="2168121"/>
            <a:ext cx="9836077" cy="584775"/>
          </a:xfrm>
          <a:prstGeom prst="rect">
            <a:avLst/>
          </a:prstGeom>
        </p:spPr>
        <p:txBody>
          <a:bodyPr wrap="square">
            <a:spAutoFit/>
          </a:bodyPr>
          <a:lstStyle/>
          <a:p>
            <a:pPr marL="285750" indent="-285750">
              <a:buFont typeface="Arial" panose="020B0604020202020204" pitchFamily="34" charset="0"/>
              <a:buChar char="•"/>
            </a:pPr>
            <a:r>
              <a:rPr lang="zh-TW" altLang="en-US" sz="1600" dirty="0" smtClean="0">
                <a:latin typeface="Arial" panose="020B0604020202020204" pitchFamily="34" charset="0"/>
                <a:ea typeface="微軟正黑體" panose="020B0604030504040204" pitchFamily="34" charset="-120"/>
                <a:cs typeface="Arial" panose="020B0604020202020204" pitchFamily="34" charset="0"/>
              </a:rPr>
              <a:t>國外</a:t>
            </a:r>
            <a:r>
              <a:rPr lang="zh-TW" altLang="en-US" sz="1600" dirty="0">
                <a:latin typeface="Arial" panose="020B0604020202020204" pitchFamily="34" charset="0"/>
                <a:ea typeface="微軟正黑體" panose="020B0604030504040204" pitchFamily="34" charset="-120"/>
                <a:cs typeface="Arial" panose="020B0604020202020204" pitchFamily="34" charset="0"/>
              </a:rPr>
              <a:t>旅費：可編列經濟艙機票與日支生活費用；其中日支生活費需依據「</a:t>
            </a:r>
            <a:r>
              <a:rPr lang="zh-TW" altLang="en-US" sz="1600" dirty="0" smtClean="0">
                <a:latin typeface="Arial" panose="020B0604020202020204" pitchFamily="34" charset="0"/>
                <a:ea typeface="微軟正黑體" panose="020B0604030504040204" pitchFamily="34" charset="-120"/>
                <a:cs typeface="Arial" panose="020B0604020202020204" pitchFamily="34" charset="0"/>
              </a:rPr>
              <a:t>中央政府各</a:t>
            </a:r>
            <a:r>
              <a:rPr lang="zh-TW" altLang="en-US" sz="1600" dirty="0">
                <a:latin typeface="Arial" panose="020B0604020202020204" pitchFamily="34" charset="0"/>
                <a:ea typeface="微軟正黑體" panose="020B0604030504040204" pitchFamily="34" charset="-120"/>
                <a:cs typeface="Arial" panose="020B0604020202020204" pitchFamily="34" charset="0"/>
              </a:rPr>
              <a:t>機關派赴國外各地區出差人員生活費日支數額表」編列。</a:t>
            </a:r>
          </a:p>
        </p:txBody>
      </p:sp>
      <p:sp>
        <p:nvSpPr>
          <p:cNvPr id="12" name="矩形 11"/>
          <p:cNvSpPr/>
          <p:nvPr/>
        </p:nvSpPr>
        <p:spPr>
          <a:xfrm>
            <a:off x="811117" y="840036"/>
            <a:ext cx="7369325" cy="369332"/>
          </a:xfrm>
          <a:prstGeom prst="rect">
            <a:avLst/>
          </a:prstGeom>
        </p:spPr>
        <p:txBody>
          <a:bodyPr wrap="none">
            <a:spAutoFit/>
          </a:bodyPr>
          <a:lstStyle/>
          <a:p>
            <a:r>
              <a:rPr lang="zh-TW" altLang="en-US" b="1" dirty="0" smtClean="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b="1" dirty="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b="1" dirty="0" smtClean="0">
                <a:solidFill>
                  <a:srgbClr val="002060"/>
                </a:solidFill>
                <a:latin typeface="Arial" panose="020B0604020202020204" pitchFamily="34" charset="0"/>
                <a:ea typeface="微軟正黑體" panose="020B0604030504040204" pitchFamily="34" charset="-120"/>
                <a:cs typeface="Arial" panose="020B0604020202020204" pitchFamily="34" charset="0"/>
              </a:rPr>
              <a:t>請</a:t>
            </a:r>
            <a:r>
              <a:rPr lang="zh-TW" altLang="en-US" b="1" dirty="0">
                <a:solidFill>
                  <a:srgbClr val="002060"/>
                </a:solidFill>
                <a:latin typeface="Arial" panose="020B0604020202020204" pitchFamily="34" charset="0"/>
                <a:ea typeface="微軟正黑體" panose="020B0604030504040204" pitchFamily="34" charset="-120"/>
                <a:cs typeface="Arial" panose="020B0604020202020204" pitchFamily="34" charset="0"/>
              </a:rPr>
              <a:t>依照補助計畫申請須知、會計科目及編列原則編列</a:t>
            </a:r>
            <a:r>
              <a:rPr lang="zh-TW" altLang="en-US" b="1" dirty="0" smtClean="0">
                <a:solidFill>
                  <a:srgbClr val="002060"/>
                </a:solidFill>
                <a:latin typeface="Arial" panose="020B0604020202020204" pitchFamily="34" charset="0"/>
                <a:ea typeface="微軟正黑體" panose="020B0604030504040204" pitchFamily="34" charset="-120"/>
                <a:cs typeface="Arial" panose="020B0604020202020204" pitchFamily="34" charset="0"/>
              </a:rPr>
              <a:t>經費。</a:t>
            </a:r>
            <a:r>
              <a:rPr lang="zh-TW" altLang="en-US" b="1" dirty="0" smtClean="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b="1" dirty="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endParaRPr lang="zh-TW" altLang="en-US" b="1" dirty="0">
              <a:solidFill>
                <a:srgbClr val="002060"/>
              </a:solidFill>
              <a:latin typeface="Arial" panose="020B0604020202020204" pitchFamily="34" charset="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30694361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normAutofit/>
          </a:bodyPr>
          <a:lstStyle/>
          <a:p>
            <a:r>
              <a:rPr lang="zh-TW" altLang="en-US" dirty="0"/>
              <a:t>七、年度資源投入</a:t>
            </a:r>
            <a:r>
              <a:rPr lang="zh-TW" altLang="en-US" dirty="0" smtClean="0"/>
              <a:t>說明</a:t>
            </a:r>
            <a:r>
              <a:rPr lang="en-US" altLang="zh-TW" dirty="0" smtClean="0"/>
              <a:t>(</a:t>
            </a:r>
            <a:r>
              <a:rPr lang="zh-TW" altLang="en-US" dirty="0" smtClean="0"/>
              <a:t>續</a:t>
            </a:r>
            <a:r>
              <a:rPr lang="en-US" altLang="zh-TW" dirty="0" smtClean="0"/>
              <a:t>)</a:t>
            </a:r>
            <a:endParaRPr lang="zh-TW" altLang="en-US" dirty="0"/>
          </a:p>
        </p:txBody>
      </p:sp>
      <p:sp>
        <p:nvSpPr>
          <p:cNvPr id="6" name="內容版面配置區 5"/>
          <p:cNvSpPr>
            <a:spLocks noGrp="1"/>
          </p:cNvSpPr>
          <p:nvPr>
            <p:ph idx="1"/>
          </p:nvPr>
        </p:nvSpPr>
        <p:spPr>
          <a:xfrm>
            <a:off x="838800" y="1220400"/>
            <a:ext cx="10515600" cy="4957763"/>
          </a:xfrm>
        </p:spPr>
        <p:txBody>
          <a:bodyPr/>
          <a:lstStyle/>
          <a:p>
            <a:pPr marL="0" indent="0">
              <a:lnSpc>
                <a:spcPct val="100000"/>
              </a:lnSpc>
              <a:spcBef>
                <a:spcPts val="600"/>
              </a:spcBef>
              <a:buNone/>
            </a:pPr>
            <a:r>
              <a:rPr lang="en-US" altLang="zh-TW" b="1" dirty="0" smtClean="0"/>
              <a:t>(</a:t>
            </a:r>
            <a:r>
              <a:rPr lang="zh-TW" altLang="en-US" b="1" dirty="0" smtClean="0"/>
              <a:t>二</a:t>
            </a:r>
            <a:r>
              <a:rPr lang="en-US" altLang="zh-TW" b="1" dirty="0" smtClean="0"/>
              <a:t>)</a:t>
            </a:r>
            <a:r>
              <a:rPr lang="zh-TW" altLang="en-US" b="1" dirty="0" smtClean="0"/>
              <a:t>經費</a:t>
            </a:r>
            <a:endParaRPr lang="en-US" altLang="zh-TW" b="1" dirty="0" smtClean="0"/>
          </a:p>
          <a:p>
            <a:pPr marL="457200" lvl="1" indent="0">
              <a:lnSpc>
                <a:spcPct val="100000"/>
              </a:lnSpc>
              <a:spcBef>
                <a:spcPts val="600"/>
              </a:spcBef>
              <a:buNone/>
            </a:pPr>
            <a:r>
              <a:rPr lang="en-US" altLang="zh-TW" b="1" dirty="0"/>
              <a:t>2.</a:t>
            </a:r>
            <a:r>
              <a:rPr lang="zh-TW" altLang="en-US" b="1" dirty="0" smtClean="0"/>
              <a:t>差旅費：</a:t>
            </a:r>
            <a:r>
              <a:rPr lang="en-US" altLang="zh-TW" sz="2000" b="1" dirty="0" smtClean="0"/>
              <a:t>(</a:t>
            </a:r>
            <a:r>
              <a:rPr lang="en-US" altLang="zh-TW" sz="2000" b="1" dirty="0"/>
              <a:t>2)</a:t>
            </a:r>
            <a:r>
              <a:rPr lang="zh-TW" altLang="en-US" sz="2000" b="1" dirty="0"/>
              <a:t>國外</a:t>
            </a:r>
            <a:r>
              <a:rPr lang="zh-TW" altLang="en-US" sz="2000" b="1" dirty="0" smtClean="0"/>
              <a:t>旅費</a:t>
            </a:r>
            <a:endParaRPr lang="en-US" altLang="zh-TW" sz="2000" dirty="0"/>
          </a:p>
        </p:txBody>
      </p:sp>
      <p:sp>
        <p:nvSpPr>
          <p:cNvPr id="4" name="投影片編號版面配置區 3"/>
          <p:cNvSpPr>
            <a:spLocks noGrp="1"/>
          </p:cNvSpPr>
          <p:nvPr>
            <p:ph type="sldNum" sz="quarter" idx="12"/>
          </p:nvPr>
        </p:nvSpPr>
        <p:spPr/>
        <p:txBody>
          <a:bodyPr/>
          <a:lstStyle/>
          <a:p>
            <a:fld id="{08149932-37C6-4D6A-AF22-EBEBF2BE98A2}" type="slidenum">
              <a:rPr lang="zh-TW" altLang="en-US" smtClean="0"/>
              <a:pPr/>
              <a:t>17</a:t>
            </a:fld>
            <a:endParaRPr lang="zh-TW" altLang="en-US"/>
          </a:p>
        </p:txBody>
      </p:sp>
      <p:sp>
        <p:nvSpPr>
          <p:cNvPr id="9" name="矩形 8"/>
          <p:cNvSpPr/>
          <p:nvPr/>
        </p:nvSpPr>
        <p:spPr>
          <a:xfrm>
            <a:off x="9297122" y="4002809"/>
            <a:ext cx="1850186" cy="307777"/>
          </a:xfrm>
          <a:prstGeom prst="rect">
            <a:avLst/>
          </a:prstGeom>
        </p:spPr>
        <p:txBody>
          <a:bodyPr wrap="none">
            <a:spAutoFit/>
          </a:bodyPr>
          <a:lstStyle/>
          <a:p>
            <a:r>
              <a:rPr lang="zh-TW" altLang="en-US" sz="1400" dirty="0">
                <a:latin typeface="Arial" panose="020B0604020202020204" pitchFamily="34" charset="0"/>
                <a:ea typeface="微軟正黑體" panose="020B0604030504040204" pitchFamily="34" charset="-120"/>
                <a:cs typeface="Arial" panose="020B0604020202020204" pitchFamily="34" charset="0"/>
              </a:rPr>
              <a:t>金額單位：新台幣 元</a:t>
            </a:r>
          </a:p>
        </p:txBody>
      </p:sp>
      <p:pic>
        <p:nvPicPr>
          <p:cNvPr id="13" name="圖片 1"/>
          <p:cNvPicPr>
            <a:picLocks noChangeAspect="1"/>
          </p:cNvPicPr>
          <p:nvPr/>
        </p:nvPicPr>
        <p:blipFill>
          <a:blip r:embed="rId2"/>
          <a:stretch>
            <a:fillRect/>
          </a:stretch>
        </p:blipFill>
        <p:spPr>
          <a:xfrm>
            <a:off x="1312825" y="4266944"/>
            <a:ext cx="9773523" cy="2044189"/>
          </a:xfrm>
          <a:prstGeom prst="rect">
            <a:avLst/>
          </a:prstGeom>
          <a:noFill/>
          <a:ln cap="flat">
            <a:noFill/>
          </a:ln>
        </p:spPr>
      </p:pic>
      <p:sp>
        <p:nvSpPr>
          <p:cNvPr id="7" name="矩形 6"/>
          <p:cNvSpPr/>
          <p:nvPr/>
        </p:nvSpPr>
        <p:spPr>
          <a:xfrm>
            <a:off x="1202520" y="2223434"/>
            <a:ext cx="9883828" cy="2308324"/>
          </a:xfrm>
          <a:prstGeom prst="rect">
            <a:avLst/>
          </a:prstGeom>
        </p:spPr>
        <p:txBody>
          <a:bodyPr wrap="square">
            <a:spAutoFit/>
          </a:bodyPr>
          <a:lstStyle/>
          <a:p>
            <a:pPr marL="285750" indent="-285750">
              <a:buFont typeface="Arial" panose="020B0604020202020204" pitchFamily="34" charset="0"/>
              <a:buChar char="•"/>
            </a:pPr>
            <a:r>
              <a:rPr lang="zh-TW" altLang="en-US" sz="1600" dirty="0">
                <a:latin typeface="Arial" panose="020B0604020202020204" pitchFamily="34" charset="0"/>
                <a:ea typeface="微軟正黑體" panose="020B0604030504040204" pitchFamily="34" charset="-120"/>
                <a:cs typeface="Arial" panose="020B0604020202020204" pitchFamily="34" charset="0"/>
              </a:rPr>
              <a:t>如因業務需要以政府補</a:t>
            </a:r>
            <a:r>
              <a:rPr lang="en-US" altLang="zh-TW" sz="1600" dirty="0">
                <a:latin typeface="Arial" panose="020B0604020202020204" pitchFamily="34" charset="0"/>
                <a:ea typeface="微軟正黑體" panose="020B0604030504040204" pitchFamily="34" charset="-120"/>
                <a:cs typeface="Arial" panose="020B0604020202020204" pitchFamily="34" charset="0"/>
              </a:rPr>
              <a:t>(</a:t>
            </a:r>
            <a:r>
              <a:rPr lang="zh-TW" altLang="en-US" sz="1600" dirty="0">
                <a:latin typeface="Arial" panose="020B0604020202020204" pitchFamily="34" charset="0"/>
                <a:ea typeface="微軟正黑體" panose="020B0604030504040204" pitchFamily="34" charset="-120"/>
                <a:cs typeface="Arial" panose="020B0604020202020204" pitchFamily="34" charset="0"/>
              </a:rPr>
              <a:t>捐</a:t>
            </a:r>
            <a:r>
              <a:rPr lang="en-US" altLang="zh-TW" sz="1600" dirty="0">
                <a:latin typeface="Arial" panose="020B0604020202020204" pitchFamily="34" charset="0"/>
                <a:ea typeface="微軟正黑體" panose="020B0604030504040204" pitchFamily="34" charset="-120"/>
                <a:cs typeface="Arial" panose="020B0604020202020204" pitchFamily="34" charset="0"/>
              </a:rPr>
              <a:t>)</a:t>
            </a:r>
            <a:r>
              <a:rPr lang="zh-TW" altLang="en-US" sz="1600" dirty="0">
                <a:latin typeface="Arial" panose="020B0604020202020204" pitchFamily="34" charset="0"/>
                <a:ea typeface="微軟正黑體" panose="020B0604030504040204" pitchFamily="34" charset="-120"/>
                <a:cs typeface="Arial" panose="020B0604020202020204" pitchFamily="34" charset="0"/>
              </a:rPr>
              <a:t>助款編列出國經費者，應於計畫中先行規劃並敘明出國計畫名稱、地點、人次及目的，並納入年度計畫且經核定後始可報支</a:t>
            </a:r>
            <a:r>
              <a:rPr lang="zh-TW" altLang="en-US" sz="1600" dirty="0" smtClean="0">
                <a:latin typeface="Arial" panose="020B0604020202020204" pitchFamily="34" charset="0"/>
                <a:ea typeface="微軟正黑體" panose="020B0604030504040204" pitchFamily="34" charset="-120"/>
                <a:cs typeface="Arial" panose="020B0604020202020204" pitchFamily="34" charset="0"/>
              </a:rPr>
              <a:t>。</a:t>
            </a:r>
            <a:endParaRPr lang="en-US" altLang="zh-TW" sz="1600" dirty="0" smtClean="0">
              <a:latin typeface="Arial" panose="020B0604020202020204" pitchFamily="34" charset="0"/>
              <a:ea typeface="微軟正黑體" panose="020B0604030504040204" pitchFamily="34" charset="-120"/>
              <a:cs typeface="Arial" panose="020B0604020202020204" pitchFamily="34" charset="0"/>
            </a:endParaRPr>
          </a:p>
          <a:p>
            <a:pPr marL="285750" indent="-285750">
              <a:buFont typeface="Arial" panose="020B0604020202020204" pitchFamily="34" charset="0"/>
              <a:buChar char="•"/>
            </a:pPr>
            <a:r>
              <a:rPr lang="zh-TW" altLang="en-US" sz="1600" dirty="0">
                <a:latin typeface="Arial" panose="020B0604020202020204" pitchFamily="34" charset="0"/>
                <a:ea typeface="微軟正黑體" panose="020B0604030504040204" pitchFamily="34" charset="-120"/>
                <a:cs typeface="Arial" panose="020B0604020202020204" pitchFamily="34" charset="0"/>
              </a:rPr>
              <a:t>請述明出國類別，分為「訪問」、「考察」、「會議」或「其他」、出國任務概述及效益、前往國家及地區、派遣人次、出國日期、出國天數及經費等內容，返國後</a:t>
            </a:r>
            <a:r>
              <a:rPr lang="en-US" altLang="zh-TW" sz="1600" dirty="0">
                <a:latin typeface="Arial" panose="020B0604020202020204" pitchFamily="34" charset="0"/>
                <a:ea typeface="微軟正黑體" panose="020B0604030504040204" pitchFamily="34" charset="-120"/>
                <a:cs typeface="Arial" panose="020B0604020202020204" pitchFamily="34" charset="0"/>
              </a:rPr>
              <a:t>3</a:t>
            </a:r>
            <a:r>
              <a:rPr lang="zh-TW" altLang="en-US" sz="1600" dirty="0">
                <a:latin typeface="Arial" panose="020B0604020202020204" pitchFamily="34" charset="0"/>
                <a:ea typeface="微軟正黑體" panose="020B0604030504040204" pitchFamily="34" charset="-120"/>
                <a:cs typeface="Arial" panose="020B0604020202020204" pitchFamily="34" charset="0"/>
              </a:rPr>
              <a:t>個月內檢送出國報告，無出國計畫者不需列出此表。</a:t>
            </a:r>
          </a:p>
          <a:p>
            <a:pPr marL="285750" indent="-285750">
              <a:buFont typeface="Arial" panose="020B0604020202020204" pitchFamily="34" charset="0"/>
              <a:buChar char="•"/>
            </a:pPr>
            <a:r>
              <a:rPr lang="zh-TW" altLang="en-US" sz="1600" dirty="0">
                <a:latin typeface="Arial" panose="020B0604020202020204" pitchFamily="34" charset="0"/>
                <a:ea typeface="微軟正黑體" panose="020B0604030504040204" pitchFamily="34" charset="-120"/>
                <a:cs typeface="Arial" panose="020B0604020202020204" pitchFamily="34" charset="0"/>
              </a:rPr>
              <a:t>國外旅費經中企處核定後，不得提高原核定補助經費，且應小於等於原核定比例，且單一出國計畫經費來自政府補</a:t>
            </a:r>
            <a:r>
              <a:rPr lang="en-US" altLang="zh-TW" sz="1600" dirty="0">
                <a:latin typeface="Arial" panose="020B0604020202020204" pitchFamily="34" charset="0"/>
                <a:ea typeface="微軟正黑體" panose="020B0604030504040204" pitchFamily="34" charset="-120"/>
                <a:cs typeface="Arial" panose="020B0604020202020204" pitchFamily="34" charset="0"/>
              </a:rPr>
              <a:t>(</a:t>
            </a:r>
            <a:r>
              <a:rPr lang="zh-TW" altLang="en-US" sz="1600" dirty="0">
                <a:latin typeface="Arial" panose="020B0604020202020204" pitchFamily="34" charset="0"/>
                <a:ea typeface="微軟正黑體" panose="020B0604030504040204" pitchFamily="34" charset="-120"/>
                <a:cs typeface="Arial" panose="020B0604020202020204" pitchFamily="34" charset="0"/>
              </a:rPr>
              <a:t>捐</a:t>
            </a:r>
            <a:r>
              <a:rPr lang="en-US" altLang="zh-TW" sz="1600" dirty="0">
                <a:latin typeface="Arial" panose="020B0604020202020204" pitchFamily="34" charset="0"/>
                <a:ea typeface="微軟正黑體" panose="020B0604030504040204" pitchFamily="34" charset="-120"/>
                <a:cs typeface="Arial" panose="020B0604020202020204" pitchFamily="34" charset="0"/>
              </a:rPr>
              <a:t>)</a:t>
            </a:r>
            <a:r>
              <a:rPr lang="zh-TW" altLang="en-US" sz="1600" dirty="0">
                <a:latin typeface="Arial" panose="020B0604020202020204" pitchFamily="34" charset="0"/>
                <a:ea typeface="微軟正黑體" panose="020B0604030504040204" pitchFamily="34" charset="-120"/>
                <a:cs typeface="Arial" panose="020B0604020202020204" pitchFamily="34" charset="0"/>
              </a:rPr>
              <a:t>助以不超過</a:t>
            </a:r>
            <a:r>
              <a:rPr lang="en-US" altLang="zh-TW" sz="1600" dirty="0">
                <a:latin typeface="Arial" panose="020B0604020202020204" pitchFamily="34" charset="0"/>
                <a:ea typeface="微軟正黑體" panose="020B0604030504040204" pitchFamily="34" charset="-120"/>
                <a:cs typeface="Arial" panose="020B0604020202020204" pitchFamily="34" charset="0"/>
              </a:rPr>
              <a:t>50%</a:t>
            </a:r>
            <a:r>
              <a:rPr lang="zh-TW" altLang="en-US" sz="1600" dirty="0">
                <a:latin typeface="Arial" panose="020B0604020202020204" pitchFamily="34" charset="0"/>
                <a:ea typeface="微軟正黑體" panose="020B0604030504040204" pitchFamily="34" charset="-120"/>
                <a:cs typeface="Arial" panose="020B0604020202020204" pitchFamily="34" charset="0"/>
              </a:rPr>
              <a:t>為原則，未支用完畢之經費需全數繳回。</a:t>
            </a:r>
          </a:p>
          <a:p>
            <a:pPr marL="285750" indent="-285750">
              <a:buFont typeface="Arial" panose="020B0604020202020204" pitchFamily="34" charset="0"/>
              <a:buChar char="•"/>
            </a:pPr>
            <a:endParaRPr lang="zh-TW" altLang="en-US" sz="1600" dirty="0">
              <a:latin typeface="Arial" panose="020B0604020202020204" pitchFamily="34" charset="0"/>
              <a:ea typeface="微軟正黑體" panose="020B0604030504040204" pitchFamily="34" charset="-120"/>
              <a:cs typeface="Arial" panose="020B0604020202020204" pitchFamily="34" charset="0"/>
            </a:endParaRPr>
          </a:p>
          <a:p>
            <a:pPr marL="285750" indent="-285750">
              <a:buFont typeface="Arial" panose="020B0604020202020204" pitchFamily="34" charset="0"/>
              <a:buChar char="•"/>
            </a:pPr>
            <a:endParaRPr lang="zh-TW" altLang="en-US" sz="1600" dirty="0">
              <a:latin typeface="Arial" panose="020B0604020202020204" pitchFamily="34" charset="0"/>
              <a:ea typeface="微軟正黑體" panose="020B0604030504040204" pitchFamily="34" charset="-120"/>
              <a:cs typeface="Arial" panose="020B0604020202020204" pitchFamily="34" charset="0"/>
            </a:endParaRPr>
          </a:p>
        </p:txBody>
      </p:sp>
      <p:sp>
        <p:nvSpPr>
          <p:cNvPr id="11" name="矩形 10"/>
          <p:cNvSpPr/>
          <p:nvPr/>
        </p:nvSpPr>
        <p:spPr>
          <a:xfrm>
            <a:off x="811117" y="840036"/>
            <a:ext cx="7369325" cy="369332"/>
          </a:xfrm>
          <a:prstGeom prst="rect">
            <a:avLst/>
          </a:prstGeom>
        </p:spPr>
        <p:txBody>
          <a:bodyPr wrap="none">
            <a:spAutoFit/>
          </a:bodyPr>
          <a:lstStyle/>
          <a:p>
            <a:r>
              <a:rPr lang="zh-TW" altLang="en-US" b="1" dirty="0" smtClean="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b="1" dirty="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b="1" dirty="0" smtClean="0">
                <a:solidFill>
                  <a:srgbClr val="002060"/>
                </a:solidFill>
                <a:latin typeface="Arial" panose="020B0604020202020204" pitchFamily="34" charset="0"/>
                <a:ea typeface="微軟正黑體" panose="020B0604030504040204" pitchFamily="34" charset="-120"/>
                <a:cs typeface="Arial" panose="020B0604020202020204" pitchFamily="34" charset="0"/>
              </a:rPr>
              <a:t>請</a:t>
            </a:r>
            <a:r>
              <a:rPr lang="zh-TW" altLang="en-US" b="1" dirty="0">
                <a:solidFill>
                  <a:srgbClr val="002060"/>
                </a:solidFill>
                <a:latin typeface="Arial" panose="020B0604020202020204" pitchFamily="34" charset="0"/>
                <a:ea typeface="微軟正黑體" panose="020B0604030504040204" pitchFamily="34" charset="-120"/>
                <a:cs typeface="Arial" panose="020B0604020202020204" pitchFamily="34" charset="0"/>
              </a:rPr>
              <a:t>依照補助計畫申請須知、會計科目及編列原則編列</a:t>
            </a:r>
            <a:r>
              <a:rPr lang="zh-TW" altLang="en-US" b="1" dirty="0" smtClean="0">
                <a:solidFill>
                  <a:srgbClr val="002060"/>
                </a:solidFill>
                <a:latin typeface="Arial" panose="020B0604020202020204" pitchFamily="34" charset="0"/>
                <a:ea typeface="微軟正黑體" panose="020B0604030504040204" pitchFamily="34" charset="-120"/>
                <a:cs typeface="Arial" panose="020B0604020202020204" pitchFamily="34" charset="0"/>
              </a:rPr>
              <a:t>經費。</a:t>
            </a:r>
            <a:r>
              <a:rPr lang="zh-TW" altLang="en-US" b="1" dirty="0" smtClean="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b="1" dirty="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endParaRPr lang="zh-TW" altLang="en-US" b="1" dirty="0">
              <a:solidFill>
                <a:srgbClr val="002060"/>
              </a:solidFill>
              <a:latin typeface="Arial" panose="020B0604020202020204" pitchFamily="34" charset="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21291867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normAutofit/>
          </a:bodyPr>
          <a:lstStyle/>
          <a:p>
            <a:r>
              <a:rPr lang="zh-TW" altLang="en-US" dirty="0"/>
              <a:t>七、年度資源投入</a:t>
            </a:r>
            <a:r>
              <a:rPr lang="zh-TW" altLang="en-US" dirty="0" smtClean="0"/>
              <a:t>說明</a:t>
            </a:r>
            <a:r>
              <a:rPr lang="en-US" altLang="zh-TW" dirty="0" smtClean="0"/>
              <a:t>(</a:t>
            </a:r>
            <a:r>
              <a:rPr lang="zh-TW" altLang="en-US" dirty="0" smtClean="0"/>
              <a:t>續</a:t>
            </a:r>
            <a:r>
              <a:rPr lang="en-US" altLang="zh-TW" dirty="0" smtClean="0"/>
              <a:t>)</a:t>
            </a:r>
            <a:endParaRPr lang="zh-TW" altLang="en-US" dirty="0"/>
          </a:p>
        </p:txBody>
      </p:sp>
      <p:sp>
        <p:nvSpPr>
          <p:cNvPr id="6" name="內容版面配置區 5"/>
          <p:cNvSpPr>
            <a:spLocks noGrp="1"/>
          </p:cNvSpPr>
          <p:nvPr>
            <p:ph idx="1"/>
          </p:nvPr>
        </p:nvSpPr>
        <p:spPr>
          <a:xfrm>
            <a:off x="838200" y="1219200"/>
            <a:ext cx="10515600" cy="2291087"/>
          </a:xfrm>
        </p:spPr>
        <p:txBody>
          <a:bodyPr/>
          <a:lstStyle/>
          <a:p>
            <a:pPr marL="0" indent="0">
              <a:lnSpc>
                <a:spcPct val="100000"/>
              </a:lnSpc>
              <a:spcBef>
                <a:spcPts val="600"/>
              </a:spcBef>
              <a:buNone/>
            </a:pPr>
            <a:r>
              <a:rPr lang="en-US" altLang="zh-TW" b="1" dirty="0" smtClean="0"/>
              <a:t>(</a:t>
            </a:r>
            <a:r>
              <a:rPr lang="zh-TW" altLang="en-US" b="1" dirty="0" smtClean="0"/>
              <a:t>二</a:t>
            </a:r>
            <a:r>
              <a:rPr lang="en-US" altLang="zh-TW" b="1" dirty="0" smtClean="0"/>
              <a:t>)</a:t>
            </a:r>
            <a:r>
              <a:rPr lang="zh-TW" altLang="en-US" b="1" dirty="0" smtClean="0"/>
              <a:t>經費</a:t>
            </a:r>
            <a:endParaRPr lang="en-US" altLang="zh-TW" b="1" dirty="0" smtClean="0"/>
          </a:p>
          <a:p>
            <a:pPr marL="457200" lvl="1" indent="0">
              <a:lnSpc>
                <a:spcPct val="100000"/>
              </a:lnSpc>
              <a:spcBef>
                <a:spcPts val="600"/>
              </a:spcBef>
              <a:buNone/>
            </a:pPr>
            <a:r>
              <a:rPr lang="en-US" altLang="zh-TW" b="1" dirty="0" smtClean="0"/>
              <a:t>3.</a:t>
            </a:r>
            <a:r>
              <a:rPr lang="zh-TW" altLang="en-US" b="1" dirty="0" smtClean="0"/>
              <a:t>消耗</a:t>
            </a:r>
            <a:r>
              <a:rPr lang="zh-TW" altLang="en-US" b="1" dirty="0"/>
              <a:t>性器材及原材料</a:t>
            </a:r>
            <a:r>
              <a:rPr lang="zh-TW" altLang="en-US" b="1" dirty="0" smtClean="0"/>
              <a:t>費</a:t>
            </a:r>
            <a:endParaRPr lang="en-US" altLang="zh-TW" b="1" dirty="0" smtClean="0"/>
          </a:p>
          <a:p>
            <a:pPr marL="457200" lvl="1" indent="0">
              <a:lnSpc>
                <a:spcPct val="100000"/>
              </a:lnSpc>
              <a:spcBef>
                <a:spcPts val="600"/>
              </a:spcBef>
              <a:buNone/>
            </a:pPr>
            <a:endParaRPr lang="en-US" altLang="zh-TW" b="1" dirty="0"/>
          </a:p>
          <a:p>
            <a:pPr marL="457200" lvl="1" indent="0">
              <a:lnSpc>
                <a:spcPct val="100000"/>
              </a:lnSpc>
              <a:spcBef>
                <a:spcPts val="600"/>
              </a:spcBef>
              <a:buNone/>
            </a:pPr>
            <a:endParaRPr lang="en-US" altLang="zh-TW" b="1" dirty="0" smtClean="0"/>
          </a:p>
          <a:p>
            <a:pPr marL="457200" lvl="1" indent="0">
              <a:lnSpc>
                <a:spcPct val="100000"/>
              </a:lnSpc>
              <a:spcBef>
                <a:spcPts val="600"/>
              </a:spcBef>
              <a:buNone/>
            </a:pPr>
            <a:r>
              <a:rPr lang="en-US" altLang="zh-TW" b="1" dirty="0" smtClean="0"/>
              <a:t>4.</a:t>
            </a:r>
            <a:r>
              <a:rPr lang="zh-TW" altLang="en-US" b="1" dirty="0" smtClean="0"/>
              <a:t>設備使用費</a:t>
            </a:r>
            <a:endParaRPr lang="en-US" altLang="zh-TW" b="1" dirty="0" smtClean="0"/>
          </a:p>
        </p:txBody>
      </p:sp>
      <p:sp>
        <p:nvSpPr>
          <p:cNvPr id="4" name="投影片編號版面配置區 3"/>
          <p:cNvSpPr>
            <a:spLocks noGrp="1"/>
          </p:cNvSpPr>
          <p:nvPr>
            <p:ph type="sldNum" sz="quarter" idx="12"/>
          </p:nvPr>
        </p:nvSpPr>
        <p:spPr/>
        <p:txBody>
          <a:bodyPr/>
          <a:lstStyle/>
          <a:p>
            <a:fld id="{08149932-37C6-4D6A-AF22-EBEBF2BE98A2}" type="slidenum">
              <a:rPr lang="zh-TW" altLang="en-US" smtClean="0"/>
              <a:pPr/>
              <a:t>18</a:t>
            </a:fld>
            <a:endParaRPr lang="zh-TW" altLang="en-US"/>
          </a:p>
        </p:txBody>
      </p:sp>
      <p:sp>
        <p:nvSpPr>
          <p:cNvPr id="9" name="矩形 8"/>
          <p:cNvSpPr/>
          <p:nvPr/>
        </p:nvSpPr>
        <p:spPr>
          <a:xfrm>
            <a:off x="9695635" y="1690045"/>
            <a:ext cx="1850186" cy="307777"/>
          </a:xfrm>
          <a:prstGeom prst="rect">
            <a:avLst/>
          </a:prstGeom>
        </p:spPr>
        <p:txBody>
          <a:bodyPr wrap="none">
            <a:spAutoFit/>
          </a:bodyPr>
          <a:lstStyle/>
          <a:p>
            <a:r>
              <a:rPr lang="zh-TW" altLang="en-US" sz="1400" dirty="0">
                <a:latin typeface="Arial" panose="020B0604020202020204" pitchFamily="34" charset="0"/>
                <a:ea typeface="微軟正黑體" panose="020B0604030504040204" pitchFamily="34" charset="-120"/>
                <a:cs typeface="Arial" panose="020B0604020202020204" pitchFamily="34" charset="0"/>
              </a:rPr>
              <a:t>金額單位：新台幣 元</a:t>
            </a:r>
          </a:p>
        </p:txBody>
      </p:sp>
      <p:pic>
        <p:nvPicPr>
          <p:cNvPr id="8" name="圖片 3"/>
          <p:cNvPicPr>
            <a:picLocks noChangeAspect="1"/>
          </p:cNvPicPr>
          <p:nvPr/>
        </p:nvPicPr>
        <p:blipFill>
          <a:blip r:embed="rId2"/>
          <a:stretch>
            <a:fillRect/>
          </a:stretch>
        </p:blipFill>
        <p:spPr>
          <a:xfrm>
            <a:off x="1723136" y="3597018"/>
            <a:ext cx="8406380" cy="1139955"/>
          </a:xfrm>
          <a:prstGeom prst="rect">
            <a:avLst/>
          </a:prstGeom>
          <a:noFill/>
          <a:ln cap="flat">
            <a:noFill/>
          </a:ln>
        </p:spPr>
      </p:pic>
      <p:pic>
        <p:nvPicPr>
          <p:cNvPr id="12" name="圖片 5"/>
          <p:cNvPicPr>
            <a:picLocks noChangeAspect="1"/>
          </p:cNvPicPr>
          <p:nvPr/>
        </p:nvPicPr>
        <p:blipFill>
          <a:blip r:embed="rId3"/>
          <a:stretch>
            <a:fillRect/>
          </a:stretch>
        </p:blipFill>
        <p:spPr>
          <a:xfrm>
            <a:off x="1759712" y="2209355"/>
            <a:ext cx="8235699" cy="987552"/>
          </a:xfrm>
          <a:prstGeom prst="rect">
            <a:avLst/>
          </a:prstGeom>
          <a:noFill/>
          <a:ln cap="flat">
            <a:noFill/>
          </a:ln>
        </p:spPr>
      </p:pic>
      <p:pic>
        <p:nvPicPr>
          <p:cNvPr id="13" name="圖片 7"/>
          <p:cNvPicPr>
            <a:picLocks noChangeAspect="1"/>
          </p:cNvPicPr>
          <p:nvPr/>
        </p:nvPicPr>
        <p:blipFill>
          <a:blip r:embed="rId4"/>
          <a:stretch>
            <a:fillRect/>
          </a:stretch>
        </p:blipFill>
        <p:spPr>
          <a:xfrm>
            <a:off x="1723136" y="4823704"/>
            <a:ext cx="8424668" cy="1091180"/>
          </a:xfrm>
          <a:prstGeom prst="rect">
            <a:avLst/>
          </a:prstGeom>
          <a:noFill/>
          <a:ln cap="flat">
            <a:noFill/>
          </a:ln>
        </p:spPr>
      </p:pic>
      <p:sp>
        <p:nvSpPr>
          <p:cNvPr id="11" name="矩形 10"/>
          <p:cNvSpPr/>
          <p:nvPr/>
        </p:nvSpPr>
        <p:spPr>
          <a:xfrm>
            <a:off x="811117" y="840036"/>
            <a:ext cx="7369325" cy="369332"/>
          </a:xfrm>
          <a:prstGeom prst="rect">
            <a:avLst/>
          </a:prstGeom>
        </p:spPr>
        <p:txBody>
          <a:bodyPr wrap="none">
            <a:spAutoFit/>
          </a:bodyPr>
          <a:lstStyle/>
          <a:p>
            <a:r>
              <a:rPr lang="zh-TW" altLang="en-US" b="1" dirty="0" smtClean="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b="1" dirty="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b="1" dirty="0" smtClean="0">
                <a:solidFill>
                  <a:srgbClr val="002060"/>
                </a:solidFill>
                <a:latin typeface="Arial" panose="020B0604020202020204" pitchFamily="34" charset="0"/>
                <a:ea typeface="微軟正黑體" panose="020B0604030504040204" pitchFamily="34" charset="-120"/>
                <a:cs typeface="Arial" panose="020B0604020202020204" pitchFamily="34" charset="0"/>
              </a:rPr>
              <a:t>請</a:t>
            </a:r>
            <a:r>
              <a:rPr lang="zh-TW" altLang="en-US" b="1" dirty="0">
                <a:solidFill>
                  <a:srgbClr val="002060"/>
                </a:solidFill>
                <a:latin typeface="Arial" panose="020B0604020202020204" pitchFamily="34" charset="0"/>
                <a:ea typeface="微軟正黑體" panose="020B0604030504040204" pitchFamily="34" charset="-120"/>
                <a:cs typeface="Arial" panose="020B0604020202020204" pitchFamily="34" charset="0"/>
              </a:rPr>
              <a:t>依照補助計畫申請須知、會計科目及編列原則編列</a:t>
            </a:r>
            <a:r>
              <a:rPr lang="zh-TW" altLang="en-US" b="1" dirty="0" smtClean="0">
                <a:solidFill>
                  <a:srgbClr val="002060"/>
                </a:solidFill>
                <a:latin typeface="Arial" panose="020B0604020202020204" pitchFamily="34" charset="0"/>
                <a:ea typeface="微軟正黑體" panose="020B0604030504040204" pitchFamily="34" charset="-120"/>
                <a:cs typeface="Arial" panose="020B0604020202020204" pitchFamily="34" charset="0"/>
              </a:rPr>
              <a:t>經費。</a:t>
            </a:r>
            <a:r>
              <a:rPr lang="zh-TW" altLang="en-US" b="1" dirty="0" smtClean="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b="1" dirty="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endParaRPr lang="zh-TW" altLang="en-US" b="1" dirty="0">
              <a:solidFill>
                <a:srgbClr val="002060"/>
              </a:solidFill>
              <a:latin typeface="Arial" panose="020B0604020202020204" pitchFamily="34" charset="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26800681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normAutofit/>
          </a:bodyPr>
          <a:lstStyle/>
          <a:p>
            <a:r>
              <a:rPr lang="zh-TW" altLang="en-US" dirty="0"/>
              <a:t>七、年度資源投入</a:t>
            </a:r>
            <a:r>
              <a:rPr lang="zh-TW" altLang="en-US" dirty="0" smtClean="0"/>
              <a:t>說明</a:t>
            </a:r>
            <a:r>
              <a:rPr lang="en-US" altLang="zh-TW" dirty="0" smtClean="0"/>
              <a:t>(</a:t>
            </a:r>
            <a:r>
              <a:rPr lang="zh-TW" altLang="en-US" dirty="0" smtClean="0"/>
              <a:t>續</a:t>
            </a:r>
            <a:r>
              <a:rPr lang="en-US" altLang="zh-TW" dirty="0" smtClean="0"/>
              <a:t>)</a:t>
            </a:r>
            <a:endParaRPr lang="zh-TW" altLang="en-US" dirty="0"/>
          </a:p>
        </p:txBody>
      </p:sp>
      <p:sp>
        <p:nvSpPr>
          <p:cNvPr id="6" name="內容版面配置區 5"/>
          <p:cNvSpPr>
            <a:spLocks noGrp="1"/>
          </p:cNvSpPr>
          <p:nvPr>
            <p:ph idx="1"/>
          </p:nvPr>
        </p:nvSpPr>
        <p:spPr/>
        <p:txBody>
          <a:bodyPr/>
          <a:lstStyle/>
          <a:p>
            <a:pPr marL="0" indent="0">
              <a:lnSpc>
                <a:spcPct val="100000"/>
              </a:lnSpc>
              <a:spcBef>
                <a:spcPts val="600"/>
              </a:spcBef>
              <a:buNone/>
            </a:pPr>
            <a:r>
              <a:rPr lang="en-US" altLang="zh-TW" b="1" dirty="0" smtClean="0"/>
              <a:t>(</a:t>
            </a:r>
            <a:r>
              <a:rPr lang="zh-TW" altLang="en-US" b="1" dirty="0" smtClean="0"/>
              <a:t>二</a:t>
            </a:r>
            <a:r>
              <a:rPr lang="en-US" altLang="zh-TW" b="1" dirty="0" smtClean="0"/>
              <a:t>)</a:t>
            </a:r>
            <a:r>
              <a:rPr lang="zh-TW" altLang="en-US" b="1" dirty="0" smtClean="0"/>
              <a:t>經費</a:t>
            </a:r>
            <a:endParaRPr lang="en-US" altLang="zh-TW" b="1" dirty="0" smtClean="0"/>
          </a:p>
          <a:p>
            <a:pPr marL="457200" lvl="1" indent="0">
              <a:lnSpc>
                <a:spcPct val="100000"/>
              </a:lnSpc>
              <a:spcBef>
                <a:spcPts val="600"/>
              </a:spcBef>
              <a:buNone/>
            </a:pPr>
            <a:r>
              <a:rPr lang="en-US" altLang="zh-TW" b="1" dirty="0" smtClean="0"/>
              <a:t>5</a:t>
            </a:r>
            <a:r>
              <a:rPr lang="en-US" altLang="zh-TW" b="1" dirty="0"/>
              <a:t>.</a:t>
            </a:r>
            <a:r>
              <a:rPr lang="zh-TW" altLang="en-US" b="1" dirty="0" smtClean="0"/>
              <a:t>設備</a:t>
            </a:r>
            <a:r>
              <a:rPr lang="zh-TW" altLang="en-US" b="1" dirty="0"/>
              <a:t>維護</a:t>
            </a:r>
            <a:r>
              <a:rPr lang="zh-TW" altLang="en-US" b="1" dirty="0" smtClean="0"/>
              <a:t>費</a:t>
            </a:r>
            <a:endParaRPr lang="en-US" altLang="zh-TW" b="1" dirty="0" smtClean="0"/>
          </a:p>
          <a:p>
            <a:pPr marL="457200" lvl="1" indent="0">
              <a:lnSpc>
                <a:spcPct val="100000"/>
              </a:lnSpc>
              <a:spcBef>
                <a:spcPts val="600"/>
              </a:spcBef>
              <a:buNone/>
            </a:pPr>
            <a:endParaRPr lang="en-US" altLang="zh-TW" b="1" dirty="0"/>
          </a:p>
          <a:p>
            <a:pPr marL="457200" lvl="1" indent="0">
              <a:lnSpc>
                <a:spcPct val="100000"/>
              </a:lnSpc>
              <a:spcBef>
                <a:spcPts val="600"/>
              </a:spcBef>
              <a:buNone/>
            </a:pPr>
            <a:endParaRPr lang="en-US" altLang="zh-TW" b="1" dirty="0" smtClean="0"/>
          </a:p>
          <a:p>
            <a:pPr marL="457200" lvl="1" indent="0">
              <a:lnSpc>
                <a:spcPct val="100000"/>
              </a:lnSpc>
              <a:spcBef>
                <a:spcPts val="600"/>
              </a:spcBef>
              <a:buNone/>
            </a:pPr>
            <a:endParaRPr lang="en-US" altLang="zh-TW" b="1" dirty="0"/>
          </a:p>
          <a:p>
            <a:pPr marL="457200" lvl="1" indent="0">
              <a:lnSpc>
                <a:spcPct val="100000"/>
              </a:lnSpc>
              <a:spcBef>
                <a:spcPts val="600"/>
              </a:spcBef>
              <a:buNone/>
            </a:pPr>
            <a:endParaRPr lang="en-US" altLang="zh-TW" b="1" dirty="0" smtClean="0"/>
          </a:p>
          <a:p>
            <a:pPr marL="457200" lvl="1" indent="0">
              <a:lnSpc>
                <a:spcPct val="100000"/>
              </a:lnSpc>
              <a:spcBef>
                <a:spcPts val="600"/>
              </a:spcBef>
              <a:buNone/>
            </a:pPr>
            <a:r>
              <a:rPr lang="en-US" altLang="zh-TW" b="1" dirty="0" smtClean="0"/>
              <a:t>6.</a:t>
            </a:r>
            <a:r>
              <a:rPr lang="zh-TW" altLang="en-US" b="1" dirty="0" smtClean="0"/>
              <a:t>委託</a:t>
            </a:r>
            <a:r>
              <a:rPr lang="zh-TW" altLang="en-US" b="1" dirty="0"/>
              <a:t>研究費或驗證費</a:t>
            </a:r>
            <a:endParaRPr lang="en-US" altLang="zh-TW" b="1" dirty="0" smtClean="0"/>
          </a:p>
        </p:txBody>
      </p:sp>
      <p:sp>
        <p:nvSpPr>
          <p:cNvPr id="4" name="投影片編號版面配置區 3"/>
          <p:cNvSpPr>
            <a:spLocks noGrp="1"/>
          </p:cNvSpPr>
          <p:nvPr>
            <p:ph type="sldNum" sz="quarter" idx="12"/>
          </p:nvPr>
        </p:nvSpPr>
        <p:spPr/>
        <p:txBody>
          <a:bodyPr/>
          <a:lstStyle/>
          <a:p>
            <a:fld id="{08149932-37C6-4D6A-AF22-EBEBF2BE98A2}" type="slidenum">
              <a:rPr lang="zh-TW" altLang="en-US" smtClean="0"/>
              <a:pPr/>
              <a:t>19</a:t>
            </a:fld>
            <a:endParaRPr lang="zh-TW" altLang="en-US"/>
          </a:p>
        </p:txBody>
      </p:sp>
      <p:sp>
        <p:nvSpPr>
          <p:cNvPr id="9" name="矩形 8"/>
          <p:cNvSpPr/>
          <p:nvPr/>
        </p:nvSpPr>
        <p:spPr>
          <a:xfrm>
            <a:off x="9695635" y="1690045"/>
            <a:ext cx="1850186" cy="307777"/>
          </a:xfrm>
          <a:prstGeom prst="rect">
            <a:avLst/>
          </a:prstGeom>
        </p:spPr>
        <p:txBody>
          <a:bodyPr wrap="none">
            <a:spAutoFit/>
          </a:bodyPr>
          <a:lstStyle/>
          <a:p>
            <a:r>
              <a:rPr lang="zh-TW" altLang="en-US" sz="1400" dirty="0">
                <a:latin typeface="Arial" panose="020B0604020202020204" pitchFamily="34" charset="0"/>
                <a:ea typeface="微軟正黑體" panose="020B0604030504040204" pitchFamily="34" charset="-120"/>
                <a:cs typeface="Arial" panose="020B0604020202020204" pitchFamily="34" charset="0"/>
              </a:rPr>
              <a:t>金額單位：新台幣 元</a:t>
            </a:r>
          </a:p>
        </p:txBody>
      </p:sp>
      <p:pic>
        <p:nvPicPr>
          <p:cNvPr id="14" name="圖片 1"/>
          <p:cNvPicPr>
            <a:picLocks noChangeAspect="1"/>
          </p:cNvPicPr>
          <p:nvPr/>
        </p:nvPicPr>
        <p:blipFill>
          <a:blip r:embed="rId2"/>
          <a:stretch>
            <a:fillRect/>
          </a:stretch>
        </p:blipFill>
        <p:spPr>
          <a:xfrm>
            <a:off x="1615443" y="4332188"/>
            <a:ext cx="8987195" cy="1854607"/>
          </a:xfrm>
          <a:prstGeom prst="rect">
            <a:avLst/>
          </a:prstGeom>
          <a:noFill/>
          <a:ln cap="flat">
            <a:noFill/>
          </a:ln>
        </p:spPr>
      </p:pic>
      <p:pic>
        <p:nvPicPr>
          <p:cNvPr id="15" name="圖片 2"/>
          <p:cNvPicPr>
            <a:picLocks noChangeAspect="1"/>
          </p:cNvPicPr>
          <p:nvPr/>
        </p:nvPicPr>
        <p:blipFill>
          <a:blip r:embed="rId3"/>
          <a:stretch>
            <a:fillRect/>
          </a:stretch>
        </p:blipFill>
        <p:spPr>
          <a:xfrm>
            <a:off x="1615443" y="2151645"/>
            <a:ext cx="8987194" cy="1841315"/>
          </a:xfrm>
          <a:prstGeom prst="rect">
            <a:avLst/>
          </a:prstGeom>
          <a:noFill/>
          <a:ln cap="flat">
            <a:noFill/>
          </a:ln>
        </p:spPr>
      </p:pic>
      <p:sp>
        <p:nvSpPr>
          <p:cNvPr id="11" name="矩形 10"/>
          <p:cNvSpPr/>
          <p:nvPr/>
        </p:nvSpPr>
        <p:spPr>
          <a:xfrm>
            <a:off x="811117" y="840036"/>
            <a:ext cx="7369325" cy="369332"/>
          </a:xfrm>
          <a:prstGeom prst="rect">
            <a:avLst/>
          </a:prstGeom>
        </p:spPr>
        <p:txBody>
          <a:bodyPr wrap="none">
            <a:spAutoFit/>
          </a:bodyPr>
          <a:lstStyle/>
          <a:p>
            <a:r>
              <a:rPr lang="zh-TW" altLang="en-US" b="1" dirty="0" smtClean="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b="1" dirty="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b="1" dirty="0" smtClean="0">
                <a:solidFill>
                  <a:srgbClr val="002060"/>
                </a:solidFill>
                <a:latin typeface="Arial" panose="020B0604020202020204" pitchFamily="34" charset="0"/>
                <a:ea typeface="微軟正黑體" panose="020B0604030504040204" pitchFamily="34" charset="-120"/>
                <a:cs typeface="Arial" panose="020B0604020202020204" pitchFamily="34" charset="0"/>
              </a:rPr>
              <a:t>請</a:t>
            </a:r>
            <a:r>
              <a:rPr lang="zh-TW" altLang="en-US" b="1" dirty="0">
                <a:solidFill>
                  <a:srgbClr val="002060"/>
                </a:solidFill>
                <a:latin typeface="Arial" panose="020B0604020202020204" pitchFamily="34" charset="0"/>
                <a:ea typeface="微軟正黑體" panose="020B0604030504040204" pitchFamily="34" charset="-120"/>
                <a:cs typeface="Arial" panose="020B0604020202020204" pitchFamily="34" charset="0"/>
              </a:rPr>
              <a:t>依照補助計畫申請須知、會計科目及編列原則編列</a:t>
            </a:r>
            <a:r>
              <a:rPr lang="zh-TW" altLang="en-US" b="1" dirty="0" smtClean="0">
                <a:solidFill>
                  <a:srgbClr val="002060"/>
                </a:solidFill>
                <a:latin typeface="Arial" panose="020B0604020202020204" pitchFamily="34" charset="0"/>
                <a:ea typeface="微軟正黑體" panose="020B0604030504040204" pitchFamily="34" charset="-120"/>
                <a:cs typeface="Arial" panose="020B0604020202020204" pitchFamily="34" charset="0"/>
              </a:rPr>
              <a:t>經費。</a:t>
            </a:r>
            <a:r>
              <a:rPr lang="zh-TW" altLang="en-US" b="1" dirty="0" smtClean="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b="1" dirty="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endParaRPr lang="zh-TW" altLang="en-US" b="1" dirty="0">
              <a:solidFill>
                <a:srgbClr val="002060"/>
              </a:solidFill>
              <a:latin typeface="Arial" panose="020B0604020202020204" pitchFamily="34" charset="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38843830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a:xfrm>
            <a:off x="882650" y="1262698"/>
            <a:ext cx="10515600" cy="1119187"/>
          </a:xfrm>
        </p:spPr>
        <p:txBody>
          <a:bodyPr anchor="t" anchorCtr="0">
            <a:normAutofit/>
          </a:bodyPr>
          <a:lstStyle/>
          <a:p>
            <a:pPr algn="l">
              <a:lnSpc>
                <a:spcPct val="100000"/>
              </a:lnSpc>
            </a:pPr>
            <a:r>
              <a:rPr lang="zh-TW" altLang="en-US" sz="4600" dirty="0" smtClean="0"/>
              <a:t>大綱</a:t>
            </a:r>
            <a:endParaRPr lang="zh-TW" altLang="en-US" sz="4600" dirty="0"/>
          </a:p>
        </p:txBody>
      </p:sp>
      <p:sp>
        <p:nvSpPr>
          <p:cNvPr id="7" name="文字版面配置區 6"/>
          <p:cNvSpPr>
            <a:spLocks noGrp="1"/>
          </p:cNvSpPr>
          <p:nvPr>
            <p:ph type="body" idx="1"/>
          </p:nvPr>
        </p:nvSpPr>
        <p:spPr>
          <a:xfrm>
            <a:off x="882650" y="2381885"/>
            <a:ext cx="10515600" cy="3460750"/>
          </a:xfrm>
        </p:spPr>
        <p:txBody>
          <a:bodyPr>
            <a:noAutofit/>
          </a:bodyPr>
          <a:lstStyle/>
          <a:p>
            <a:pPr>
              <a:lnSpc>
                <a:spcPct val="100000"/>
              </a:lnSpc>
              <a:spcBef>
                <a:spcPts val="600"/>
              </a:spcBef>
            </a:pPr>
            <a:r>
              <a:rPr lang="zh-TW" altLang="en-US" b="1" dirty="0" smtClean="0">
                <a:solidFill>
                  <a:srgbClr val="002060"/>
                </a:solidFill>
              </a:rPr>
              <a:t>一</a:t>
            </a:r>
            <a:r>
              <a:rPr lang="zh-TW" altLang="en-US" b="1" dirty="0">
                <a:solidFill>
                  <a:srgbClr val="002060"/>
                </a:solidFill>
              </a:rPr>
              <a:t>、</a:t>
            </a:r>
            <a:r>
              <a:rPr lang="zh-TW" altLang="en-US" b="1" dirty="0" smtClean="0">
                <a:solidFill>
                  <a:srgbClr val="002060"/>
                </a:solidFill>
              </a:rPr>
              <a:t>書面</a:t>
            </a:r>
            <a:r>
              <a:rPr lang="zh-TW" altLang="en-US" b="1" dirty="0">
                <a:solidFill>
                  <a:srgbClr val="002060"/>
                </a:solidFill>
              </a:rPr>
              <a:t>審查意見</a:t>
            </a:r>
            <a:r>
              <a:rPr lang="zh-TW" altLang="en-US" b="1" dirty="0" smtClean="0">
                <a:solidFill>
                  <a:srgbClr val="002060"/>
                </a:solidFill>
              </a:rPr>
              <a:t>回覆</a:t>
            </a:r>
            <a:endParaRPr lang="en-US" altLang="zh-TW" b="1" dirty="0" smtClean="0">
              <a:solidFill>
                <a:srgbClr val="002060"/>
              </a:solidFill>
            </a:endParaRPr>
          </a:p>
          <a:p>
            <a:pPr>
              <a:lnSpc>
                <a:spcPct val="100000"/>
              </a:lnSpc>
              <a:spcBef>
                <a:spcPts val="600"/>
              </a:spcBef>
            </a:pPr>
            <a:r>
              <a:rPr lang="zh-TW" altLang="en-US" b="1" dirty="0" smtClean="0">
                <a:solidFill>
                  <a:srgbClr val="002060"/>
                </a:solidFill>
              </a:rPr>
              <a:t>二</a:t>
            </a:r>
            <a:r>
              <a:rPr lang="zh-TW" altLang="en-US" b="1" dirty="0">
                <a:solidFill>
                  <a:srgbClr val="002060"/>
                </a:solidFill>
              </a:rPr>
              <a:t>、</a:t>
            </a:r>
            <a:r>
              <a:rPr lang="zh-TW" altLang="en-US" b="1" dirty="0" smtClean="0">
                <a:solidFill>
                  <a:srgbClr val="002060"/>
                </a:solidFill>
              </a:rPr>
              <a:t>公司基本資料</a:t>
            </a:r>
            <a:endParaRPr lang="en-US" altLang="zh-TW" b="1" dirty="0" smtClean="0">
              <a:solidFill>
                <a:srgbClr val="002060"/>
              </a:solidFill>
            </a:endParaRPr>
          </a:p>
          <a:p>
            <a:pPr>
              <a:lnSpc>
                <a:spcPct val="100000"/>
              </a:lnSpc>
              <a:spcBef>
                <a:spcPts val="600"/>
              </a:spcBef>
            </a:pPr>
            <a:r>
              <a:rPr lang="zh-TW" altLang="en-US" b="1" dirty="0" smtClean="0">
                <a:solidFill>
                  <a:srgbClr val="002060"/>
                </a:solidFill>
              </a:rPr>
              <a:t>三、計畫內容說明</a:t>
            </a:r>
            <a:endParaRPr lang="en-US" altLang="zh-TW" b="1" dirty="0" smtClean="0">
              <a:solidFill>
                <a:srgbClr val="002060"/>
              </a:solidFill>
            </a:endParaRPr>
          </a:p>
          <a:p>
            <a:pPr>
              <a:lnSpc>
                <a:spcPct val="100000"/>
              </a:lnSpc>
              <a:spcBef>
                <a:spcPts val="600"/>
              </a:spcBef>
            </a:pPr>
            <a:r>
              <a:rPr lang="zh-TW" altLang="en-US" b="1" dirty="0" smtClean="0">
                <a:solidFill>
                  <a:srgbClr val="002060"/>
                </a:solidFill>
              </a:rPr>
              <a:t>四、</a:t>
            </a:r>
            <a:r>
              <a:rPr lang="zh-TW" altLang="en-US" b="1" dirty="0">
                <a:solidFill>
                  <a:srgbClr val="002060"/>
                </a:solidFill>
              </a:rPr>
              <a:t>查核點及績效</a:t>
            </a:r>
            <a:r>
              <a:rPr lang="zh-TW" altLang="en-US" b="1" dirty="0" smtClean="0">
                <a:solidFill>
                  <a:srgbClr val="002060"/>
                </a:solidFill>
              </a:rPr>
              <a:t>指標</a:t>
            </a:r>
            <a:endParaRPr lang="en-US" altLang="zh-TW" b="1" dirty="0">
              <a:solidFill>
                <a:srgbClr val="002060"/>
              </a:solidFill>
            </a:endParaRPr>
          </a:p>
          <a:p>
            <a:pPr>
              <a:lnSpc>
                <a:spcPct val="100000"/>
              </a:lnSpc>
              <a:spcBef>
                <a:spcPts val="600"/>
              </a:spcBef>
            </a:pPr>
            <a:r>
              <a:rPr lang="zh-TW" altLang="en-US" b="1" dirty="0">
                <a:solidFill>
                  <a:srgbClr val="002060"/>
                </a:solidFill>
              </a:rPr>
              <a:t>五</a:t>
            </a:r>
            <a:r>
              <a:rPr lang="zh-TW" altLang="en-US" b="1" dirty="0" smtClean="0">
                <a:solidFill>
                  <a:srgbClr val="002060"/>
                </a:solidFill>
              </a:rPr>
              <a:t>、</a:t>
            </a:r>
            <a:r>
              <a:rPr lang="zh-TW" altLang="en-US" b="1" dirty="0">
                <a:solidFill>
                  <a:srgbClr val="002060"/>
                </a:solidFill>
              </a:rPr>
              <a:t>計畫架構及委外項目</a:t>
            </a:r>
            <a:endParaRPr lang="en-US" altLang="zh-TW" b="1" dirty="0" smtClean="0">
              <a:solidFill>
                <a:srgbClr val="002060"/>
              </a:solidFill>
            </a:endParaRPr>
          </a:p>
          <a:p>
            <a:pPr>
              <a:lnSpc>
                <a:spcPct val="100000"/>
              </a:lnSpc>
              <a:spcBef>
                <a:spcPts val="600"/>
              </a:spcBef>
            </a:pPr>
            <a:r>
              <a:rPr lang="zh-TW" altLang="en-US" b="1" dirty="0" smtClean="0">
                <a:solidFill>
                  <a:srgbClr val="002060"/>
                </a:solidFill>
              </a:rPr>
              <a:t>六、計畫經費分配</a:t>
            </a:r>
            <a:endParaRPr lang="en-US" altLang="zh-TW" b="1" dirty="0">
              <a:solidFill>
                <a:srgbClr val="002060"/>
              </a:solidFill>
            </a:endParaRPr>
          </a:p>
          <a:p>
            <a:pPr>
              <a:lnSpc>
                <a:spcPct val="100000"/>
              </a:lnSpc>
              <a:spcBef>
                <a:spcPts val="600"/>
              </a:spcBef>
            </a:pPr>
            <a:r>
              <a:rPr lang="zh-TW" altLang="en-US" b="1" dirty="0" smtClean="0">
                <a:solidFill>
                  <a:srgbClr val="002060"/>
                </a:solidFill>
              </a:rPr>
              <a:t>七、年度資源投入說明</a:t>
            </a:r>
            <a:endParaRPr lang="en-US" altLang="zh-TW" b="1" dirty="0" smtClean="0">
              <a:solidFill>
                <a:srgbClr val="002060"/>
              </a:solidFill>
            </a:endParaRPr>
          </a:p>
        </p:txBody>
      </p:sp>
      <p:sp>
        <p:nvSpPr>
          <p:cNvPr id="2" name="投影片編號版面配置區 1"/>
          <p:cNvSpPr>
            <a:spLocks noGrp="1"/>
          </p:cNvSpPr>
          <p:nvPr>
            <p:ph type="sldNum" sz="quarter" idx="12"/>
          </p:nvPr>
        </p:nvSpPr>
        <p:spPr/>
        <p:txBody>
          <a:bodyPr/>
          <a:lstStyle/>
          <a:p>
            <a:fld id="{08149932-37C6-4D6A-AF22-EBEBF2BE98A2}" type="slidenum">
              <a:rPr lang="zh-TW" altLang="en-US" smtClean="0"/>
              <a:pPr/>
              <a:t>2</a:t>
            </a:fld>
            <a:endParaRPr lang="zh-TW" altLang="en-US"/>
          </a:p>
        </p:txBody>
      </p:sp>
    </p:spTree>
    <p:extLst>
      <p:ext uri="{BB962C8B-B14F-4D97-AF65-F5344CB8AC3E}">
        <p14:creationId xmlns:p14="http://schemas.microsoft.com/office/powerpoint/2010/main" val="10880291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normAutofit/>
          </a:bodyPr>
          <a:lstStyle/>
          <a:p>
            <a:r>
              <a:rPr lang="zh-TW" altLang="en-US" dirty="0"/>
              <a:t>七、年度資源投入</a:t>
            </a:r>
            <a:r>
              <a:rPr lang="zh-TW" altLang="en-US" dirty="0" smtClean="0"/>
              <a:t>說明</a:t>
            </a:r>
            <a:r>
              <a:rPr lang="en-US" altLang="zh-TW" dirty="0" smtClean="0"/>
              <a:t>(</a:t>
            </a:r>
            <a:r>
              <a:rPr lang="zh-TW" altLang="en-US" dirty="0" smtClean="0"/>
              <a:t>續</a:t>
            </a:r>
            <a:r>
              <a:rPr lang="en-US" altLang="zh-TW" dirty="0" smtClean="0"/>
              <a:t>)</a:t>
            </a:r>
            <a:endParaRPr lang="zh-TW" altLang="en-US" dirty="0"/>
          </a:p>
        </p:txBody>
      </p:sp>
      <p:sp>
        <p:nvSpPr>
          <p:cNvPr id="6" name="內容版面配置區 5"/>
          <p:cNvSpPr>
            <a:spLocks noGrp="1"/>
          </p:cNvSpPr>
          <p:nvPr>
            <p:ph idx="1"/>
          </p:nvPr>
        </p:nvSpPr>
        <p:spPr/>
        <p:txBody>
          <a:bodyPr/>
          <a:lstStyle/>
          <a:p>
            <a:pPr marL="0" indent="0">
              <a:lnSpc>
                <a:spcPct val="100000"/>
              </a:lnSpc>
              <a:spcBef>
                <a:spcPts val="600"/>
              </a:spcBef>
              <a:buNone/>
            </a:pPr>
            <a:r>
              <a:rPr lang="en-US" altLang="zh-TW" b="1" dirty="0" smtClean="0"/>
              <a:t>(</a:t>
            </a:r>
            <a:r>
              <a:rPr lang="zh-TW" altLang="en-US" b="1" dirty="0" smtClean="0"/>
              <a:t>二</a:t>
            </a:r>
            <a:r>
              <a:rPr lang="en-US" altLang="zh-TW" b="1" dirty="0" smtClean="0"/>
              <a:t>)</a:t>
            </a:r>
            <a:r>
              <a:rPr lang="zh-TW" altLang="en-US" b="1" dirty="0" smtClean="0"/>
              <a:t>經費</a:t>
            </a:r>
            <a:endParaRPr lang="en-US" altLang="zh-TW" b="1" dirty="0" smtClean="0"/>
          </a:p>
          <a:p>
            <a:pPr marL="457200" lvl="1" indent="0">
              <a:lnSpc>
                <a:spcPct val="100000"/>
              </a:lnSpc>
              <a:spcBef>
                <a:spcPts val="600"/>
              </a:spcBef>
              <a:buNone/>
            </a:pPr>
            <a:r>
              <a:rPr lang="en-US" altLang="zh-TW" b="1" dirty="0"/>
              <a:t>7</a:t>
            </a:r>
            <a:r>
              <a:rPr lang="en-US" altLang="zh-TW" b="1" dirty="0" smtClean="0"/>
              <a:t>.</a:t>
            </a:r>
            <a:r>
              <a:rPr lang="zh-TW" altLang="en-US" b="1" dirty="0" smtClean="0"/>
              <a:t>無形</a:t>
            </a:r>
            <a:r>
              <a:rPr lang="zh-TW" altLang="en-US" b="1" dirty="0"/>
              <a:t>資產之引進費</a:t>
            </a:r>
            <a:endParaRPr lang="en-US" altLang="zh-TW" b="1" dirty="0"/>
          </a:p>
          <a:p>
            <a:pPr marL="457200" lvl="1" indent="0">
              <a:lnSpc>
                <a:spcPct val="100000"/>
              </a:lnSpc>
              <a:spcBef>
                <a:spcPts val="600"/>
              </a:spcBef>
              <a:buNone/>
            </a:pPr>
            <a:endParaRPr lang="en-US" altLang="zh-TW" b="1" dirty="0" smtClean="0"/>
          </a:p>
          <a:p>
            <a:pPr marL="457200" lvl="1" indent="0">
              <a:lnSpc>
                <a:spcPct val="100000"/>
              </a:lnSpc>
              <a:spcBef>
                <a:spcPts val="600"/>
              </a:spcBef>
              <a:buNone/>
            </a:pPr>
            <a:endParaRPr lang="en-US" altLang="zh-TW" b="1" dirty="0"/>
          </a:p>
          <a:p>
            <a:pPr marL="457200" lvl="1" indent="0">
              <a:lnSpc>
                <a:spcPct val="100000"/>
              </a:lnSpc>
              <a:spcBef>
                <a:spcPts val="600"/>
              </a:spcBef>
              <a:buNone/>
            </a:pPr>
            <a:endParaRPr lang="en-US" altLang="zh-TW" b="1" dirty="0" smtClean="0"/>
          </a:p>
          <a:p>
            <a:pPr marL="457200" lvl="1" indent="0">
              <a:lnSpc>
                <a:spcPct val="100000"/>
              </a:lnSpc>
              <a:spcBef>
                <a:spcPts val="600"/>
              </a:spcBef>
              <a:buNone/>
            </a:pPr>
            <a:endParaRPr lang="en-US" altLang="zh-TW" b="1" dirty="0" smtClean="0"/>
          </a:p>
          <a:p>
            <a:pPr marL="457200" lvl="1" indent="0">
              <a:lnSpc>
                <a:spcPct val="100000"/>
              </a:lnSpc>
              <a:spcBef>
                <a:spcPts val="600"/>
              </a:spcBef>
              <a:buNone/>
            </a:pPr>
            <a:r>
              <a:rPr lang="en-US" altLang="zh-TW" b="1" dirty="0" smtClean="0"/>
              <a:t>8</a:t>
            </a:r>
            <a:r>
              <a:rPr lang="en-US" altLang="zh-TW" b="1" dirty="0"/>
              <a:t>.</a:t>
            </a:r>
            <a:r>
              <a:rPr lang="zh-TW" altLang="en-US" b="1" dirty="0" smtClean="0"/>
              <a:t>行銷</a:t>
            </a:r>
            <a:r>
              <a:rPr lang="zh-TW" altLang="en-US" b="1" dirty="0"/>
              <a:t>推廣業務費</a:t>
            </a:r>
            <a:endParaRPr lang="en-US" altLang="zh-TW" b="1" dirty="0" smtClean="0"/>
          </a:p>
        </p:txBody>
      </p:sp>
      <p:sp>
        <p:nvSpPr>
          <p:cNvPr id="4" name="投影片編號版面配置區 3"/>
          <p:cNvSpPr>
            <a:spLocks noGrp="1"/>
          </p:cNvSpPr>
          <p:nvPr>
            <p:ph type="sldNum" sz="quarter" idx="12"/>
          </p:nvPr>
        </p:nvSpPr>
        <p:spPr/>
        <p:txBody>
          <a:bodyPr/>
          <a:lstStyle/>
          <a:p>
            <a:fld id="{08149932-37C6-4D6A-AF22-EBEBF2BE98A2}" type="slidenum">
              <a:rPr lang="zh-TW" altLang="en-US" smtClean="0"/>
              <a:pPr/>
              <a:t>20</a:t>
            </a:fld>
            <a:endParaRPr lang="zh-TW" altLang="en-US"/>
          </a:p>
        </p:txBody>
      </p:sp>
      <p:sp>
        <p:nvSpPr>
          <p:cNvPr id="9" name="矩形 8"/>
          <p:cNvSpPr/>
          <p:nvPr/>
        </p:nvSpPr>
        <p:spPr>
          <a:xfrm>
            <a:off x="9324628" y="1849639"/>
            <a:ext cx="1850186" cy="307777"/>
          </a:xfrm>
          <a:prstGeom prst="rect">
            <a:avLst/>
          </a:prstGeom>
        </p:spPr>
        <p:txBody>
          <a:bodyPr wrap="none">
            <a:spAutoFit/>
          </a:bodyPr>
          <a:lstStyle/>
          <a:p>
            <a:r>
              <a:rPr lang="zh-TW" altLang="en-US" sz="1400" dirty="0">
                <a:latin typeface="Arial" panose="020B0604020202020204" pitchFamily="34" charset="0"/>
                <a:ea typeface="微軟正黑體" panose="020B0604030504040204" pitchFamily="34" charset="-120"/>
                <a:cs typeface="Arial" panose="020B0604020202020204" pitchFamily="34" charset="0"/>
              </a:rPr>
              <a:t>金額單位：新台幣 元</a:t>
            </a:r>
          </a:p>
        </p:txBody>
      </p:sp>
      <p:pic>
        <p:nvPicPr>
          <p:cNvPr id="11" name="圖片 1"/>
          <p:cNvPicPr>
            <a:picLocks noChangeAspect="1"/>
          </p:cNvPicPr>
          <p:nvPr/>
        </p:nvPicPr>
        <p:blipFill>
          <a:blip r:embed="rId2"/>
          <a:stretch>
            <a:fillRect/>
          </a:stretch>
        </p:blipFill>
        <p:spPr>
          <a:xfrm>
            <a:off x="1595123" y="2157417"/>
            <a:ext cx="9471085" cy="1493220"/>
          </a:xfrm>
          <a:prstGeom prst="rect">
            <a:avLst/>
          </a:prstGeom>
          <a:noFill/>
          <a:ln cap="flat">
            <a:noFill/>
          </a:ln>
        </p:spPr>
      </p:pic>
      <p:pic>
        <p:nvPicPr>
          <p:cNvPr id="12" name="圖片 2"/>
          <p:cNvPicPr>
            <a:picLocks noChangeAspect="1"/>
          </p:cNvPicPr>
          <p:nvPr/>
        </p:nvPicPr>
        <p:blipFill>
          <a:blip r:embed="rId3"/>
          <a:stretch>
            <a:fillRect/>
          </a:stretch>
        </p:blipFill>
        <p:spPr>
          <a:xfrm>
            <a:off x="1595123" y="4389120"/>
            <a:ext cx="9471085" cy="1402080"/>
          </a:xfrm>
          <a:prstGeom prst="rect">
            <a:avLst/>
          </a:prstGeom>
          <a:noFill/>
          <a:ln cap="flat">
            <a:noFill/>
          </a:ln>
        </p:spPr>
      </p:pic>
      <p:sp>
        <p:nvSpPr>
          <p:cNvPr id="13" name="矩形 12"/>
          <p:cNvSpPr/>
          <p:nvPr/>
        </p:nvSpPr>
        <p:spPr>
          <a:xfrm>
            <a:off x="811117" y="840036"/>
            <a:ext cx="7369325" cy="369332"/>
          </a:xfrm>
          <a:prstGeom prst="rect">
            <a:avLst/>
          </a:prstGeom>
        </p:spPr>
        <p:txBody>
          <a:bodyPr wrap="none">
            <a:spAutoFit/>
          </a:bodyPr>
          <a:lstStyle/>
          <a:p>
            <a:r>
              <a:rPr lang="zh-TW" altLang="en-US" b="1" dirty="0" smtClean="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b="1" dirty="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b="1" dirty="0" smtClean="0">
                <a:solidFill>
                  <a:srgbClr val="002060"/>
                </a:solidFill>
                <a:latin typeface="Arial" panose="020B0604020202020204" pitchFamily="34" charset="0"/>
                <a:ea typeface="微軟正黑體" panose="020B0604030504040204" pitchFamily="34" charset="-120"/>
                <a:cs typeface="Arial" panose="020B0604020202020204" pitchFamily="34" charset="0"/>
              </a:rPr>
              <a:t>請</a:t>
            </a:r>
            <a:r>
              <a:rPr lang="zh-TW" altLang="en-US" b="1" dirty="0">
                <a:solidFill>
                  <a:srgbClr val="002060"/>
                </a:solidFill>
                <a:latin typeface="Arial" panose="020B0604020202020204" pitchFamily="34" charset="0"/>
                <a:ea typeface="微軟正黑體" panose="020B0604030504040204" pitchFamily="34" charset="-120"/>
                <a:cs typeface="Arial" panose="020B0604020202020204" pitchFamily="34" charset="0"/>
              </a:rPr>
              <a:t>依照補助計畫申請須知、會計科目及編列原則編列</a:t>
            </a:r>
            <a:r>
              <a:rPr lang="zh-TW" altLang="en-US" b="1" dirty="0" smtClean="0">
                <a:solidFill>
                  <a:srgbClr val="002060"/>
                </a:solidFill>
                <a:latin typeface="Arial" panose="020B0604020202020204" pitchFamily="34" charset="0"/>
                <a:ea typeface="微軟正黑體" panose="020B0604030504040204" pitchFamily="34" charset="-120"/>
                <a:cs typeface="Arial" panose="020B0604020202020204" pitchFamily="34" charset="0"/>
              </a:rPr>
              <a:t>經費。</a:t>
            </a:r>
            <a:r>
              <a:rPr lang="zh-TW" altLang="en-US" b="1" dirty="0" smtClean="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b="1" dirty="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endParaRPr lang="zh-TW" altLang="en-US" b="1" dirty="0">
              <a:solidFill>
                <a:srgbClr val="002060"/>
              </a:solidFill>
              <a:latin typeface="Arial" panose="020B0604020202020204" pitchFamily="34" charset="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7616920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normAutofit/>
          </a:bodyPr>
          <a:lstStyle/>
          <a:p>
            <a:r>
              <a:rPr lang="zh-TW" altLang="en-US" dirty="0"/>
              <a:t>七、年度資源投入</a:t>
            </a:r>
            <a:r>
              <a:rPr lang="zh-TW" altLang="en-US" dirty="0" smtClean="0"/>
              <a:t>說明</a:t>
            </a:r>
            <a:r>
              <a:rPr lang="en-US" altLang="zh-TW" dirty="0" smtClean="0"/>
              <a:t>(</a:t>
            </a:r>
            <a:r>
              <a:rPr lang="zh-TW" altLang="en-US" dirty="0" smtClean="0"/>
              <a:t>續</a:t>
            </a:r>
            <a:r>
              <a:rPr lang="en-US" altLang="zh-TW" dirty="0" smtClean="0"/>
              <a:t>)</a:t>
            </a:r>
            <a:endParaRPr lang="zh-TW" altLang="en-US" dirty="0"/>
          </a:p>
        </p:txBody>
      </p:sp>
      <p:sp>
        <p:nvSpPr>
          <p:cNvPr id="6" name="內容版面配置區 5"/>
          <p:cNvSpPr>
            <a:spLocks noGrp="1"/>
          </p:cNvSpPr>
          <p:nvPr>
            <p:ph idx="1"/>
          </p:nvPr>
        </p:nvSpPr>
        <p:spPr/>
        <p:txBody>
          <a:bodyPr/>
          <a:lstStyle/>
          <a:p>
            <a:pPr marL="0" indent="0">
              <a:lnSpc>
                <a:spcPct val="100000"/>
              </a:lnSpc>
              <a:spcBef>
                <a:spcPts val="600"/>
              </a:spcBef>
              <a:buNone/>
            </a:pPr>
            <a:r>
              <a:rPr lang="en-US" altLang="zh-TW" b="1" dirty="0" smtClean="0"/>
              <a:t>(</a:t>
            </a:r>
            <a:r>
              <a:rPr lang="zh-TW" altLang="en-US" b="1" dirty="0" smtClean="0"/>
              <a:t>二</a:t>
            </a:r>
            <a:r>
              <a:rPr lang="en-US" altLang="zh-TW" b="1" dirty="0" smtClean="0"/>
              <a:t>)</a:t>
            </a:r>
            <a:r>
              <a:rPr lang="zh-TW" altLang="en-US" b="1" dirty="0" smtClean="0"/>
              <a:t>經費</a:t>
            </a:r>
            <a:endParaRPr lang="en-US" altLang="zh-TW" b="1" dirty="0" smtClean="0"/>
          </a:p>
          <a:p>
            <a:pPr marL="457200" lvl="1" indent="0">
              <a:lnSpc>
                <a:spcPct val="100000"/>
              </a:lnSpc>
              <a:spcBef>
                <a:spcPts val="600"/>
              </a:spcBef>
              <a:buNone/>
            </a:pPr>
            <a:r>
              <a:rPr lang="en-US" altLang="zh-TW" b="1" dirty="0"/>
              <a:t>9</a:t>
            </a:r>
            <a:r>
              <a:rPr lang="en-US" altLang="zh-TW" b="1" dirty="0" smtClean="0"/>
              <a:t>.</a:t>
            </a:r>
            <a:r>
              <a:rPr lang="zh-TW" altLang="en-US" b="1" dirty="0" smtClean="0"/>
              <a:t>按日</a:t>
            </a:r>
            <a:r>
              <a:rPr lang="zh-TW" altLang="en-US" b="1" dirty="0"/>
              <a:t>按件</a:t>
            </a:r>
            <a:r>
              <a:rPr lang="zh-TW" altLang="en-US" b="1" dirty="0" smtClean="0"/>
              <a:t>計資酬金</a:t>
            </a:r>
            <a:endParaRPr lang="en-US" altLang="zh-TW" b="1" dirty="0"/>
          </a:p>
        </p:txBody>
      </p:sp>
      <p:sp>
        <p:nvSpPr>
          <p:cNvPr id="4" name="投影片編號版面配置區 3"/>
          <p:cNvSpPr>
            <a:spLocks noGrp="1"/>
          </p:cNvSpPr>
          <p:nvPr>
            <p:ph type="sldNum" sz="quarter" idx="12"/>
          </p:nvPr>
        </p:nvSpPr>
        <p:spPr/>
        <p:txBody>
          <a:bodyPr/>
          <a:lstStyle/>
          <a:p>
            <a:fld id="{08149932-37C6-4D6A-AF22-EBEBF2BE98A2}" type="slidenum">
              <a:rPr lang="zh-TW" altLang="en-US" smtClean="0"/>
              <a:pPr/>
              <a:t>21</a:t>
            </a:fld>
            <a:endParaRPr lang="zh-TW" altLang="en-US"/>
          </a:p>
        </p:txBody>
      </p:sp>
      <p:sp>
        <p:nvSpPr>
          <p:cNvPr id="9" name="矩形 8"/>
          <p:cNvSpPr/>
          <p:nvPr/>
        </p:nvSpPr>
        <p:spPr>
          <a:xfrm>
            <a:off x="9448800" y="2944673"/>
            <a:ext cx="1850186" cy="307777"/>
          </a:xfrm>
          <a:prstGeom prst="rect">
            <a:avLst/>
          </a:prstGeom>
        </p:spPr>
        <p:txBody>
          <a:bodyPr wrap="none">
            <a:spAutoFit/>
          </a:bodyPr>
          <a:lstStyle/>
          <a:p>
            <a:r>
              <a:rPr lang="zh-TW" altLang="en-US" sz="1400" dirty="0">
                <a:latin typeface="Arial" panose="020B0604020202020204" pitchFamily="34" charset="0"/>
                <a:ea typeface="微軟正黑體" panose="020B0604030504040204" pitchFamily="34" charset="-120"/>
                <a:cs typeface="Arial" panose="020B0604020202020204" pitchFamily="34" charset="0"/>
              </a:rPr>
              <a:t>金額單位：新台幣 元</a:t>
            </a:r>
          </a:p>
        </p:txBody>
      </p:sp>
      <p:pic>
        <p:nvPicPr>
          <p:cNvPr id="13" name="圖片 1"/>
          <p:cNvPicPr>
            <a:picLocks noChangeAspect="1"/>
          </p:cNvPicPr>
          <p:nvPr/>
        </p:nvPicPr>
        <p:blipFill>
          <a:blip r:embed="rId2"/>
          <a:stretch>
            <a:fillRect/>
          </a:stretch>
        </p:blipFill>
        <p:spPr>
          <a:xfrm>
            <a:off x="1843248" y="3316214"/>
            <a:ext cx="9180662" cy="1455295"/>
          </a:xfrm>
          <a:prstGeom prst="rect">
            <a:avLst/>
          </a:prstGeom>
          <a:noFill/>
          <a:ln cap="flat">
            <a:noFill/>
          </a:ln>
        </p:spPr>
      </p:pic>
      <p:sp>
        <p:nvSpPr>
          <p:cNvPr id="8" name="矩形 7"/>
          <p:cNvSpPr/>
          <p:nvPr/>
        </p:nvSpPr>
        <p:spPr>
          <a:xfrm>
            <a:off x="811117" y="840036"/>
            <a:ext cx="7369325" cy="369332"/>
          </a:xfrm>
          <a:prstGeom prst="rect">
            <a:avLst/>
          </a:prstGeom>
        </p:spPr>
        <p:txBody>
          <a:bodyPr wrap="none">
            <a:spAutoFit/>
          </a:bodyPr>
          <a:lstStyle/>
          <a:p>
            <a:r>
              <a:rPr lang="zh-TW" altLang="en-US" b="1" dirty="0" smtClean="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b="1" dirty="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b="1" dirty="0" smtClean="0">
                <a:solidFill>
                  <a:srgbClr val="002060"/>
                </a:solidFill>
                <a:latin typeface="Arial" panose="020B0604020202020204" pitchFamily="34" charset="0"/>
                <a:ea typeface="微軟正黑體" panose="020B0604030504040204" pitchFamily="34" charset="-120"/>
                <a:cs typeface="Arial" panose="020B0604020202020204" pitchFamily="34" charset="0"/>
              </a:rPr>
              <a:t>請</a:t>
            </a:r>
            <a:r>
              <a:rPr lang="zh-TW" altLang="en-US" b="1" dirty="0">
                <a:solidFill>
                  <a:srgbClr val="002060"/>
                </a:solidFill>
                <a:latin typeface="Arial" panose="020B0604020202020204" pitchFamily="34" charset="0"/>
                <a:ea typeface="微軟正黑體" panose="020B0604030504040204" pitchFamily="34" charset="-120"/>
                <a:cs typeface="Arial" panose="020B0604020202020204" pitchFamily="34" charset="0"/>
              </a:rPr>
              <a:t>依照補助計畫申請須知、會計科目及編列原則編列</a:t>
            </a:r>
            <a:r>
              <a:rPr lang="zh-TW" altLang="en-US" b="1" dirty="0" smtClean="0">
                <a:solidFill>
                  <a:srgbClr val="002060"/>
                </a:solidFill>
                <a:latin typeface="Arial" panose="020B0604020202020204" pitchFamily="34" charset="0"/>
                <a:ea typeface="微軟正黑體" panose="020B0604030504040204" pitchFamily="34" charset="-120"/>
                <a:cs typeface="Arial" panose="020B0604020202020204" pitchFamily="34" charset="0"/>
              </a:rPr>
              <a:t>經費。</a:t>
            </a:r>
            <a:r>
              <a:rPr lang="zh-TW" altLang="en-US" b="1" dirty="0" smtClean="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b="1" dirty="0">
                <a:solidFill>
                  <a:srgbClr val="002060"/>
                </a:solidFill>
                <a:latin typeface="微軟正黑體" panose="020B0604030504040204" pitchFamily="34" charset="-120"/>
                <a:ea typeface="微軟正黑體" panose="020B0604030504040204" pitchFamily="34" charset="-120"/>
                <a:cs typeface="Arial" panose="020B0604020202020204" pitchFamily="34" charset="0"/>
              </a:rPr>
              <a:t>★★</a:t>
            </a:r>
            <a:endParaRPr lang="zh-TW" altLang="en-US" b="1" dirty="0">
              <a:solidFill>
                <a:srgbClr val="00206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2" name="矩形 1"/>
          <p:cNvSpPr/>
          <p:nvPr/>
        </p:nvSpPr>
        <p:spPr>
          <a:xfrm>
            <a:off x="1341120" y="2186274"/>
            <a:ext cx="9314778" cy="830997"/>
          </a:xfrm>
          <a:prstGeom prst="rect">
            <a:avLst/>
          </a:prstGeom>
        </p:spPr>
        <p:txBody>
          <a:bodyPr wrap="square">
            <a:spAutoFit/>
          </a:bodyPr>
          <a:lstStyle/>
          <a:p>
            <a:pPr marL="285750" indent="-285750">
              <a:buFont typeface="Arial" panose="020B0604020202020204" pitchFamily="34" charset="0"/>
              <a:buChar char="•"/>
            </a:pPr>
            <a:r>
              <a:rPr lang="zh-TW" altLang="en-US" sz="1600" dirty="0">
                <a:latin typeface="Arial" panose="020B0604020202020204" pitchFamily="34" charset="0"/>
                <a:ea typeface="微軟正黑體" panose="020B0604030504040204" pitchFamily="34" charset="-120"/>
                <a:cs typeface="Arial" panose="020B0604020202020204" pitchFamily="34" charset="0"/>
              </a:rPr>
              <a:t>演講費、出席費、鐘點費、顧問費及聘請專家學者提供專業諮詢服務等相關</a:t>
            </a:r>
            <a:r>
              <a:rPr lang="zh-TW" altLang="en-US" sz="1600" dirty="0" smtClean="0">
                <a:latin typeface="Arial" panose="020B0604020202020204" pitchFamily="34" charset="0"/>
                <a:ea typeface="微軟正黑體" panose="020B0604030504040204" pitchFamily="34" charset="-120"/>
                <a:cs typeface="Arial" panose="020B0604020202020204" pitchFamily="34" charset="0"/>
              </a:rPr>
              <a:t>費用。</a:t>
            </a:r>
            <a:endParaRPr lang="zh-TW" altLang="en-US" sz="1600" dirty="0">
              <a:latin typeface="Arial" panose="020B0604020202020204" pitchFamily="34" charset="0"/>
              <a:ea typeface="微軟正黑體" panose="020B0604030504040204" pitchFamily="34" charset="-120"/>
              <a:cs typeface="Arial" panose="020B0604020202020204" pitchFamily="34" charset="0"/>
            </a:endParaRPr>
          </a:p>
          <a:p>
            <a:pPr marL="285750" indent="-285750">
              <a:buFont typeface="Arial" panose="020B0604020202020204" pitchFamily="34" charset="0"/>
              <a:buChar char="•"/>
            </a:pPr>
            <a:r>
              <a:rPr lang="zh-TW" altLang="en-US" sz="1600" dirty="0" smtClean="0">
                <a:latin typeface="Arial" panose="020B0604020202020204" pitchFamily="34" charset="0"/>
                <a:ea typeface="微軟正黑體" panose="020B0604030504040204" pitchFamily="34" charset="-120"/>
                <a:cs typeface="Arial" panose="020B0604020202020204" pitchFamily="34" charset="0"/>
              </a:rPr>
              <a:t>中央政府</a:t>
            </a:r>
            <a:r>
              <a:rPr lang="zh-TW" altLang="en-US" sz="1600" dirty="0">
                <a:latin typeface="Arial" panose="020B0604020202020204" pitchFamily="34" charset="0"/>
                <a:ea typeface="微軟正黑體" panose="020B0604030504040204" pitchFamily="34" charset="-120"/>
                <a:cs typeface="Arial" panose="020B0604020202020204" pitchFamily="34" charset="0"/>
              </a:rPr>
              <a:t>各機關學校出席費及稿費支給</a:t>
            </a:r>
            <a:r>
              <a:rPr lang="zh-TW" altLang="en-US" sz="1600" dirty="0" smtClean="0">
                <a:latin typeface="Arial" panose="020B0604020202020204" pitchFamily="34" charset="0"/>
                <a:ea typeface="微軟正黑體" panose="020B0604030504040204" pitchFamily="34" charset="-120"/>
                <a:cs typeface="Arial" panose="020B0604020202020204" pitchFamily="34" charset="0"/>
              </a:rPr>
              <a:t>要點</a:t>
            </a:r>
            <a:endParaRPr lang="en-US" altLang="zh-TW" sz="1600" dirty="0" smtClean="0">
              <a:latin typeface="Arial" panose="020B0604020202020204" pitchFamily="34" charset="0"/>
              <a:ea typeface="微軟正黑體" panose="020B0604030504040204" pitchFamily="34" charset="-120"/>
              <a:cs typeface="Arial" panose="020B0604020202020204" pitchFamily="34" charset="0"/>
            </a:endParaRPr>
          </a:p>
          <a:p>
            <a:pPr marL="285750" indent="-285750">
              <a:buFont typeface="Arial" panose="020B0604020202020204" pitchFamily="34" charset="0"/>
              <a:buChar char="•"/>
            </a:pPr>
            <a:r>
              <a:rPr lang="zh-TW" altLang="en-US" sz="1600" dirty="0" smtClean="0">
                <a:latin typeface="Arial" panose="020B0604020202020204" pitchFamily="34" charset="0"/>
                <a:ea typeface="微軟正黑體" panose="020B0604030504040204" pitchFamily="34" charset="-120"/>
                <a:cs typeface="Arial" panose="020B0604020202020204" pitchFamily="34" charset="0"/>
              </a:rPr>
              <a:t>軍</a:t>
            </a:r>
            <a:r>
              <a:rPr lang="zh-TW" altLang="en-US" sz="1600" dirty="0">
                <a:latin typeface="Arial" panose="020B0604020202020204" pitchFamily="34" charset="0"/>
                <a:ea typeface="微軟正黑體" panose="020B0604030504040204" pitchFamily="34" charset="-120"/>
                <a:cs typeface="Arial" panose="020B0604020202020204" pitchFamily="34" charset="0"/>
              </a:rPr>
              <a:t>公教人員兼職費及講座鐘點費支給規定</a:t>
            </a:r>
          </a:p>
        </p:txBody>
      </p:sp>
    </p:spTree>
    <p:extLst>
      <p:ext uri="{BB962C8B-B14F-4D97-AF65-F5344CB8AC3E}">
        <p14:creationId xmlns:p14="http://schemas.microsoft.com/office/powerpoint/2010/main" val="21073307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ctrTitle"/>
          </p:nvPr>
        </p:nvSpPr>
        <p:spPr/>
        <p:txBody>
          <a:bodyPr/>
          <a:lstStyle/>
          <a:p>
            <a:pPr>
              <a:lnSpc>
                <a:spcPct val="150000"/>
              </a:lnSpc>
            </a:pPr>
            <a:r>
              <a:rPr lang="zh-TW" altLang="en-US" dirty="0" smtClean="0"/>
              <a:t>沙崙新創園 我們來了！</a:t>
            </a:r>
            <a:endParaRPr lang="zh-TW" altLang="en-US" dirty="0"/>
          </a:p>
        </p:txBody>
      </p:sp>
      <p:sp>
        <p:nvSpPr>
          <p:cNvPr id="6" name="副標題 5"/>
          <p:cNvSpPr>
            <a:spLocks noGrp="1"/>
          </p:cNvSpPr>
          <p:nvPr>
            <p:ph type="subTitle" idx="1"/>
          </p:nvPr>
        </p:nvSpPr>
        <p:spPr/>
        <p:txBody>
          <a:bodyPr>
            <a:normAutofit/>
          </a:bodyPr>
          <a:lstStyle/>
          <a:p>
            <a:r>
              <a:rPr lang="zh-TW" altLang="en-US" sz="4400" b="1" dirty="0" smtClean="0">
                <a:solidFill>
                  <a:srgbClr val="002060"/>
                </a:solidFill>
              </a:rPr>
              <a:t>以上，請委員指導！</a:t>
            </a:r>
            <a:endParaRPr lang="en-US" altLang="zh-TW" sz="4400" b="1" dirty="0" smtClean="0">
              <a:solidFill>
                <a:srgbClr val="002060"/>
              </a:solidFill>
            </a:endParaRPr>
          </a:p>
          <a:p>
            <a:endParaRPr lang="zh-TW" altLang="en-US" sz="4400" b="1" dirty="0">
              <a:solidFill>
                <a:srgbClr val="002060"/>
              </a:solidFill>
            </a:endParaRPr>
          </a:p>
        </p:txBody>
      </p:sp>
      <p:sp>
        <p:nvSpPr>
          <p:cNvPr id="4" name="投影片編號版面配置區 3"/>
          <p:cNvSpPr>
            <a:spLocks noGrp="1"/>
          </p:cNvSpPr>
          <p:nvPr>
            <p:ph type="sldNum" sz="quarter" idx="12"/>
          </p:nvPr>
        </p:nvSpPr>
        <p:spPr/>
        <p:txBody>
          <a:bodyPr/>
          <a:lstStyle/>
          <a:p>
            <a:fld id="{08149932-37C6-4D6A-AF22-EBEBF2BE98A2}" type="slidenum">
              <a:rPr lang="zh-TW" altLang="en-US" smtClean="0"/>
              <a:pPr/>
              <a:t>22</a:t>
            </a:fld>
            <a:endParaRPr lang="zh-TW" altLang="en-US"/>
          </a:p>
        </p:txBody>
      </p:sp>
    </p:spTree>
    <p:extLst>
      <p:ext uri="{BB962C8B-B14F-4D97-AF65-F5344CB8AC3E}">
        <p14:creationId xmlns:p14="http://schemas.microsoft.com/office/powerpoint/2010/main" val="243438433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r>
              <a:rPr lang="zh-TW" altLang="en-US" dirty="0" smtClean="0"/>
              <a:t>附件</a:t>
            </a:r>
            <a:endParaRPr lang="zh-TW" altLang="en-US" dirty="0"/>
          </a:p>
        </p:txBody>
      </p:sp>
      <p:sp>
        <p:nvSpPr>
          <p:cNvPr id="6" name="文字版面配置區 5"/>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08149932-37C6-4D6A-AF22-EBEBF2BE98A2}" type="slidenum">
              <a:rPr lang="zh-TW" altLang="en-US" smtClean="0"/>
              <a:pPr/>
              <a:t>23</a:t>
            </a:fld>
            <a:endParaRPr lang="zh-TW" altLang="en-US"/>
          </a:p>
        </p:txBody>
      </p:sp>
    </p:spTree>
    <p:extLst>
      <p:ext uri="{BB962C8B-B14F-4D97-AF65-F5344CB8AC3E}">
        <p14:creationId xmlns:p14="http://schemas.microsoft.com/office/powerpoint/2010/main" val="29055462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一</a:t>
            </a:r>
            <a:r>
              <a:rPr lang="zh-TW" altLang="en-US" dirty="0"/>
              <a:t>、</a:t>
            </a:r>
            <a:r>
              <a:rPr lang="zh-TW" altLang="en-US" dirty="0" smtClean="0"/>
              <a:t>書面</a:t>
            </a:r>
            <a:r>
              <a:rPr lang="zh-TW" altLang="en-US" dirty="0"/>
              <a:t>審查意見回覆</a:t>
            </a:r>
          </a:p>
        </p:txBody>
      </p:sp>
      <p:graphicFrame>
        <p:nvGraphicFramePr>
          <p:cNvPr id="6" name="內容版面配置區 5"/>
          <p:cNvGraphicFramePr>
            <a:graphicFrameLocks noGrp="1"/>
          </p:cNvGraphicFramePr>
          <p:nvPr>
            <p:ph idx="1"/>
            <p:extLst>
              <p:ext uri="{D42A27DB-BD31-4B8C-83A1-F6EECF244321}">
                <p14:modId xmlns:p14="http://schemas.microsoft.com/office/powerpoint/2010/main" val="917647401"/>
              </p:ext>
            </p:extLst>
          </p:nvPr>
        </p:nvGraphicFramePr>
        <p:xfrm>
          <a:off x="828290" y="1427959"/>
          <a:ext cx="10515600" cy="3118945"/>
        </p:xfrm>
        <a:graphic>
          <a:graphicData uri="http://schemas.openxmlformats.org/drawingml/2006/table">
            <a:tbl>
              <a:tblPr firstRow="1" bandRow="1">
                <a:tableStyleId>{5C22544A-7EE6-4342-B048-85BDC9FD1C3A}</a:tableStyleId>
              </a:tblPr>
              <a:tblGrid>
                <a:gridCol w="848360">
                  <a:extLst>
                    <a:ext uri="{9D8B030D-6E8A-4147-A177-3AD203B41FA5}">
                      <a16:colId xmlns:a16="http://schemas.microsoft.com/office/drawing/2014/main" xmlns="" val="20000"/>
                    </a:ext>
                  </a:extLst>
                </a:gridCol>
                <a:gridCol w="3688080">
                  <a:extLst>
                    <a:ext uri="{9D8B030D-6E8A-4147-A177-3AD203B41FA5}">
                      <a16:colId xmlns:a16="http://schemas.microsoft.com/office/drawing/2014/main" xmlns="" val="20001"/>
                    </a:ext>
                  </a:extLst>
                </a:gridCol>
                <a:gridCol w="4795520">
                  <a:extLst>
                    <a:ext uri="{9D8B030D-6E8A-4147-A177-3AD203B41FA5}">
                      <a16:colId xmlns:a16="http://schemas.microsoft.com/office/drawing/2014/main" xmlns="" val="20002"/>
                    </a:ext>
                  </a:extLst>
                </a:gridCol>
                <a:gridCol w="1183640">
                  <a:extLst>
                    <a:ext uri="{9D8B030D-6E8A-4147-A177-3AD203B41FA5}">
                      <a16:colId xmlns:a16="http://schemas.microsoft.com/office/drawing/2014/main" xmlns="" val="20003"/>
                    </a:ext>
                  </a:extLst>
                </a:gridCol>
              </a:tblGrid>
              <a:tr h="523065">
                <a:tc>
                  <a:txBody>
                    <a:bodyPr/>
                    <a:lstStyle/>
                    <a:p>
                      <a:pPr algn="ctr"/>
                      <a:r>
                        <a:rPr lang="zh-TW" altLang="en-US" dirty="0" smtClean="0">
                          <a:latin typeface="Arial" panose="020B0604020202020204" pitchFamily="34" charset="0"/>
                          <a:ea typeface="微軟正黑體" panose="020B0604030504040204" pitchFamily="34" charset="-120"/>
                          <a:cs typeface="Arial" panose="020B0604020202020204" pitchFamily="34" charset="0"/>
                        </a:rPr>
                        <a:t>編號</a:t>
                      </a:r>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nchor="ctr"/>
                </a:tc>
                <a:tc>
                  <a:txBody>
                    <a:bodyPr/>
                    <a:lstStyle/>
                    <a:p>
                      <a:pPr algn="ctr"/>
                      <a:r>
                        <a:rPr lang="zh-TW" altLang="en-US" dirty="0" smtClean="0">
                          <a:latin typeface="Arial" panose="020B0604020202020204" pitchFamily="34" charset="0"/>
                          <a:ea typeface="微軟正黑體" panose="020B0604030504040204" pitchFamily="34" charset="-120"/>
                          <a:cs typeface="Arial" panose="020B0604020202020204" pitchFamily="34" charset="0"/>
                        </a:rPr>
                        <a:t>審查綜合意見</a:t>
                      </a:r>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nchor="ctr"/>
                </a:tc>
                <a:tc>
                  <a:txBody>
                    <a:bodyPr/>
                    <a:lstStyle/>
                    <a:p>
                      <a:pPr algn="ctr"/>
                      <a:r>
                        <a:rPr lang="zh-TW" altLang="en-US" dirty="0" smtClean="0">
                          <a:latin typeface="Arial" panose="020B0604020202020204" pitchFamily="34" charset="0"/>
                          <a:ea typeface="微軟正黑體" panose="020B0604030504040204" pitchFamily="34" charset="-120"/>
                          <a:cs typeface="Arial" panose="020B0604020202020204" pitchFamily="34" charset="0"/>
                        </a:rPr>
                        <a:t>修正回復說明</a:t>
                      </a:r>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nchor="ctr"/>
                </a:tc>
                <a:tc>
                  <a:txBody>
                    <a:bodyPr/>
                    <a:lstStyle/>
                    <a:p>
                      <a:pPr algn="ctr"/>
                      <a:r>
                        <a:rPr lang="zh-TW" altLang="en-US" dirty="0" smtClean="0">
                          <a:latin typeface="Arial" panose="020B0604020202020204" pitchFamily="34" charset="0"/>
                          <a:ea typeface="微軟正黑體" panose="020B0604030504040204" pitchFamily="34" charset="-120"/>
                          <a:cs typeface="Arial" panose="020B0604020202020204" pitchFamily="34" charset="0"/>
                        </a:rPr>
                        <a:t>修正頁碼</a:t>
                      </a:r>
                    </a:p>
                  </a:txBody>
                  <a:tcPr anchor="ctr"/>
                </a:tc>
                <a:extLst>
                  <a:ext uri="{0D108BD9-81ED-4DB2-BD59-A6C34878D82A}">
                    <a16:rowId xmlns:a16="http://schemas.microsoft.com/office/drawing/2014/main" xmlns="" val="10000"/>
                  </a:ext>
                </a:extLst>
              </a:tr>
              <a:tr h="370840">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1"/>
                  </a:ext>
                </a:extLst>
              </a:tr>
              <a:tr h="370840">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2"/>
                  </a:ext>
                </a:extLst>
              </a:tr>
              <a:tr h="370840">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3"/>
                  </a:ext>
                </a:extLst>
              </a:tr>
              <a:tr h="370840">
                <a:tc>
                  <a:txBody>
                    <a:bodyPr/>
                    <a:lstStyle/>
                    <a:p>
                      <a:endParaRPr lang="zh-TW" altLang="en-US">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4"/>
                  </a:ext>
                </a:extLst>
              </a:tr>
              <a:tr h="370840">
                <a:tc>
                  <a:txBody>
                    <a:bodyPr/>
                    <a:lstStyle/>
                    <a:p>
                      <a:endParaRPr lang="zh-TW" altLang="en-US">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r>
              <a:tr h="370840">
                <a:tc>
                  <a:txBody>
                    <a:bodyPr/>
                    <a:lstStyle/>
                    <a:p>
                      <a:endParaRPr lang="zh-TW" altLang="en-US">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r>
              <a:tr h="370840">
                <a:tc>
                  <a:txBody>
                    <a:bodyPr/>
                    <a:lstStyle/>
                    <a:p>
                      <a:endParaRPr lang="zh-TW" altLang="en-US">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5"/>
                  </a:ext>
                </a:extLst>
              </a:tr>
            </a:tbl>
          </a:graphicData>
        </a:graphic>
      </p:graphicFrame>
      <p:sp>
        <p:nvSpPr>
          <p:cNvPr id="5" name="投影片編號版面配置區 4"/>
          <p:cNvSpPr>
            <a:spLocks noGrp="1"/>
          </p:cNvSpPr>
          <p:nvPr>
            <p:ph type="sldNum" sz="quarter" idx="12"/>
          </p:nvPr>
        </p:nvSpPr>
        <p:spPr/>
        <p:txBody>
          <a:bodyPr/>
          <a:lstStyle/>
          <a:p>
            <a:fld id="{08149932-37C6-4D6A-AF22-EBEBF2BE98A2}" type="slidenum">
              <a:rPr lang="zh-TW" altLang="en-US" smtClean="0"/>
              <a:pPr/>
              <a:t>3</a:t>
            </a:fld>
            <a:endParaRPr lang="zh-TW" altLang="en-US"/>
          </a:p>
        </p:txBody>
      </p:sp>
      <p:sp>
        <p:nvSpPr>
          <p:cNvPr id="3" name="矩形 2"/>
          <p:cNvSpPr/>
          <p:nvPr/>
        </p:nvSpPr>
        <p:spPr>
          <a:xfrm>
            <a:off x="828290" y="964033"/>
            <a:ext cx="4570482" cy="369332"/>
          </a:xfrm>
          <a:prstGeom prst="rect">
            <a:avLst/>
          </a:prstGeom>
        </p:spPr>
        <p:txBody>
          <a:bodyPr wrap="none">
            <a:spAutoFit/>
          </a:bodyPr>
          <a:lstStyle/>
          <a:p>
            <a:r>
              <a:rPr lang="zh-TW" altLang="en-US" b="1" dirty="0" smtClean="0">
                <a:latin typeface="Arial" panose="020B0604020202020204" pitchFamily="34" charset="0"/>
                <a:ea typeface="微軟正黑體" panose="020B0604030504040204" pitchFamily="34" charset="-120"/>
                <a:cs typeface="Arial" panose="020B0604020202020204" pitchFamily="34" charset="0"/>
              </a:rPr>
              <a:t>若</a:t>
            </a:r>
            <a:r>
              <a:rPr lang="zh-TW" altLang="en-US" b="1">
                <a:latin typeface="Arial" panose="020B0604020202020204" pitchFamily="34" charset="0"/>
                <a:ea typeface="微軟正黑體" panose="020B0604030504040204" pitchFamily="34" charset="-120"/>
                <a:cs typeface="Arial" panose="020B0604020202020204" pitchFamily="34" charset="0"/>
              </a:rPr>
              <a:t>申請</a:t>
            </a:r>
            <a:r>
              <a:rPr lang="zh-TW" altLang="en-US" b="1" smtClean="0">
                <a:latin typeface="Arial" panose="020B0604020202020204" pitchFamily="34" charset="0"/>
                <a:ea typeface="微軟正黑體" panose="020B0604030504040204" pitchFamily="34" charset="-120"/>
                <a:cs typeface="Arial" panose="020B0604020202020204" pitchFamily="34" charset="0"/>
              </a:rPr>
              <a:t>計畫未曾進行</a:t>
            </a:r>
            <a:r>
              <a:rPr lang="zh-TW" altLang="en-US" b="1" dirty="0" smtClean="0">
                <a:latin typeface="Arial" panose="020B0604020202020204" pitchFamily="34" charset="0"/>
                <a:ea typeface="微軟正黑體" panose="020B0604030504040204" pitchFamily="34" charset="-120"/>
                <a:cs typeface="Arial" panose="020B0604020202020204" pitchFamily="34" charset="0"/>
              </a:rPr>
              <a:t>審查作業，</a:t>
            </a:r>
            <a:r>
              <a:rPr lang="zh-TW" altLang="en-US" b="1" dirty="0">
                <a:latin typeface="Arial" panose="020B0604020202020204" pitchFamily="34" charset="0"/>
                <a:ea typeface="微軟正黑體" panose="020B0604030504040204" pitchFamily="34" charset="-120"/>
                <a:cs typeface="Arial" panose="020B0604020202020204" pitchFamily="34" charset="0"/>
              </a:rPr>
              <a:t>免填本</a:t>
            </a:r>
            <a:r>
              <a:rPr lang="zh-TW" altLang="en-US" b="1" dirty="0" smtClean="0">
                <a:latin typeface="Arial" panose="020B0604020202020204" pitchFamily="34" charset="0"/>
                <a:ea typeface="微軟正黑體" panose="020B0604030504040204" pitchFamily="34" charset="-120"/>
                <a:cs typeface="Arial" panose="020B0604020202020204" pitchFamily="34" charset="0"/>
              </a:rPr>
              <a:t>表。</a:t>
            </a:r>
            <a:endParaRPr lang="zh-TW" altLang="en-US" b="1" dirty="0">
              <a:latin typeface="Arial" panose="020B0604020202020204" pitchFamily="34" charset="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39356397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二、公司</a:t>
            </a:r>
            <a:r>
              <a:rPr lang="zh-TW" altLang="en-US" dirty="0"/>
              <a:t>基本資料</a:t>
            </a:r>
          </a:p>
        </p:txBody>
      </p:sp>
      <p:sp>
        <p:nvSpPr>
          <p:cNvPr id="3" name="內容版面配置區 2"/>
          <p:cNvSpPr>
            <a:spLocks noGrp="1"/>
          </p:cNvSpPr>
          <p:nvPr>
            <p:ph idx="1"/>
          </p:nvPr>
        </p:nvSpPr>
        <p:spPr/>
        <p:txBody>
          <a:bodyPr/>
          <a:lstStyle/>
          <a:p>
            <a:endParaRPr lang="zh-TW" altLang="en-US" dirty="0"/>
          </a:p>
        </p:txBody>
      </p:sp>
      <p:sp>
        <p:nvSpPr>
          <p:cNvPr id="4" name="投影片編號版面配置區 3"/>
          <p:cNvSpPr>
            <a:spLocks noGrp="1"/>
          </p:cNvSpPr>
          <p:nvPr>
            <p:ph type="sldNum" sz="quarter" idx="12"/>
          </p:nvPr>
        </p:nvSpPr>
        <p:spPr/>
        <p:txBody>
          <a:bodyPr/>
          <a:lstStyle/>
          <a:p>
            <a:fld id="{08149932-37C6-4D6A-AF22-EBEBF2BE98A2}" type="slidenum">
              <a:rPr lang="zh-TW" altLang="en-US" smtClean="0"/>
              <a:pPr/>
              <a:t>4</a:t>
            </a:fld>
            <a:endParaRPr lang="zh-TW" altLang="en-US"/>
          </a:p>
        </p:txBody>
      </p:sp>
    </p:spTree>
    <p:extLst>
      <p:ext uri="{BB962C8B-B14F-4D97-AF65-F5344CB8AC3E}">
        <p14:creationId xmlns:p14="http://schemas.microsoft.com/office/powerpoint/2010/main" val="9022951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三</a:t>
            </a:r>
            <a:r>
              <a:rPr lang="zh-TW" altLang="en-US" dirty="0"/>
              <a:t>、</a:t>
            </a:r>
            <a:r>
              <a:rPr lang="zh-TW" altLang="en-US" dirty="0" smtClean="0"/>
              <a:t>計畫內容說明</a:t>
            </a:r>
            <a:endParaRPr lang="zh-TW" altLang="en-US" dirty="0"/>
          </a:p>
        </p:txBody>
      </p:sp>
      <p:sp>
        <p:nvSpPr>
          <p:cNvPr id="3" name="內容版面配置區 2"/>
          <p:cNvSpPr>
            <a:spLocks noGrp="1"/>
          </p:cNvSpPr>
          <p:nvPr>
            <p:ph idx="1"/>
          </p:nvPr>
        </p:nvSpPr>
        <p:spPr/>
        <p:txBody>
          <a:bodyPr>
            <a:normAutofit/>
          </a:bodyPr>
          <a:lstStyle/>
          <a:p>
            <a:pPr marL="0" indent="0" eaLnBrk="0">
              <a:buNone/>
            </a:pPr>
            <a:r>
              <a:rPr lang="en-US" altLang="zh-TW" b="1" dirty="0" smtClean="0"/>
              <a:t>(</a:t>
            </a:r>
            <a:r>
              <a:rPr lang="zh-TW" altLang="en-US" b="1" dirty="0" smtClean="0"/>
              <a:t>一</a:t>
            </a:r>
            <a:r>
              <a:rPr lang="en-US" altLang="zh-TW" b="1" dirty="0" smtClean="0"/>
              <a:t>)</a:t>
            </a:r>
            <a:r>
              <a:rPr lang="zh-TW" altLang="zh-TW" b="1" dirty="0" smtClean="0"/>
              <a:t>計畫</a:t>
            </a:r>
            <a:r>
              <a:rPr lang="zh-TW" altLang="zh-TW" b="1" dirty="0"/>
              <a:t>創新性說明</a:t>
            </a:r>
            <a:r>
              <a:rPr lang="zh-TW" altLang="zh-TW" b="1" dirty="0" smtClean="0"/>
              <a:t>：</a:t>
            </a:r>
            <a:endParaRPr lang="en-US" altLang="zh-TW" b="1" dirty="0" smtClean="0"/>
          </a:p>
          <a:p>
            <a:pPr marL="0" indent="0" eaLnBrk="0">
              <a:buNone/>
            </a:pPr>
            <a:r>
              <a:rPr lang="en-US" altLang="zh-TW" b="1" dirty="0" smtClean="0"/>
              <a:t>1.</a:t>
            </a:r>
            <a:r>
              <a:rPr lang="zh-TW" altLang="zh-TW" b="1" dirty="0" smtClean="0"/>
              <a:t>營運</a:t>
            </a:r>
            <a:r>
              <a:rPr lang="zh-TW" altLang="zh-TW" b="1" dirty="0"/>
              <a:t>機制及自主獲利</a:t>
            </a:r>
            <a:r>
              <a:rPr lang="zh-TW" altLang="zh-TW" b="1" dirty="0" smtClean="0"/>
              <a:t>能力</a:t>
            </a:r>
            <a:endParaRPr lang="en-US" altLang="zh-TW" b="1" dirty="0" smtClean="0"/>
          </a:p>
          <a:p>
            <a:pPr marL="0" indent="0" eaLnBrk="0">
              <a:buNone/>
            </a:pPr>
            <a:endParaRPr lang="zh-TW" altLang="zh-TW" b="1" dirty="0"/>
          </a:p>
          <a:p>
            <a:pPr marL="0" indent="0" eaLnBrk="0">
              <a:buNone/>
            </a:pPr>
            <a:r>
              <a:rPr lang="en-US" altLang="zh-TW" b="1" dirty="0" smtClean="0"/>
              <a:t>2.</a:t>
            </a:r>
            <a:r>
              <a:rPr lang="zh-TW" altLang="zh-TW" b="1" dirty="0" smtClean="0"/>
              <a:t>輔導</a:t>
            </a:r>
            <a:r>
              <a:rPr lang="zh-TW" altLang="zh-TW" b="1" dirty="0"/>
              <a:t>新創之場域實證與商業</a:t>
            </a:r>
            <a:r>
              <a:rPr lang="zh-TW" altLang="zh-TW" b="1" dirty="0" smtClean="0"/>
              <a:t>規劃</a:t>
            </a:r>
            <a:endParaRPr lang="zh-TW" altLang="zh-TW" b="1" dirty="0"/>
          </a:p>
        </p:txBody>
      </p:sp>
      <p:sp>
        <p:nvSpPr>
          <p:cNvPr id="4" name="投影片編號版面配置區 3"/>
          <p:cNvSpPr>
            <a:spLocks noGrp="1"/>
          </p:cNvSpPr>
          <p:nvPr>
            <p:ph type="sldNum" sz="quarter" idx="12"/>
          </p:nvPr>
        </p:nvSpPr>
        <p:spPr/>
        <p:txBody>
          <a:bodyPr/>
          <a:lstStyle/>
          <a:p>
            <a:fld id="{08149932-37C6-4D6A-AF22-EBEBF2BE98A2}" type="slidenum">
              <a:rPr lang="zh-TW" altLang="en-US" smtClean="0"/>
              <a:pPr/>
              <a:t>5</a:t>
            </a:fld>
            <a:endParaRPr lang="zh-TW" altLang="en-US"/>
          </a:p>
        </p:txBody>
      </p:sp>
    </p:spTree>
    <p:extLst>
      <p:ext uri="{BB962C8B-B14F-4D97-AF65-F5344CB8AC3E}">
        <p14:creationId xmlns:p14="http://schemas.microsoft.com/office/powerpoint/2010/main" val="24456436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三、計畫</a:t>
            </a:r>
            <a:r>
              <a:rPr lang="zh-TW" altLang="en-US" dirty="0"/>
              <a:t>內容</a:t>
            </a:r>
            <a:r>
              <a:rPr lang="zh-TW" altLang="en-US" dirty="0" smtClean="0"/>
              <a:t>說明</a:t>
            </a:r>
            <a:r>
              <a:rPr lang="en-US" altLang="zh-TW" dirty="0" smtClean="0"/>
              <a:t>(</a:t>
            </a:r>
            <a:r>
              <a:rPr lang="zh-TW" altLang="en-US" dirty="0" smtClean="0"/>
              <a:t>續</a:t>
            </a:r>
            <a:r>
              <a:rPr lang="en-US" altLang="zh-TW" dirty="0" smtClean="0"/>
              <a:t>)</a:t>
            </a:r>
            <a:endParaRPr lang="zh-TW" altLang="en-US" dirty="0"/>
          </a:p>
        </p:txBody>
      </p:sp>
      <p:sp>
        <p:nvSpPr>
          <p:cNvPr id="3" name="內容版面配置區 2"/>
          <p:cNvSpPr>
            <a:spLocks noGrp="1"/>
          </p:cNvSpPr>
          <p:nvPr>
            <p:ph idx="1"/>
          </p:nvPr>
        </p:nvSpPr>
        <p:spPr/>
        <p:txBody>
          <a:bodyPr>
            <a:normAutofit/>
          </a:bodyPr>
          <a:lstStyle/>
          <a:p>
            <a:pPr marL="0" indent="0">
              <a:buNone/>
            </a:pPr>
            <a:r>
              <a:rPr lang="en-US" altLang="zh-TW" b="1" dirty="0" smtClean="0"/>
              <a:t>(</a:t>
            </a:r>
            <a:r>
              <a:rPr lang="zh-TW" altLang="en-US" b="1" dirty="0" smtClean="0"/>
              <a:t>二</a:t>
            </a:r>
            <a:r>
              <a:rPr lang="en-US" altLang="zh-TW" b="1" dirty="0" smtClean="0"/>
              <a:t>)</a:t>
            </a:r>
            <a:r>
              <a:rPr lang="zh-TW" altLang="zh-TW" b="1" dirty="0" smtClean="0"/>
              <a:t>實施</a:t>
            </a:r>
            <a:r>
              <a:rPr lang="zh-TW" altLang="zh-TW" b="1" dirty="0"/>
              <a:t>方法：</a:t>
            </a:r>
          </a:p>
          <a:p>
            <a:pPr marL="0" indent="0" eaLnBrk="0">
              <a:buNone/>
            </a:pPr>
            <a:r>
              <a:rPr lang="en-US" altLang="zh-TW" b="1" dirty="0" smtClean="0"/>
              <a:t>1.</a:t>
            </a:r>
            <a:r>
              <a:rPr lang="zh-TW" altLang="zh-TW" b="1" dirty="0" smtClean="0"/>
              <a:t>優質</a:t>
            </a:r>
            <a:r>
              <a:rPr lang="zh-TW" altLang="zh-TW" b="1" dirty="0"/>
              <a:t>案源及篩選</a:t>
            </a:r>
            <a:r>
              <a:rPr lang="zh-TW" altLang="zh-TW" b="1" dirty="0" smtClean="0"/>
              <a:t>機制</a:t>
            </a:r>
            <a:endParaRPr lang="en-US" altLang="zh-TW" b="1" dirty="0" smtClean="0"/>
          </a:p>
          <a:p>
            <a:pPr marL="0" indent="0" eaLnBrk="0">
              <a:buNone/>
            </a:pPr>
            <a:endParaRPr lang="zh-TW" altLang="zh-TW" b="1" dirty="0"/>
          </a:p>
          <a:p>
            <a:pPr marL="0" indent="0" eaLnBrk="0">
              <a:buNone/>
            </a:pPr>
            <a:r>
              <a:rPr lang="en-US" altLang="zh-TW" b="1" dirty="0" smtClean="0"/>
              <a:t>2.</a:t>
            </a:r>
            <a:r>
              <a:rPr lang="zh-TW" altLang="zh-TW" b="1" dirty="0" smtClean="0"/>
              <a:t>產業</a:t>
            </a:r>
            <a:r>
              <a:rPr lang="zh-TW" altLang="zh-TW" b="1" dirty="0"/>
              <a:t>資金及</a:t>
            </a:r>
            <a:r>
              <a:rPr lang="zh-TW" altLang="zh-TW" b="1" dirty="0" smtClean="0"/>
              <a:t>資源投入</a:t>
            </a:r>
            <a:endParaRPr lang="zh-TW" altLang="zh-TW" b="1" dirty="0"/>
          </a:p>
        </p:txBody>
      </p:sp>
      <p:sp>
        <p:nvSpPr>
          <p:cNvPr id="4" name="投影片編號版面配置區 3"/>
          <p:cNvSpPr>
            <a:spLocks noGrp="1"/>
          </p:cNvSpPr>
          <p:nvPr>
            <p:ph type="sldNum" sz="quarter" idx="12"/>
          </p:nvPr>
        </p:nvSpPr>
        <p:spPr/>
        <p:txBody>
          <a:bodyPr/>
          <a:lstStyle/>
          <a:p>
            <a:fld id="{08149932-37C6-4D6A-AF22-EBEBF2BE98A2}" type="slidenum">
              <a:rPr lang="zh-TW" altLang="en-US" smtClean="0"/>
              <a:pPr/>
              <a:t>6</a:t>
            </a:fld>
            <a:endParaRPr lang="zh-TW" altLang="en-US"/>
          </a:p>
        </p:txBody>
      </p:sp>
    </p:spTree>
    <p:extLst>
      <p:ext uri="{BB962C8B-B14F-4D97-AF65-F5344CB8AC3E}">
        <p14:creationId xmlns:p14="http://schemas.microsoft.com/office/powerpoint/2010/main" val="5633894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三、計畫</a:t>
            </a:r>
            <a:r>
              <a:rPr lang="zh-TW" altLang="en-US" dirty="0"/>
              <a:t>內容說明</a:t>
            </a:r>
            <a:r>
              <a:rPr lang="en-US" altLang="zh-TW" dirty="0"/>
              <a:t>(</a:t>
            </a:r>
            <a:r>
              <a:rPr lang="zh-TW" altLang="en-US" dirty="0"/>
              <a:t>續</a:t>
            </a:r>
            <a:r>
              <a:rPr lang="en-US" altLang="zh-TW" dirty="0"/>
              <a:t>)</a:t>
            </a:r>
            <a:endParaRPr lang="zh-TW" altLang="en-US" dirty="0"/>
          </a:p>
        </p:txBody>
      </p:sp>
      <p:sp>
        <p:nvSpPr>
          <p:cNvPr id="3" name="內容版面配置區 2"/>
          <p:cNvSpPr>
            <a:spLocks noGrp="1"/>
          </p:cNvSpPr>
          <p:nvPr>
            <p:ph idx="1"/>
          </p:nvPr>
        </p:nvSpPr>
        <p:spPr>
          <a:xfrm>
            <a:off x="838200" y="1220400"/>
            <a:ext cx="10515600" cy="4957763"/>
          </a:xfrm>
        </p:spPr>
        <p:txBody>
          <a:bodyPr/>
          <a:lstStyle/>
          <a:p>
            <a:pPr marL="0" indent="0">
              <a:buNone/>
            </a:pPr>
            <a:r>
              <a:rPr lang="en-US" altLang="zh-TW" b="1" dirty="0" smtClean="0"/>
              <a:t>(</a:t>
            </a:r>
            <a:r>
              <a:rPr lang="zh-TW" altLang="en-US" b="1" dirty="0" smtClean="0"/>
              <a:t>三</a:t>
            </a:r>
            <a:r>
              <a:rPr lang="en-US" altLang="zh-TW" b="1" dirty="0"/>
              <a:t>)</a:t>
            </a:r>
            <a:r>
              <a:rPr lang="zh-TW" altLang="zh-TW" b="1" dirty="0" smtClean="0"/>
              <a:t>輔導</a:t>
            </a:r>
            <a:r>
              <a:rPr lang="zh-TW" altLang="zh-TW" b="1" dirty="0"/>
              <a:t>實績及預期效益</a:t>
            </a:r>
          </a:p>
          <a:p>
            <a:pPr marL="0" indent="0">
              <a:buNone/>
            </a:pPr>
            <a:r>
              <a:rPr lang="zh-TW" altLang="zh-TW" sz="2400" dirty="0"/>
              <a:t>請依據計畫創新性與實施方法說明協助新創輔導與企業對接之預期效益，評估標準如下：可依據計畫期程分年估算表達</a:t>
            </a:r>
          </a:p>
          <a:p>
            <a:pPr marL="514350" lvl="0" indent="-514350">
              <a:buFont typeface="+mj-lt"/>
              <a:buAutoNum type="arabicPeriod"/>
            </a:pPr>
            <a:r>
              <a:rPr lang="zh-TW" altLang="zh-TW" sz="2400" b="1" dirty="0"/>
              <a:t>估值增加（依據募資情況）</a:t>
            </a:r>
          </a:p>
          <a:p>
            <a:pPr marL="514350" lvl="0" indent="-514350">
              <a:buFont typeface="+mj-lt"/>
              <a:buAutoNum type="arabicPeriod"/>
            </a:pPr>
            <a:r>
              <a:rPr lang="zh-TW" altLang="zh-TW" sz="2400" b="1" dirty="0"/>
              <a:t>合格募資（新創進駐後募資金額）</a:t>
            </a:r>
          </a:p>
          <a:p>
            <a:pPr marL="514350" lvl="0" indent="-514350">
              <a:buFont typeface="+mj-lt"/>
              <a:buAutoNum type="arabicPeriod"/>
            </a:pPr>
            <a:r>
              <a:rPr lang="zh-TW" altLang="zh-TW" sz="2400" b="1" dirty="0"/>
              <a:t>企業對接（加速器進行企業媒合對接成效）</a:t>
            </a:r>
          </a:p>
          <a:p>
            <a:pPr marL="514350" lvl="0" indent="-514350">
              <a:buFont typeface="+mj-lt"/>
              <a:buAutoNum type="arabicPeriod"/>
            </a:pPr>
            <a:r>
              <a:rPr lang="zh-TW" altLang="zh-TW" sz="2400" b="1" dirty="0"/>
              <a:t>校友網絡（新創離駐之回饋機制設計）</a:t>
            </a:r>
          </a:p>
          <a:p>
            <a:pPr marL="514350" lvl="0" indent="-514350">
              <a:buFont typeface="+mj-lt"/>
              <a:buAutoNum type="arabicPeriod"/>
            </a:pPr>
            <a:r>
              <a:rPr lang="zh-TW" altLang="zh-TW" sz="2400" b="1" dirty="0"/>
              <a:t>輔導紀錄（加速器對新創輔導機制設計</a:t>
            </a:r>
            <a:r>
              <a:rPr lang="zh-TW" altLang="zh-TW" sz="2400" b="1" dirty="0" smtClean="0"/>
              <a:t>）</a:t>
            </a:r>
            <a:endParaRPr lang="zh-TW" altLang="zh-TW" sz="2400" b="1" dirty="0"/>
          </a:p>
          <a:p>
            <a:pPr marL="0" indent="0">
              <a:buNone/>
            </a:pPr>
            <a:endParaRPr lang="zh-TW" altLang="en-US" dirty="0"/>
          </a:p>
        </p:txBody>
      </p:sp>
      <p:sp>
        <p:nvSpPr>
          <p:cNvPr id="4" name="投影片編號版面配置區 3"/>
          <p:cNvSpPr>
            <a:spLocks noGrp="1"/>
          </p:cNvSpPr>
          <p:nvPr>
            <p:ph type="sldNum" sz="quarter" idx="12"/>
          </p:nvPr>
        </p:nvSpPr>
        <p:spPr/>
        <p:txBody>
          <a:bodyPr/>
          <a:lstStyle/>
          <a:p>
            <a:fld id="{08149932-37C6-4D6A-AF22-EBEBF2BE98A2}" type="slidenum">
              <a:rPr lang="zh-TW" altLang="en-US" smtClean="0"/>
              <a:pPr/>
              <a:t>7</a:t>
            </a:fld>
            <a:endParaRPr lang="zh-TW" altLang="en-US"/>
          </a:p>
        </p:txBody>
      </p:sp>
    </p:spTree>
    <p:extLst>
      <p:ext uri="{BB962C8B-B14F-4D97-AF65-F5344CB8AC3E}">
        <p14:creationId xmlns:p14="http://schemas.microsoft.com/office/powerpoint/2010/main" val="35648194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四、</a:t>
            </a:r>
            <a:r>
              <a:rPr lang="zh-TW" altLang="zh-TW" dirty="0" smtClean="0"/>
              <a:t>查核</a:t>
            </a:r>
            <a:r>
              <a:rPr lang="zh-TW" altLang="zh-TW" dirty="0"/>
              <a:t>點</a:t>
            </a:r>
            <a:r>
              <a:rPr lang="zh-TW" altLang="zh-TW" dirty="0" smtClean="0"/>
              <a:t>及績效</a:t>
            </a:r>
            <a:r>
              <a:rPr lang="zh-TW" altLang="zh-TW" dirty="0"/>
              <a:t>指標</a:t>
            </a:r>
            <a:endParaRPr lang="zh-TW" altLang="en-US" dirty="0"/>
          </a:p>
        </p:txBody>
      </p:sp>
      <p:sp>
        <p:nvSpPr>
          <p:cNvPr id="3" name="內容版面配置區 2"/>
          <p:cNvSpPr>
            <a:spLocks noGrp="1"/>
          </p:cNvSpPr>
          <p:nvPr>
            <p:ph idx="1"/>
          </p:nvPr>
        </p:nvSpPr>
        <p:spPr>
          <a:xfrm>
            <a:off x="838800" y="860400"/>
            <a:ext cx="10515600" cy="4957763"/>
          </a:xfrm>
        </p:spPr>
        <p:txBody>
          <a:bodyPr/>
          <a:lstStyle/>
          <a:p>
            <a:pPr marL="0" indent="0">
              <a:buNone/>
            </a:pPr>
            <a:r>
              <a:rPr lang="en-US" altLang="zh-TW" b="1" dirty="0" smtClean="0"/>
              <a:t>(</a:t>
            </a:r>
            <a:r>
              <a:rPr lang="zh-TW" altLang="zh-TW" b="1" dirty="0" smtClean="0"/>
              <a:t>一</a:t>
            </a:r>
            <a:r>
              <a:rPr lang="en-US" altLang="zh-TW" b="1" dirty="0" smtClean="0"/>
              <a:t>)</a:t>
            </a:r>
            <a:r>
              <a:rPr lang="zh-TW" altLang="zh-TW" b="1" dirty="0" smtClean="0"/>
              <a:t>計畫查核點</a:t>
            </a:r>
            <a:endParaRPr lang="en-US" altLang="zh-TW" b="1" dirty="0" smtClean="0"/>
          </a:p>
        </p:txBody>
      </p:sp>
      <p:sp>
        <p:nvSpPr>
          <p:cNvPr id="5" name="投影片編號版面配置區 4"/>
          <p:cNvSpPr>
            <a:spLocks noGrp="1"/>
          </p:cNvSpPr>
          <p:nvPr>
            <p:ph type="sldNum" sz="quarter" idx="12"/>
          </p:nvPr>
        </p:nvSpPr>
        <p:spPr/>
        <p:txBody>
          <a:bodyPr/>
          <a:lstStyle/>
          <a:p>
            <a:fld id="{08149932-37C6-4D6A-AF22-EBEBF2BE98A2}" type="slidenum">
              <a:rPr lang="zh-TW" altLang="en-US" smtClean="0"/>
              <a:pPr/>
              <a:t>8</a:t>
            </a:fld>
            <a:endParaRPr lang="zh-TW" altLang="en-US"/>
          </a:p>
        </p:txBody>
      </p:sp>
      <p:sp>
        <p:nvSpPr>
          <p:cNvPr id="8" name="矩形 7"/>
          <p:cNvSpPr/>
          <p:nvPr/>
        </p:nvSpPr>
        <p:spPr>
          <a:xfrm>
            <a:off x="838800" y="1247523"/>
            <a:ext cx="10371655" cy="1169551"/>
          </a:xfrm>
          <a:prstGeom prst="rect">
            <a:avLst/>
          </a:prstGeom>
        </p:spPr>
        <p:txBody>
          <a:bodyPr wrap="square">
            <a:spAutoFit/>
          </a:bodyPr>
          <a:lstStyle/>
          <a:p>
            <a:pPr marL="182563" indent="-182563">
              <a:lnSpc>
                <a:spcPct val="100000"/>
              </a:lnSpc>
              <a:spcBef>
                <a:spcPts val="0"/>
              </a:spcBef>
              <a:buFont typeface="+mj-lt"/>
              <a:buAutoNum type="arabicPeriod"/>
            </a:pPr>
            <a:r>
              <a:rPr lang="zh-TW" altLang="en-US" sz="1400" dirty="0" smtClean="0">
                <a:latin typeface="Arial" panose="020B0604020202020204" pitchFamily="34" charset="0"/>
                <a:ea typeface="微軟正黑體" panose="020B0604030504040204" pitchFamily="34" charset="-120"/>
                <a:cs typeface="Arial" panose="020B0604020202020204" pitchFamily="34" charset="0"/>
              </a:rPr>
              <a:t>查核</a:t>
            </a:r>
            <a:r>
              <a:rPr lang="zh-TW" altLang="en-US" sz="1400" dirty="0">
                <a:latin typeface="Arial" panose="020B0604020202020204" pitchFamily="34" charset="0"/>
                <a:ea typeface="微軟正黑體" panose="020B0604030504040204" pitchFamily="34" charset="-120"/>
                <a:cs typeface="Arial" panose="020B0604020202020204" pitchFamily="34" charset="0"/>
              </a:rPr>
              <a:t>點應係具體完成事項且可評估分析者，且提出具體指標及量化</a:t>
            </a:r>
            <a:r>
              <a:rPr lang="zh-TW" altLang="en-US" sz="1400" dirty="0" smtClean="0">
                <a:latin typeface="Arial" panose="020B0604020202020204" pitchFamily="34" charset="0"/>
                <a:ea typeface="微軟正黑體" panose="020B0604030504040204" pitchFamily="34" charset="-120"/>
                <a:cs typeface="Arial" panose="020B0604020202020204" pitchFamily="34" charset="0"/>
              </a:rPr>
              <a:t>規格。</a:t>
            </a:r>
            <a:endParaRPr lang="en-US" altLang="zh-TW" sz="1400" dirty="0">
              <a:latin typeface="Arial" panose="020B0604020202020204" pitchFamily="34" charset="0"/>
              <a:ea typeface="微軟正黑體" panose="020B0604030504040204" pitchFamily="34" charset="-120"/>
              <a:cs typeface="Arial" panose="020B0604020202020204" pitchFamily="34" charset="0"/>
            </a:endParaRPr>
          </a:p>
          <a:p>
            <a:pPr marL="182563" indent="-182563">
              <a:lnSpc>
                <a:spcPct val="100000"/>
              </a:lnSpc>
              <a:spcBef>
                <a:spcPts val="0"/>
              </a:spcBef>
              <a:buFont typeface="+mj-lt"/>
              <a:buAutoNum type="arabicPeriod"/>
            </a:pPr>
            <a:r>
              <a:rPr lang="zh-TW" altLang="en-US" sz="1400" dirty="0">
                <a:latin typeface="Arial" panose="020B0604020202020204" pitchFamily="34" charset="0"/>
                <a:ea typeface="微軟正黑體" panose="020B0604030504040204" pitchFamily="34" charset="-120"/>
                <a:cs typeface="Arial" panose="020B0604020202020204" pitchFamily="34" charset="0"/>
              </a:rPr>
              <a:t>查核點</a:t>
            </a:r>
            <a:r>
              <a:rPr lang="zh-TW" altLang="en-US" sz="1400" dirty="0" smtClean="0">
                <a:latin typeface="Arial" panose="020B0604020202020204" pitchFamily="34" charset="0"/>
                <a:ea typeface="微軟正黑體" panose="020B0604030504040204" pitchFamily="34" charset="-120"/>
                <a:cs typeface="Arial" panose="020B0604020202020204" pitchFamily="34" charset="0"/>
              </a:rPr>
              <a:t>請將「</a:t>
            </a:r>
            <a:r>
              <a:rPr lang="en-US" altLang="zh-TW" sz="1400" dirty="0">
                <a:latin typeface="Arial" panose="020B0604020202020204" pitchFamily="34" charset="0"/>
                <a:ea typeface="微軟正黑體" panose="020B0604030504040204" pitchFamily="34" charset="-120"/>
                <a:cs typeface="Arial" panose="020B0604020202020204" pitchFamily="34" charset="0"/>
              </a:rPr>
              <a:t>(</a:t>
            </a:r>
            <a:r>
              <a:rPr lang="zh-TW" altLang="en-US" sz="1400" dirty="0">
                <a:latin typeface="Arial" panose="020B0604020202020204" pitchFamily="34" charset="0"/>
                <a:ea typeface="微軟正黑體" panose="020B0604030504040204" pitchFamily="34" charset="-120"/>
                <a:cs typeface="Arial" panose="020B0604020202020204" pitchFamily="34" charset="0"/>
              </a:rPr>
              <a:t>二</a:t>
            </a:r>
            <a:r>
              <a:rPr lang="en-US" altLang="zh-TW" sz="1400" dirty="0">
                <a:latin typeface="Arial" panose="020B0604020202020204" pitchFamily="34" charset="0"/>
                <a:ea typeface="微軟正黑體" panose="020B0604030504040204" pitchFamily="34" charset="-120"/>
                <a:cs typeface="Arial" panose="020B0604020202020204" pitchFamily="34" charset="0"/>
              </a:rPr>
              <a:t>)</a:t>
            </a:r>
            <a:r>
              <a:rPr lang="zh-TW" altLang="en-US" sz="1400" dirty="0" smtClean="0">
                <a:latin typeface="Arial" panose="020B0604020202020204" pitchFamily="34" charset="0"/>
                <a:ea typeface="微軟正黑體" panose="020B0604030504040204" pitchFamily="34" charset="-120"/>
                <a:cs typeface="Arial" panose="020B0604020202020204" pitchFamily="34" charset="0"/>
              </a:rPr>
              <a:t>計畫關鍵績效</a:t>
            </a:r>
            <a:r>
              <a:rPr lang="zh-TW" altLang="en-US" sz="1400" dirty="0">
                <a:latin typeface="Arial" panose="020B0604020202020204" pitchFamily="34" charset="0"/>
                <a:ea typeface="微軟正黑體" panose="020B0604030504040204" pitchFamily="34" charset="-120"/>
                <a:cs typeface="Arial" panose="020B0604020202020204" pitchFamily="34" charset="0"/>
              </a:rPr>
              <a:t>指標」一同列入；請與「五、計畫架構</a:t>
            </a:r>
            <a:r>
              <a:rPr lang="zh-TW" altLang="en-US" sz="1400" dirty="0" smtClean="0">
                <a:latin typeface="Arial" panose="020B0604020202020204" pitchFamily="34" charset="0"/>
                <a:ea typeface="微軟正黑體" panose="020B0604030504040204" pitchFamily="34" charset="-120"/>
                <a:cs typeface="Arial" panose="020B0604020202020204" pitchFamily="34" charset="0"/>
              </a:rPr>
              <a:t>及</a:t>
            </a:r>
            <a:r>
              <a:rPr lang="zh-TW" altLang="en-US" sz="1400" dirty="0">
                <a:latin typeface="Arial" panose="020B0604020202020204" pitchFamily="34" charset="0"/>
                <a:ea typeface="微軟正黑體" panose="020B0604030504040204" pitchFamily="34" charset="-120"/>
                <a:cs typeface="Arial" panose="020B0604020202020204" pitchFamily="34" charset="0"/>
              </a:rPr>
              <a:t>委</a:t>
            </a:r>
            <a:r>
              <a:rPr lang="zh-TW" altLang="en-US" sz="1400" dirty="0" smtClean="0">
                <a:latin typeface="Arial" panose="020B0604020202020204" pitchFamily="34" charset="0"/>
                <a:ea typeface="微軟正黑體" panose="020B0604030504040204" pitchFamily="34" charset="-120"/>
                <a:cs typeface="Arial" panose="020B0604020202020204" pitchFamily="34" charset="0"/>
              </a:rPr>
              <a:t>外項目」</a:t>
            </a:r>
            <a:r>
              <a:rPr lang="zh-TW" altLang="en-US" sz="1400" dirty="0">
                <a:latin typeface="Arial" panose="020B0604020202020204" pitchFamily="34" charset="0"/>
                <a:ea typeface="微軟正黑體" panose="020B0604030504040204" pitchFamily="34" charset="-120"/>
                <a:cs typeface="Arial" panose="020B0604020202020204" pitchFamily="34" charset="0"/>
              </a:rPr>
              <a:t>計畫架構之分項計畫工作編號、主要工作項目所列名稱及計畫分項權重比例等一致；參與人員編號請依</a:t>
            </a:r>
            <a:r>
              <a:rPr lang="zh-TW" altLang="en-US" sz="1400" dirty="0" smtClean="0">
                <a:latin typeface="Arial" panose="020B0604020202020204" pitchFamily="34" charset="0"/>
                <a:ea typeface="微軟正黑體" panose="020B0604030504040204" pitchFamily="34" charset="-120"/>
                <a:cs typeface="Arial" panose="020B0604020202020204" pitchFamily="34" charset="0"/>
              </a:rPr>
              <a:t>「參與</a:t>
            </a:r>
            <a:r>
              <a:rPr lang="zh-TW" altLang="en-US" sz="1400" dirty="0">
                <a:latin typeface="Arial" panose="020B0604020202020204" pitchFamily="34" charset="0"/>
                <a:ea typeface="微軟正黑體" panose="020B0604030504040204" pitchFamily="34" charset="-120"/>
                <a:cs typeface="Arial" panose="020B0604020202020204" pitchFamily="34" charset="0"/>
              </a:rPr>
              <a:t>計畫</a:t>
            </a:r>
            <a:r>
              <a:rPr lang="zh-TW" altLang="en-US" sz="1400" dirty="0" smtClean="0">
                <a:latin typeface="Arial" panose="020B0604020202020204" pitchFamily="34" charset="0"/>
                <a:ea typeface="微軟正黑體" panose="020B0604030504040204" pitchFamily="34" charset="-120"/>
                <a:cs typeface="Arial" panose="020B0604020202020204" pitchFamily="34" charset="0"/>
              </a:rPr>
              <a:t>人員簡歷」</a:t>
            </a:r>
            <a:r>
              <a:rPr lang="zh-TW" altLang="en-US" sz="1400" dirty="0">
                <a:latin typeface="Arial" panose="020B0604020202020204" pitchFamily="34" charset="0"/>
                <a:ea typeface="微軟正黑體" panose="020B0604030504040204" pitchFamily="34" charset="-120"/>
                <a:cs typeface="Arial" panose="020B0604020202020204" pitchFamily="34" charset="0"/>
              </a:rPr>
              <a:t>填註。</a:t>
            </a:r>
          </a:p>
          <a:p>
            <a:pPr marL="182563" indent="-182563">
              <a:lnSpc>
                <a:spcPct val="100000"/>
              </a:lnSpc>
              <a:spcBef>
                <a:spcPts val="0"/>
              </a:spcBef>
              <a:buFont typeface="+mj-lt"/>
              <a:buAutoNum type="arabicPeriod"/>
            </a:pPr>
            <a:r>
              <a:rPr lang="zh-TW" altLang="en-US" sz="1400" dirty="0" smtClean="0">
                <a:latin typeface="Arial" panose="020B0604020202020204" pitchFamily="34" charset="0"/>
                <a:ea typeface="微軟正黑體" panose="020B0604030504040204" pitchFamily="34" charset="-120"/>
                <a:cs typeface="Arial" panose="020B0604020202020204" pitchFamily="34" charset="0"/>
              </a:rPr>
              <a:t>查核</a:t>
            </a:r>
            <a:r>
              <a:rPr lang="zh-TW" altLang="en-US" sz="1400" dirty="0">
                <a:latin typeface="Arial" panose="020B0604020202020204" pitchFamily="34" charset="0"/>
                <a:ea typeface="微軟正黑體" panose="020B0604030504040204" pitchFamily="34" charset="-120"/>
                <a:cs typeface="Arial" panose="020B0604020202020204" pitchFamily="34" charset="0"/>
              </a:rPr>
              <a:t>點請依分項計畫之工作項目完成時間依序填寫，每季至少有</a:t>
            </a:r>
            <a:r>
              <a:rPr lang="en-US" altLang="zh-TW" sz="1400" dirty="0">
                <a:latin typeface="Arial" panose="020B0604020202020204" pitchFamily="34" charset="0"/>
                <a:ea typeface="微軟正黑體" panose="020B0604030504040204" pitchFamily="34" charset="-120"/>
                <a:cs typeface="Arial" panose="020B0604020202020204" pitchFamily="34" charset="0"/>
              </a:rPr>
              <a:t>1</a:t>
            </a:r>
            <a:r>
              <a:rPr lang="zh-TW" altLang="en-US" sz="1400" dirty="0">
                <a:latin typeface="Arial" panose="020B0604020202020204" pitchFamily="34" charset="0"/>
                <a:ea typeface="微軟正黑體" panose="020B0604030504040204" pitchFamily="34" charset="-120"/>
                <a:cs typeface="Arial" panose="020B0604020202020204" pitchFamily="34" charset="0"/>
              </a:rPr>
              <a:t>項查核點；年度別請以會計年度填寫；每一分項權重請以</a:t>
            </a:r>
            <a:r>
              <a:rPr lang="en-US" altLang="zh-TW" sz="1400" dirty="0">
                <a:latin typeface="Arial" panose="020B0604020202020204" pitchFamily="34" charset="0"/>
                <a:ea typeface="微軟正黑體" panose="020B0604030504040204" pitchFamily="34" charset="-120"/>
                <a:cs typeface="Arial" panose="020B0604020202020204" pitchFamily="34" charset="0"/>
              </a:rPr>
              <a:t>100%</a:t>
            </a:r>
            <a:r>
              <a:rPr lang="zh-TW" altLang="en-US" sz="1400" dirty="0">
                <a:latin typeface="Arial" panose="020B0604020202020204" pitchFamily="34" charset="0"/>
                <a:ea typeface="微軟正黑體" panose="020B0604030504040204" pitchFamily="34" charset="-120"/>
                <a:cs typeface="Arial" panose="020B0604020202020204" pitchFamily="34" charset="0"/>
              </a:rPr>
              <a:t>來計算，且依工作項目經費占分項經費之百分比做為比例計算。</a:t>
            </a:r>
            <a:endParaRPr lang="en-US" altLang="zh-TW" sz="1400" dirty="0">
              <a:latin typeface="Arial" panose="020B0604020202020204" pitchFamily="34" charset="0"/>
              <a:ea typeface="微軟正黑體" panose="020B0604030504040204" pitchFamily="34" charset="-120"/>
              <a:cs typeface="Arial" panose="020B0604020202020204" pitchFamily="34" charset="0"/>
            </a:endParaRPr>
          </a:p>
        </p:txBody>
      </p:sp>
      <p:graphicFrame>
        <p:nvGraphicFramePr>
          <p:cNvPr id="9" name="表格 8"/>
          <p:cNvGraphicFramePr>
            <a:graphicFrameLocks noGrp="1"/>
          </p:cNvGraphicFramePr>
          <p:nvPr>
            <p:extLst>
              <p:ext uri="{D42A27DB-BD31-4B8C-83A1-F6EECF244321}">
                <p14:modId xmlns:p14="http://schemas.microsoft.com/office/powerpoint/2010/main" val="3121756185"/>
              </p:ext>
            </p:extLst>
          </p:nvPr>
        </p:nvGraphicFramePr>
        <p:xfrm>
          <a:off x="838800" y="2417074"/>
          <a:ext cx="10332720" cy="4056958"/>
        </p:xfrm>
        <a:graphic>
          <a:graphicData uri="http://schemas.openxmlformats.org/drawingml/2006/table">
            <a:tbl>
              <a:tblPr firstRow="1" bandRow="1">
                <a:tableStyleId>{5C22544A-7EE6-4342-B048-85BDC9FD1C3A}</a:tableStyleId>
              </a:tblPr>
              <a:tblGrid>
                <a:gridCol w="1256430">
                  <a:extLst>
                    <a:ext uri="{9D8B030D-6E8A-4147-A177-3AD203B41FA5}">
                      <a16:colId xmlns:a16="http://schemas.microsoft.com/office/drawing/2014/main" xmlns="" val="20000"/>
                    </a:ext>
                  </a:extLst>
                </a:gridCol>
                <a:gridCol w="1534160">
                  <a:extLst>
                    <a:ext uri="{9D8B030D-6E8A-4147-A177-3AD203B41FA5}">
                      <a16:colId xmlns:a16="http://schemas.microsoft.com/office/drawing/2014/main" xmlns="" val="20001"/>
                    </a:ext>
                  </a:extLst>
                </a:gridCol>
                <a:gridCol w="5286610">
                  <a:extLst>
                    <a:ext uri="{9D8B030D-6E8A-4147-A177-3AD203B41FA5}">
                      <a16:colId xmlns:a16="http://schemas.microsoft.com/office/drawing/2014/main" xmlns="" val="20002"/>
                    </a:ext>
                  </a:extLst>
                </a:gridCol>
                <a:gridCol w="1270000">
                  <a:extLst>
                    <a:ext uri="{9D8B030D-6E8A-4147-A177-3AD203B41FA5}">
                      <a16:colId xmlns:a16="http://schemas.microsoft.com/office/drawing/2014/main" xmlns="" val="20003"/>
                    </a:ext>
                  </a:extLst>
                </a:gridCol>
                <a:gridCol w="985520">
                  <a:extLst>
                    <a:ext uri="{9D8B030D-6E8A-4147-A177-3AD203B41FA5}">
                      <a16:colId xmlns:a16="http://schemas.microsoft.com/office/drawing/2014/main" xmlns="" val="20004"/>
                    </a:ext>
                  </a:extLst>
                </a:gridCol>
              </a:tblGrid>
              <a:tr h="496550">
                <a:tc>
                  <a:txBody>
                    <a:bodyPr/>
                    <a:lstStyle/>
                    <a:p>
                      <a:pPr algn="ctr" eaLnBrk="0">
                        <a:lnSpc>
                          <a:spcPts val="1600"/>
                        </a:lnSpc>
                        <a:spcAft>
                          <a:spcPts val="0"/>
                        </a:spcAft>
                      </a:pPr>
                      <a:r>
                        <a:rPr lang="zh-TW" sz="1600" kern="100" dirty="0">
                          <a:effectLst/>
                          <a:latin typeface="Arial" panose="020B0604020202020204" pitchFamily="34" charset="0"/>
                          <a:ea typeface="微軟正黑體" panose="020B0604030504040204" pitchFamily="34" charset="-120"/>
                          <a:cs typeface="Arial" panose="020B0604020202020204" pitchFamily="34" charset="0"/>
                        </a:rPr>
                        <a:t>查核點編號</a:t>
                      </a:r>
                      <a:endParaRPr lang="zh-TW" sz="1600" kern="100" dirty="0">
                        <a:solidFill>
                          <a:schemeClr val="bg1"/>
                        </a:solidFill>
                        <a:effectLst/>
                        <a:latin typeface="Arial" panose="020B0604020202020204" pitchFamily="34" charset="0"/>
                        <a:ea typeface="微軟正黑體" panose="020B0604030504040204" pitchFamily="34" charset="-120"/>
                        <a:cs typeface="Arial" panose="020B0604020202020204" pitchFamily="34" charset="0"/>
                      </a:endParaRPr>
                    </a:p>
                  </a:txBody>
                  <a:tcPr marL="35560" marR="35560" marT="0" marB="0" anchor="ctr"/>
                </a:tc>
                <a:tc>
                  <a:txBody>
                    <a:bodyPr/>
                    <a:lstStyle/>
                    <a:p>
                      <a:pPr algn="ctr" eaLnBrk="0">
                        <a:lnSpc>
                          <a:spcPts val="1600"/>
                        </a:lnSpc>
                        <a:spcAft>
                          <a:spcPts val="0"/>
                        </a:spcAft>
                      </a:pPr>
                      <a:r>
                        <a:rPr lang="zh-TW" sz="1600" kern="100" dirty="0">
                          <a:effectLst/>
                          <a:latin typeface="Arial" panose="020B0604020202020204" pitchFamily="34" charset="0"/>
                          <a:ea typeface="微軟正黑體" panose="020B0604030504040204" pitchFamily="34" charset="-120"/>
                          <a:cs typeface="Arial" panose="020B0604020202020204" pitchFamily="34" charset="0"/>
                        </a:rPr>
                        <a:t>預定</a:t>
                      </a:r>
                      <a:r>
                        <a:rPr lang="zh-TW" sz="1600" kern="100" dirty="0" smtClean="0">
                          <a:effectLst/>
                          <a:latin typeface="Arial" panose="020B0604020202020204" pitchFamily="34" charset="0"/>
                          <a:ea typeface="微軟正黑體" panose="020B0604030504040204" pitchFamily="34" charset="-120"/>
                          <a:cs typeface="Arial" panose="020B0604020202020204" pitchFamily="34" charset="0"/>
                        </a:rPr>
                        <a:t>完成時間</a:t>
                      </a:r>
                      <a:endParaRPr lang="zh-TW" sz="1600" kern="100" dirty="0">
                        <a:solidFill>
                          <a:schemeClr val="bg1"/>
                        </a:solidFill>
                        <a:effectLst/>
                        <a:latin typeface="Arial" panose="020B0604020202020204" pitchFamily="34" charset="0"/>
                        <a:ea typeface="微軟正黑體" panose="020B0604030504040204" pitchFamily="34" charset="-120"/>
                        <a:cs typeface="Arial" panose="020B0604020202020204" pitchFamily="34" charset="0"/>
                      </a:endParaRPr>
                    </a:p>
                  </a:txBody>
                  <a:tcPr marL="35560" marR="35560" marT="0" marB="0" anchor="ctr"/>
                </a:tc>
                <a:tc>
                  <a:txBody>
                    <a:bodyPr/>
                    <a:lstStyle/>
                    <a:p>
                      <a:pPr algn="ctr" eaLnBrk="0">
                        <a:lnSpc>
                          <a:spcPts val="1600"/>
                        </a:lnSpc>
                        <a:spcAft>
                          <a:spcPts val="0"/>
                        </a:spcAft>
                      </a:pPr>
                      <a:r>
                        <a:rPr lang="zh-TW" sz="1600" kern="100" dirty="0">
                          <a:effectLst/>
                          <a:latin typeface="Arial" panose="020B0604020202020204" pitchFamily="34" charset="0"/>
                          <a:ea typeface="微軟正黑體" panose="020B0604030504040204" pitchFamily="34" charset="-120"/>
                          <a:cs typeface="Arial" panose="020B0604020202020204" pitchFamily="34" charset="0"/>
                        </a:rPr>
                        <a:t>工作項目</a:t>
                      </a:r>
                      <a:endParaRPr lang="zh-TW" sz="1600" kern="100" dirty="0">
                        <a:solidFill>
                          <a:schemeClr val="bg1"/>
                        </a:solidFill>
                        <a:effectLst/>
                        <a:latin typeface="Arial" panose="020B0604020202020204" pitchFamily="34" charset="0"/>
                        <a:ea typeface="微軟正黑體" panose="020B0604030504040204" pitchFamily="34" charset="-120"/>
                        <a:cs typeface="Arial" panose="020B0604020202020204" pitchFamily="34" charset="0"/>
                      </a:endParaRPr>
                    </a:p>
                  </a:txBody>
                  <a:tcPr marL="35560" marR="35560" marT="0" marB="0" anchor="ctr"/>
                </a:tc>
                <a:tc>
                  <a:txBody>
                    <a:bodyPr/>
                    <a:lstStyle/>
                    <a:p>
                      <a:pPr algn="ctr" eaLnBrk="0">
                        <a:lnSpc>
                          <a:spcPts val="1600"/>
                        </a:lnSpc>
                        <a:spcAft>
                          <a:spcPts val="0"/>
                        </a:spcAft>
                      </a:pPr>
                      <a:r>
                        <a:rPr lang="zh-TW" sz="1600" kern="100" dirty="0">
                          <a:effectLst/>
                          <a:latin typeface="Arial" panose="020B0604020202020204" pitchFamily="34" charset="0"/>
                          <a:ea typeface="微軟正黑體" panose="020B0604030504040204" pitchFamily="34" charset="-120"/>
                          <a:cs typeface="Arial" panose="020B0604020202020204" pitchFamily="34" charset="0"/>
                        </a:rPr>
                        <a:t>分項</a:t>
                      </a:r>
                      <a:r>
                        <a:rPr lang="zh-TW" sz="1600" kern="100" dirty="0" smtClean="0">
                          <a:effectLst/>
                          <a:latin typeface="Arial" panose="020B0604020202020204" pitchFamily="34" charset="0"/>
                          <a:ea typeface="微軟正黑體" panose="020B0604030504040204" pitchFamily="34" charset="-120"/>
                          <a:cs typeface="Arial" panose="020B0604020202020204" pitchFamily="34" charset="0"/>
                        </a:rPr>
                        <a:t>內</a:t>
                      </a:r>
                      <a:endParaRPr lang="en-US" altLang="zh-TW" sz="1600" kern="100" dirty="0" smtClean="0">
                        <a:effectLst/>
                        <a:latin typeface="Arial" panose="020B0604020202020204" pitchFamily="34" charset="0"/>
                        <a:ea typeface="微軟正黑體" panose="020B0604030504040204" pitchFamily="34" charset="-120"/>
                        <a:cs typeface="Arial" panose="020B0604020202020204" pitchFamily="34" charset="0"/>
                      </a:endParaRPr>
                    </a:p>
                    <a:p>
                      <a:pPr algn="ctr" eaLnBrk="0">
                        <a:lnSpc>
                          <a:spcPts val="1600"/>
                        </a:lnSpc>
                        <a:spcAft>
                          <a:spcPts val="0"/>
                        </a:spcAft>
                      </a:pPr>
                      <a:r>
                        <a:rPr lang="zh-TW" sz="1600" kern="100" dirty="0" smtClean="0">
                          <a:effectLst/>
                          <a:latin typeface="Arial" panose="020B0604020202020204" pitchFamily="34" charset="0"/>
                          <a:ea typeface="微軟正黑體" panose="020B0604030504040204" pitchFamily="34" charset="-120"/>
                          <a:cs typeface="Arial" panose="020B0604020202020204" pitchFamily="34" charset="0"/>
                        </a:rPr>
                        <a:t>權</a:t>
                      </a:r>
                      <a:r>
                        <a:rPr lang="zh-TW" sz="1600" kern="100" dirty="0">
                          <a:effectLst/>
                          <a:latin typeface="Arial" panose="020B0604020202020204" pitchFamily="34" charset="0"/>
                          <a:ea typeface="微軟正黑體" panose="020B0604030504040204" pitchFamily="34" charset="-120"/>
                          <a:cs typeface="Arial" panose="020B0604020202020204" pitchFamily="34" charset="0"/>
                        </a:rPr>
                        <a:t>重</a:t>
                      </a:r>
                      <a:r>
                        <a:rPr lang="en-US" sz="1600" kern="100" dirty="0">
                          <a:effectLst/>
                          <a:latin typeface="Arial" panose="020B0604020202020204" pitchFamily="34" charset="0"/>
                          <a:ea typeface="微軟正黑體" panose="020B0604030504040204" pitchFamily="34" charset="-120"/>
                          <a:cs typeface="Arial" panose="020B0604020202020204" pitchFamily="34" charset="0"/>
                        </a:rPr>
                        <a:t>%</a:t>
                      </a:r>
                      <a:endParaRPr lang="zh-TW" sz="1600" kern="100" dirty="0">
                        <a:solidFill>
                          <a:schemeClr val="bg1"/>
                        </a:solidFill>
                        <a:effectLst/>
                        <a:latin typeface="Arial" panose="020B0604020202020204" pitchFamily="34" charset="0"/>
                        <a:ea typeface="微軟正黑體" panose="020B0604030504040204" pitchFamily="34" charset="-120"/>
                        <a:cs typeface="Arial" panose="020B0604020202020204" pitchFamily="34" charset="0"/>
                      </a:endParaRPr>
                    </a:p>
                  </a:txBody>
                  <a:tcPr marL="35560" marR="35560" marT="0" marB="0" anchor="ctr"/>
                </a:tc>
                <a:tc>
                  <a:txBody>
                    <a:bodyPr/>
                    <a:lstStyle/>
                    <a:p>
                      <a:pPr algn="ctr" eaLnBrk="0">
                        <a:lnSpc>
                          <a:spcPts val="1600"/>
                        </a:lnSpc>
                        <a:spcAft>
                          <a:spcPts val="0"/>
                        </a:spcAft>
                      </a:pPr>
                      <a:r>
                        <a:rPr lang="zh-TW" sz="1600" kern="100" dirty="0">
                          <a:effectLst/>
                          <a:latin typeface="Arial" panose="020B0604020202020204" pitchFamily="34" charset="0"/>
                          <a:ea typeface="微軟正黑體" panose="020B0604030504040204" pitchFamily="34" charset="-120"/>
                          <a:cs typeface="Arial" panose="020B0604020202020204" pitchFamily="34" charset="0"/>
                        </a:rPr>
                        <a:t>參與人員編號</a:t>
                      </a:r>
                      <a:endParaRPr lang="zh-TW" sz="1600" kern="100" dirty="0">
                        <a:solidFill>
                          <a:schemeClr val="bg1"/>
                        </a:solidFill>
                        <a:effectLst/>
                        <a:latin typeface="Arial" panose="020B0604020202020204" pitchFamily="34" charset="0"/>
                        <a:ea typeface="微軟正黑體" panose="020B0604030504040204" pitchFamily="34" charset="-120"/>
                        <a:cs typeface="Arial" panose="020B0604020202020204" pitchFamily="34" charset="0"/>
                      </a:endParaRPr>
                    </a:p>
                  </a:txBody>
                  <a:tcPr marL="35560" marR="35560" marT="0" marB="0" anchor="ctr"/>
                </a:tc>
                <a:extLst>
                  <a:ext uri="{0D108BD9-81ED-4DB2-BD59-A6C34878D82A}">
                    <a16:rowId xmlns:a16="http://schemas.microsoft.com/office/drawing/2014/main" xmlns="" val="10000"/>
                  </a:ext>
                </a:extLst>
              </a:tr>
              <a:tr h="329528">
                <a:tc gridSpan="5">
                  <a:txBody>
                    <a:bodyPr/>
                    <a:lstStyle/>
                    <a:p>
                      <a:r>
                        <a:rPr lang="zh-TW" altLang="en-US" sz="1600" dirty="0" smtClean="0">
                          <a:latin typeface="Arial" panose="020B0604020202020204" pitchFamily="34" charset="0"/>
                          <a:ea typeface="微軟正黑體" panose="020B0604030504040204" pitchFamily="34" charset="-120"/>
                          <a:cs typeface="Arial" panose="020B0604020202020204" pitchFamily="34" charset="0"/>
                        </a:rPr>
                        <a:t>分項</a:t>
                      </a:r>
                      <a:r>
                        <a:rPr lang="en-US" altLang="zh-TW" sz="1600" dirty="0" smtClean="0">
                          <a:latin typeface="Arial" panose="020B0604020202020204" pitchFamily="34" charset="0"/>
                          <a:ea typeface="微軟正黑體" panose="020B0604030504040204" pitchFamily="34" charset="-120"/>
                          <a:cs typeface="Arial" panose="020B0604020202020204" pitchFamily="34" charset="0"/>
                        </a:rPr>
                        <a:t>1.XXX</a:t>
                      </a:r>
                      <a:endParaRPr lang="en-US" altLang="zh-TW" sz="1600" dirty="0" smtClean="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marL="35560" marR="35560"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1"/>
                  </a:ext>
                </a:extLst>
              </a:tr>
              <a:tr h="346431">
                <a:tc>
                  <a:txBody>
                    <a:bodyPr/>
                    <a:lstStyle/>
                    <a:p>
                      <a:r>
                        <a:rPr lang="en-US" altLang="zh-TW" sz="1600" dirty="0" smtClean="0">
                          <a:latin typeface="Arial" panose="020B0604020202020204" pitchFamily="34" charset="0"/>
                          <a:ea typeface="微軟正黑體" panose="020B0604030504040204" pitchFamily="34" charset="-120"/>
                          <a:cs typeface="Arial" panose="020B0604020202020204" pitchFamily="34" charset="0"/>
                        </a:rPr>
                        <a:t>1.1.1</a:t>
                      </a:r>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r>
                        <a:rPr lang="en-US" altLang="zh-TW" sz="1600" kern="1200" dirty="0" smtClean="0">
                          <a:effectLst/>
                          <a:latin typeface="Arial" panose="020B0604020202020204" pitchFamily="34" charset="0"/>
                          <a:ea typeface="微軟正黑體" panose="020B0604030504040204" pitchFamily="34" charset="-120"/>
                          <a:cs typeface="Arial" panose="020B0604020202020204" pitchFamily="34" charset="0"/>
                        </a:rPr>
                        <a:t>XXX/XX/XX</a:t>
                      </a:r>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2"/>
                  </a:ext>
                </a:extLst>
              </a:tr>
              <a:tr h="346431">
                <a:tc>
                  <a:txBody>
                    <a:bodyPr/>
                    <a:lstStyle/>
                    <a:p>
                      <a:r>
                        <a:rPr lang="en-US" altLang="zh-TW" sz="1600" dirty="0" smtClean="0">
                          <a:latin typeface="Arial" panose="020B0604020202020204" pitchFamily="34" charset="0"/>
                          <a:ea typeface="微軟正黑體" panose="020B0604030504040204" pitchFamily="34" charset="-120"/>
                          <a:cs typeface="Arial" panose="020B0604020202020204" pitchFamily="34" charset="0"/>
                        </a:rPr>
                        <a:t>1.1.2</a:t>
                      </a:r>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r>
                        <a:rPr lang="en-US" altLang="zh-TW" sz="1600" kern="1200" dirty="0" smtClean="0">
                          <a:effectLst/>
                          <a:latin typeface="Arial" panose="020B0604020202020204" pitchFamily="34" charset="0"/>
                          <a:ea typeface="微軟正黑體" panose="020B0604030504040204" pitchFamily="34" charset="-120"/>
                          <a:cs typeface="Arial" panose="020B0604020202020204" pitchFamily="34" charset="0"/>
                        </a:rPr>
                        <a:t>XXX/XX/XX</a:t>
                      </a:r>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3"/>
                  </a:ext>
                </a:extLst>
              </a:tr>
              <a:tr h="346431">
                <a:tc>
                  <a:txBody>
                    <a:bodyPr/>
                    <a:lstStyle/>
                    <a:p>
                      <a:r>
                        <a:rPr lang="en-US" altLang="zh-TW" sz="1600" dirty="0" smtClean="0">
                          <a:latin typeface="Arial" panose="020B0604020202020204" pitchFamily="34" charset="0"/>
                          <a:ea typeface="微軟正黑體" panose="020B0604030504040204" pitchFamily="34" charset="-120"/>
                          <a:cs typeface="Arial" panose="020B0604020202020204" pitchFamily="34" charset="0"/>
                        </a:rPr>
                        <a:t>1.2.1</a:t>
                      </a:r>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r>
                        <a:rPr lang="en-US" altLang="zh-TW" sz="1600" kern="1200" dirty="0" smtClean="0">
                          <a:effectLst/>
                          <a:latin typeface="Arial" panose="020B0604020202020204" pitchFamily="34" charset="0"/>
                          <a:ea typeface="微軟正黑體" panose="020B0604030504040204" pitchFamily="34" charset="-120"/>
                          <a:cs typeface="Arial" panose="020B0604020202020204" pitchFamily="34" charset="0"/>
                        </a:rPr>
                        <a:t>XXX/XX/XX</a:t>
                      </a:r>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4"/>
                  </a:ext>
                </a:extLst>
              </a:tr>
              <a:tr h="346431">
                <a:tc>
                  <a:txBody>
                    <a:bodyPr/>
                    <a:lstStyle/>
                    <a:p>
                      <a:r>
                        <a:rPr lang="en-US" altLang="zh-TW" sz="1600" dirty="0" smtClean="0">
                          <a:latin typeface="Arial" panose="020B0604020202020204" pitchFamily="34" charset="0"/>
                          <a:ea typeface="微軟正黑體" panose="020B0604030504040204" pitchFamily="34" charset="-120"/>
                          <a:cs typeface="Arial" panose="020B0604020202020204" pitchFamily="34" charset="0"/>
                        </a:rPr>
                        <a:t>1.2.2</a:t>
                      </a:r>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r>
                        <a:rPr lang="en-US" altLang="zh-TW" sz="1600" kern="1200" dirty="0" smtClean="0">
                          <a:effectLst/>
                          <a:latin typeface="Arial" panose="020B0604020202020204" pitchFamily="34" charset="0"/>
                          <a:ea typeface="微軟正黑體" panose="020B0604030504040204" pitchFamily="34" charset="-120"/>
                          <a:cs typeface="Arial" panose="020B0604020202020204" pitchFamily="34" charset="0"/>
                        </a:rPr>
                        <a:t>XXX/XX/XX</a:t>
                      </a:r>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5"/>
                  </a:ext>
                </a:extLst>
              </a:tr>
              <a:tr h="329528">
                <a:tc gridSpan="3">
                  <a:txBody>
                    <a:bodyPr/>
                    <a:lstStyle/>
                    <a:p>
                      <a:pPr algn="r"/>
                      <a:r>
                        <a:rPr lang="zh-TW" altLang="zh-TW" sz="1600" kern="1200" dirty="0" smtClean="0">
                          <a:effectLst/>
                          <a:latin typeface="Arial" panose="020B0604020202020204" pitchFamily="34" charset="0"/>
                          <a:ea typeface="微軟正黑體" panose="020B0604030504040204" pitchFamily="34" charset="-120"/>
                          <a:cs typeface="Arial" panose="020B0604020202020204" pitchFamily="34" charset="0"/>
                        </a:rPr>
                        <a:t>計畫分項</a:t>
                      </a:r>
                      <a:r>
                        <a:rPr lang="en-US" altLang="zh-TW" sz="1600" kern="1200" dirty="0" smtClean="0">
                          <a:effectLst/>
                          <a:latin typeface="Arial" panose="020B0604020202020204" pitchFamily="34" charset="0"/>
                          <a:ea typeface="微軟正黑體" panose="020B0604030504040204" pitchFamily="34" charset="-120"/>
                          <a:cs typeface="Arial" panose="020B0604020202020204" pitchFamily="34" charset="0"/>
                        </a:rPr>
                        <a:t>1</a:t>
                      </a:r>
                      <a:r>
                        <a:rPr lang="zh-TW" altLang="zh-TW" sz="1600" kern="1200" dirty="0" smtClean="0">
                          <a:effectLst/>
                          <a:latin typeface="Arial" panose="020B0604020202020204" pitchFamily="34" charset="0"/>
                          <a:ea typeface="微軟正黑體" panose="020B0604030504040204" pitchFamily="34" charset="-120"/>
                          <a:cs typeface="Arial" panose="020B0604020202020204" pitchFamily="34" charset="0"/>
                        </a:rPr>
                        <a:t>權重</a:t>
                      </a:r>
                      <a:r>
                        <a:rPr lang="en-US" altLang="zh-TW" sz="1600" kern="1200" dirty="0" smtClean="0">
                          <a:effectLst/>
                          <a:latin typeface="Arial" panose="020B0604020202020204" pitchFamily="34" charset="0"/>
                          <a:ea typeface="微軟正黑體" panose="020B0604030504040204" pitchFamily="34" charset="-120"/>
                          <a:cs typeface="Arial" panose="020B0604020202020204" pitchFamily="34" charset="0"/>
                        </a:rPr>
                        <a:t>(A)</a:t>
                      </a:r>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hMerge="1">
                  <a:txBody>
                    <a:bodyPr/>
                    <a:lstStyle/>
                    <a:p>
                      <a:endParaRPr lang="zh-TW" altLang="en-US"/>
                    </a:p>
                  </a:txBody>
                  <a:tcPr/>
                </a:tc>
                <a:tc hMerge="1">
                  <a:txBody>
                    <a:bodyPr/>
                    <a:lstStyle/>
                    <a:p>
                      <a:endParaRPr lang="zh-TW" altLang="en-US"/>
                    </a:p>
                  </a:txBody>
                  <a:tcPr/>
                </a:tc>
                <a:tc gridSpan="2">
                  <a:txBody>
                    <a:bodyPr/>
                    <a:lstStyle/>
                    <a:p>
                      <a:pPr algn="ctr"/>
                      <a:endParaRPr lang="zh-TW" altLang="en-US" sz="1600" dirty="0">
                        <a:latin typeface="Arial" panose="020B0604020202020204" pitchFamily="34" charset="0"/>
                        <a:ea typeface="微軟正黑體" panose="020B0604030504040204" pitchFamily="34" charset="-120"/>
                        <a:cs typeface="Arial" panose="020B0604020202020204" pitchFamily="34" charset="0"/>
                      </a:endParaRPr>
                    </a:p>
                  </a:txBody>
                  <a:tcPr/>
                </a:tc>
                <a:tc hMerge="1">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6"/>
                  </a:ext>
                </a:extLst>
              </a:tr>
              <a:tr h="329528">
                <a:tc gridSpan="5">
                  <a:txBody>
                    <a:bodyPr/>
                    <a:lstStyle/>
                    <a:p>
                      <a:r>
                        <a:rPr lang="zh-TW" altLang="en-US" sz="1600" dirty="0" smtClean="0">
                          <a:latin typeface="Arial" panose="020B0604020202020204" pitchFamily="34" charset="0"/>
                          <a:ea typeface="微軟正黑體" panose="020B0604030504040204" pitchFamily="34" charset="-120"/>
                          <a:cs typeface="Arial" panose="020B0604020202020204" pitchFamily="34" charset="0"/>
                        </a:rPr>
                        <a:t>分項</a:t>
                      </a:r>
                      <a:r>
                        <a:rPr lang="en-US" altLang="zh-TW" sz="1600" dirty="0" smtClean="0">
                          <a:latin typeface="Arial" panose="020B0604020202020204" pitchFamily="34" charset="0"/>
                          <a:ea typeface="微軟正黑體" panose="020B0604030504040204" pitchFamily="34" charset="-120"/>
                          <a:cs typeface="Arial" panose="020B0604020202020204" pitchFamily="34" charset="0"/>
                        </a:rPr>
                        <a:t>2.XXX</a:t>
                      </a:r>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hMerge="1">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hMerge="1">
                  <a:txBody>
                    <a:bodyPr/>
                    <a:lstStyle/>
                    <a:p>
                      <a:endParaRPr lang="zh-TW" altLang="en-US" dirty="0"/>
                    </a:p>
                  </a:txBody>
                  <a:tcPr/>
                </a:tc>
                <a:tc hMerge="1">
                  <a:txBody>
                    <a:bodyPr/>
                    <a:lstStyle/>
                    <a:p>
                      <a:endParaRPr lang="zh-TW" altLang="en-US" sz="1600" dirty="0">
                        <a:latin typeface="Arial" panose="020B0604020202020204" pitchFamily="34" charset="0"/>
                        <a:ea typeface="微軟正黑體" panose="020B0604030504040204" pitchFamily="34" charset="-120"/>
                        <a:cs typeface="Arial" panose="020B0604020202020204" pitchFamily="34" charset="0"/>
                      </a:endParaRPr>
                    </a:p>
                  </a:txBody>
                  <a:tcPr/>
                </a:tc>
                <a:tc hMerge="1">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7"/>
                  </a:ext>
                </a:extLst>
              </a:tr>
              <a:tr h="346431">
                <a:tc>
                  <a:txBody>
                    <a:bodyPr/>
                    <a:lstStyle/>
                    <a:p>
                      <a:r>
                        <a:rPr lang="en-US" altLang="zh-TW" sz="1600" dirty="0" smtClean="0">
                          <a:latin typeface="Arial" panose="020B0604020202020204" pitchFamily="34" charset="0"/>
                          <a:ea typeface="微軟正黑體" panose="020B0604030504040204" pitchFamily="34" charset="-120"/>
                          <a:cs typeface="Arial" panose="020B0604020202020204" pitchFamily="34" charset="0"/>
                        </a:rPr>
                        <a:t>2.1.1</a:t>
                      </a:r>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r>
                        <a:rPr lang="en-US" altLang="zh-TW" sz="1600" kern="1200" dirty="0" smtClean="0">
                          <a:effectLst/>
                          <a:latin typeface="Arial" panose="020B0604020202020204" pitchFamily="34" charset="0"/>
                          <a:ea typeface="微軟正黑體" panose="020B0604030504040204" pitchFamily="34" charset="-120"/>
                          <a:cs typeface="Arial" panose="020B0604020202020204" pitchFamily="34" charset="0"/>
                        </a:rPr>
                        <a:t>XXX/XX/XX</a:t>
                      </a:r>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8"/>
                  </a:ext>
                </a:extLst>
              </a:tr>
              <a:tr h="346431">
                <a:tc>
                  <a:txBody>
                    <a:bodyPr/>
                    <a:lstStyle/>
                    <a:p>
                      <a:r>
                        <a:rPr lang="en-US" altLang="zh-TW" sz="1600" dirty="0" smtClean="0">
                          <a:latin typeface="Arial" panose="020B0604020202020204" pitchFamily="34" charset="0"/>
                          <a:ea typeface="微軟正黑體" panose="020B0604030504040204" pitchFamily="34" charset="-120"/>
                          <a:cs typeface="Arial" panose="020B0604020202020204" pitchFamily="34" charset="0"/>
                        </a:rPr>
                        <a:t>2.1.2</a:t>
                      </a:r>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r>
                        <a:rPr lang="en-US" altLang="zh-TW" sz="1600" kern="1200" dirty="0" smtClean="0">
                          <a:effectLst/>
                          <a:latin typeface="Arial" panose="020B0604020202020204" pitchFamily="34" charset="0"/>
                          <a:ea typeface="微軟正黑體" panose="020B0604030504040204" pitchFamily="34" charset="-120"/>
                          <a:cs typeface="Arial" panose="020B0604020202020204" pitchFamily="34" charset="0"/>
                        </a:rPr>
                        <a:t>XXX/XX/XX</a:t>
                      </a:r>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9"/>
                  </a:ext>
                </a:extLst>
              </a:tr>
              <a:tr h="346431">
                <a:tc>
                  <a:txBody>
                    <a:bodyPr/>
                    <a:lstStyle/>
                    <a:p>
                      <a:r>
                        <a:rPr lang="en-US" altLang="zh-TW" sz="1600" dirty="0" smtClean="0">
                          <a:latin typeface="Arial" panose="020B0604020202020204" pitchFamily="34" charset="0"/>
                          <a:ea typeface="微軟正黑體" panose="020B0604030504040204" pitchFamily="34" charset="-120"/>
                          <a:cs typeface="Arial" panose="020B0604020202020204" pitchFamily="34" charset="0"/>
                        </a:rPr>
                        <a:t>…</a:t>
                      </a:r>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sz="16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11"/>
                  </a:ext>
                </a:extLst>
              </a:tr>
            </a:tbl>
          </a:graphicData>
        </a:graphic>
      </p:graphicFrame>
    </p:spTree>
    <p:extLst>
      <p:ext uri="{BB962C8B-B14F-4D97-AF65-F5344CB8AC3E}">
        <p14:creationId xmlns:p14="http://schemas.microsoft.com/office/powerpoint/2010/main" val="6605601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四、</a:t>
            </a:r>
            <a:r>
              <a:rPr lang="zh-TW" altLang="zh-TW" dirty="0" smtClean="0"/>
              <a:t>查核</a:t>
            </a:r>
            <a:r>
              <a:rPr lang="zh-TW" altLang="zh-TW" dirty="0"/>
              <a:t>點</a:t>
            </a:r>
            <a:r>
              <a:rPr lang="zh-TW" altLang="zh-TW" dirty="0" smtClean="0"/>
              <a:t>及績效指標</a:t>
            </a:r>
            <a:r>
              <a:rPr lang="en-US" altLang="zh-TW" dirty="0" smtClean="0"/>
              <a:t>(</a:t>
            </a:r>
            <a:r>
              <a:rPr lang="zh-TW" altLang="en-US" dirty="0" smtClean="0"/>
              <a:t>續</a:t>
            </a:r>
            <a:r>
              <a:rPr lang="en-US" altLang="zh-TW" dirty="0" smtClean="0"/>
              <a:t>)</a:t>
            </a:r>
            <a:endParaRPr lang="zh-TW" altLang="en-US" dirty="0"/>
          </a:p>
        </p:txBody>
      </p:sp>
      <p:sp>
        <p:nvSpPr>
          <p:cNvPr id="3" name="內容版面配置區 2"/>
          <p:cNvSpPr>
            <a:spLocks noGrp="1"/>
          </p:cNvSpPr>
          <p:nvPr>
            <p:ph idx="1"/>
          </p:nvPr>
        </p:nvSpPr>
        <p:spPr>
          <a:xfrm>
            <a:off x="838800" y="860400"/>
            <a:ext cx="10515600" cy="4957763"/>
          </a:xfrm>
        </p:spPr>
        <p:txBody>
          <a:bodyPr/>
          <a:lstStyle/>
          <a:p>
            <a:pPr marL="0" indent="0" eaLnBrk="0">
              <a:buNone/>
            </a:pPr>
            <a:r>
              <a:rPr lang="en-US" altLang="zh-TW" b="1" dirty="0" smtClean="0"/>
              <a:t>(</a:t>
            </a:r>
            <a:r>
              <a:rPr lang="zh-TW" altLang="zh-TW" b="1" dirty="0" smtClean="0"/>
              <a:t>二</a:t>
            </a:r>
            <a:r>
              <a:rPr lang="en-US" altLang="zh-TW" b="1" dirty="0" smtClean="0"/>
              <a:t>)</a:t>
            </a:r>
            <a:r>
              <a:rPr lang="zh-TW" altLang="zh-TW" b="1" dirty="0" smtClean="0"/>
              <a:t>計畫</a:t>
            </a:r>
            <a:r>
              <a:rPr lang="zh-TW" altLang="en-US" b="1" dirty="0" smtClean="0"/>
              <a:t>關鍵</a:t>
            </a:r>
            <a:r>
              <a:rPr lang="zh-TW" altLang="zh-TW" b="1" dirty="0" smtClean="0"/>
              <a:t>績效指標</a:t>
            </a:r>
          </a:p>
          <a:p>
            <a:pPr marL="457200" lvl="1" indent="0">
              <a:buNone/>
            </a:pPr>
            <a:r>
              <a:rPr lang="zh-TW" altLang="zh-TW" sz="1800" dirty="0" smtClean="0"/>
              <a:t>請具體說明提案年度</a:t>
            </a:r>
          </a:p>
          <a:p>
            <a:pPr lvl="1"/>
            <a:r>
              <a:rPr lang="zh-TW" altLang="zh-TW" sz="1800" dirty="0" smtClean="0"/>
              <a:t>輔導</a:t>
            </a:r>
            <a:r>
              <a:rPr lang="zh-TW" altLang="zh-TW" sz="1800" dirty="0"/>
              <a:t>之新創團隊之家</a:t>
            </a:r>
            <a:r>
              <a:rPr lang="zh-TW" altLang="zh-TW" sz="1800" dirty="0" smtClean="0"/>
              <a:t>數</a:t>
            </a:r>
            <a:endParaRPr lang="zh-TW" altLang="zh-TW" sz="1800" dirty="0"/>
          </a:p>
          <a:p>
            <a:pPr lvl="1"/>
            <a:r>
              <a:rPr lang="zh-TW" altLang="zh-TW" sz="1800" dirty="0"/>
              <a:t>輔導之新創團隊獲得場域實證之件</a:t>
            </a:r>
            <a:r>
              <a:rPr lang="zh-TW" altLang="zh-TW" sz="1800" dirty="0" smtClean="0"/>
              <a:t>數</a:t>
            </a:r>
            <a:endParaRPr lang="zh-TW" altLang="zh-TW" sz="1800" dirty="0"/>
          </a:p>
          <a:p>
            <a:pPr lvl="1"/>
            <a:r>
              <a:rPr lang="zh-TW" altLang="zh-TW" sz="1800" dirty="0"/>
              <a:t>輔導之新創團隊獲得投資或商業合作之件</a:t>
            </a:r>
            <a:r>
              <a:rPr lang="zh-TW" altLang="zh-TW" sz="1800" dirty="0" smtClean="0"/>
              <a:t>數</a:t>
            </a:r>
            <a:endParaRPr lang="zh-TW" altLang="zh-TW" sz="1800" dirty="0"/>
          </a:p>
          <a:p>
            <a:pPr lvl="1"/>
            <a:r>
              <a:rPr lang="zh-TW" altLang="zh-TW" sz="1800" dirty="0"/>
              <a:t>輔導之新創團隊獲得募資、商業合作或投資之</a:t>
            </a:r>
            <a:r>
              <a:rPr lang="zh-TW" altLang="zh-TW" sz="1800" dirty="0" smtClean="0"/>
              <a:t>金額</a:t>
            </a:r>
            <a:endParaRPr lang="zh-TW" altLang="zh-TW" sz="1800" dirty="0"/>
          </a:p>
          <a:p>
            <a:endParaRPr lang="zh-TW" altLang="en-US" dirty="0"/>
          </a:p>
        </p:txBody>
      </p:sp>
      <p:graphicFrame>
        <p:nvGraphicFramePr>
          <p:cNvPr id="4" name="表格 3"/>
          <p:cNvGraphicFramePr>
            <a:graphicFrameLocks noGrp="1"/>
          </p:cNvGraphicFramePr>
          <p:nvPr>
            <p:extLst>
              <p:ext uri="{D42A27DB-BD31-4B8C-83A1-F6EECF244321}">
                <p14:modId xmlns:p14="http://schemas.microsoft.com/office/powerpoint/2010/main" val="1357268740"/>
              </p:ext>
            </p:extLst>
          </p:nvPr>
        </p:nvGraphicFramePr>
        <p:xfrm>
          <a:off x="838799" y="2942965"/>
          <a:ext cx="10634696" cy="2777490"/>
        </p:xfrm>
        <a:graphic>
          <a:graphicData uri="http://schemas.openxmlformats.org/drawingml/2006/table">
            <a:tbl>
              <a:tblPr firstRow="1" bandRow="1">
                <a:tableStyleId>{5C22544A-7EE6-4342-B048-85BDC9FD1C3A}</a:tableStyleId>
              </a:tblPr>
              <a:tblGrid>
                <a:gridCol w="1874748">
                  <a:extLst>
                    <a:ext uri="{9D8B030D-6E8A-4147-A177-3AD203B41FA5}">
                      <a16:colId xmlns:a16="http://schemas.microsoft.com/office/drawing/2014/main" xmlns="" val="20000"/>
                    </a:ext>
                  </a:extLst>
                </a:gridCol>
                <a:gridCol w="3229941">
                  <a:extLst>
                    <a:ext uri="{9D8B030D-6E8A-4147-A177-3AD203B41FA5}">
                      <a16:colId xmlns:a16="http://schemas.microsoft.com/office/drawing/2014/main" xmlns="" val="20001"/>
                    </a:ext>
                  </a:extLst>
                </a:gridCol>
                <a:gridCol w="1252800">
                  <a:extLst>
                    <a:ext uri="{9D8B030D-6E8A-4147-A177-3AD203B41FA5}">
                      <a16:colId xmlns:a16="http://schemas.microsoft.com/office/drawing/2014/main" xmlns="" val="20002"/>
                    </a:ext>
                  </a:extLst>
                </a:gridCol>
                <a:gridCol w="1215812">
                  <a:extLst>
                    <a:ext uri="{9D8B030D-6E8A-4147-A177-3AD203B41FA5}">
                      <a16:colId xmlns:a16="http://schemas.microsoft.com/office/drawing/2014/main" xmlns="" val="20003"/>
                    </a:ext>
                  </a:extLst>
                </a:gridCol>
                <a:gridCol w="1139226">
                  <a:extLst>
                    <a:ext uri="{9D8B030D-6E8A-4147-A177-3AD203B41FA5}">
                      <a16:colId xmlns:a16="http://schemas.microsoft.com/office/drawing/2014/main" xmlns="" val="20004"/>
                    </a:ext>
                  </a:extLst>
                </a:gridCol>
                <a:gridCol w="1922169">
                  <a:extLst>
                    <a:ext uri="{9D8B030D-6E8A-4147-A177-3AD203B41FA5}">
                      <a16:colId xmlns:a16="http://schemas.microsoft.com/office/drawing/2014/main" xmlns="" val="20005"/>
                    </a:ext>
                  </a:extLst>
                </a:gridCol>
              </a:tblGrid>
              <a:tr h="552450">
                <a:tc>
                  <a:txBody>
                    <a:bodyPr/>
                    <a:lstStyle/>
                    <a:p>
                      <a:pPr algn="ctr"/>
                      <a:r>
                        <a:rPr lang="zh-TW" altLang="en-US" dirty="0" smtClean="0">
                          <a:latin typeface="Arial" panose="020B0604020202020204" pitchFamily="34" charset="0"/>
                          <a:ea typeface="微軟正黑體" panose="020B0604030504040204" pitchFamily="34" charset="-120"/>
                          <a:cs typeface="Arial" panose="020B0604020202020204" pitchFamily="34" charset="0"/>
                        </a:rPr>
                        <a:t>項目</a:t>
                      </a:r>
                      <a:endParaRPr lang="zh-TW" altLang="en-US"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nchor="ctr"/>
                </a:tc>
                <a:tc>
                  <a:txBody>
                    <a:bodyPr/>
                    <a:lstStyle/>
                    <a:p>
                      <a:pPr algn="ctr"/>
                      <a:r>
                        <a:rPr lang="zh-TW" altLang="en-US" dirty="0" smtClean="0">
                          <a:latin typeface="Arial" panose="020B0604020202020204" pitchFamily="34" charset="0"/>
                          <a:ea typeface="微軟正黑體" panose="020B0604030504040204" pitchFamily="34" charset="-120"/>
                          <a:cs typeface="Arial" panose="020B0604020202020204" pitchFamily="34" charset="0"/>
                        </a:rPr>
                        <a:t>指標項目</a:t>
                      </a:r>
                      <a:endParaRPr lang="zh-TW" altLang="en-US"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nchor="ctr"/>
                </a:tc>
                <a:tc>
                  <a:txBody>
                    <a:bodyPr/>
                    <a:lstStyle/>
                    <a:p>
                      <a:pPr algn="ctr"/>
                      <a:r>
                        <a:rPr lang="zh-TW" altLang="en-US" dirty="0" smtClean="0">
                          <a:latin typeface="Arial" panose="020B0604020202020204" pitchFamily="34" charset="0"/>
                          <a:ea typeface="微軟正黑體" panose="020B0604030504040204" pitchFamily="34" charset="-120"/>
                          <a:cs typeface="Arial" panose="020B0604020202020204" pitchFamily="34" charset="0"/>
                        </a:rPr>
                        <a:t>第</a:t>
                      </a:r>
                      <a:r>
                        <a:rPr lang="en-US" altLang="zh-TW" dirty="0" smtClean="0">
                          <a:latin typeface="Arial" panose="020B0604020202020204" pitchFamily="34" charset="0"/>
                          <a:ea typeface="微軟正黑體" panose="020B0604030504040204" pitchFamily="34" charset="-120"/>
                          <a:cs typeface="Arial" panose="020B0604020202020204" pitchFamily="34" charset="0"/>
                        </a:rPr>
                        <a:t>1</a:t>
                      </a:r>
                      <a:r>
                        <a:rPr lang="zh-TW" altLang="en-US" dirty="0" smtClean="0">
                          <a:latin typeface="Arial" panose="020B0604020202020204" pitchFamily="34" charset="0"/>
                          <a:ea typeface="微軟正黑體" panose="020B0604030504040204" pitchFamily="34" charset="-120"/>
                          <a:cs typeface="Arial" panose="020B0604020202020204" pitchFamily="34" charset="0"/>
                        </a:rPr>
                        <a:t>年度</a:t>
                      </a:r>
                      <a:endParaRPr lang="zh-TW" altLang="en-US"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nchor="ctr"/>
                </a:tc>
                <a:tc>
                  <a:txBody>
                    <a:bodyPr/>
                    <a:lstStyle/>
                    <a:p>
                      <a:pPr algn="ctr"/>
                      <a:r>
                        <a:rPr lang="zh-TW" altLang="en-US" dirty="0" smtClean="0">
                          <a:latin typeface="Arial" panose="020B0604020202020204" pitchFamily="34" charset="0"/>
                          <a:ea typeface="微軟正黑體" panose="020B0604030504040204" pitchFamily="34" charset="-120"/>
                          <a:cs typeface="Arial" panose="020B0604020202020204" pitchFamily="34" charset="0"/>
                        </a:rPr>
                        <a:t>第</a:t>
                      </a:r>
                      <a:r>
                        <a:rPr lang="en-US" altLang="zh-TW" dirty="0" smtClean="0">
                          <a:latin typeface="Arial" panose="020B0604020202020204" pitchFamily="34" charset="0"/>
                          <a:ea typeface="微軟正黑體" panose="020B0604030504040204" pitchFamily="34" charset="-120"/>
                          <a:cs typeface="Arial" panose="020B0604020202020204" pitchFamily="34" charset="0"/>
                        </a:rPr>
                        <a:t>2</a:t>
                      </a:r>
                      <a:r>
                        <a:rPr lang="zh-TW" altLang="en-US" dirty="0" smtClean="0">
                          <a:latin typeface="Arial" panose="020B0604020202020204" pitchFamily="34" charset="0"/>
                          <a:ea typeface="微軟正黑體" panose="020B0604030504040204" pitchFamily="34" charset="-120"/>
                          <a:cs typeface="Arial" panose="020B0604020202020204" pitchFamily="34" charset="0"/>
                        </a:rPr>
                        <a:t>年度</a:t>
                      </a:r>
                      <a:r>
                        <a:rPr lang="en-US" altLang="zh-TW" baseline="30000" dirty="0" smtClean="0">
                          <a:latin typeface="Arial" panose="020B0604020202020204" pitchFamily="34" charset="0"/>
                          <a:ea typeface="微軟正黑體" panose="020B0604030504040204" pitchFamily="34" charset="-120"/>
                          <a:cs typeface="Arial" panose="020B0604020202020204" pitchFamily="34" charset="0"/>
                        </a:rPr>
                        <a:t>3</a:t>
                      </a:r>
                      <a:endParaRPr lang="zh-TW" altLang="en-US" baseline="300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nchor="ctr"/>
                </a:tc>
                <a:tc>
                  <a:txBody>
                    <a:bodyPr/>
                    <a:lstStyle/>
                    <a:p>
                      <a:pPr algn="ctr"/>
                      <a:r>
                        <a:rPr lang="zh-TW" altLang="en-US" dirty="0" smtClean="0">
                          <a:latin typeface="Arial" panose="020B0604020202020204" pitchFamily="34" charset="0"/>
                          <a:ea typeface="微軟正黑體" panose="020B0604030504040204" pitchFamily="34" charset="-120"/>
                          <a:cs typeface="Arial" panose="020B0604020202020204" pitchFamily="34" charset="0"/>
                        </a:rPr>
                        <a:t>第</a:t>
                      </a:r>
                      <a:r>
                        <a:rPr lang="en-US" altLang="zh-TW" dirty="0" smtClean="0">
                          <a:latin typeface="Arial" panose="020B0604020202020204" pitchFamily="34" charset="0"/>
                          <a:ea typeface="微軟正黑體" panose="020B0604030504040204" pitchFamily="34" charset="-120"/>
                          <a:cs typeface="Arial" panose="020B0604020202020204" pitchFamily="34" charset="0"/>
                        </a:rPr>
                        <a:t>3</a:t>
                      </a:r>
                      <a:r>
                        <a:rPr lang="zh-TW" altLang="en-US" dirty="0" smtClean="0">
                          <a:latin typeface="Arial" panose="020B0604020202020204" pitchFamily="34" charset="0"/>
                          <a:ea typeface="微軟正黑體" panose="020B0604030504040204" pitchFamily="34" charset="-120"/>
                          <a:cs typeface="Arial" panose="020B0604020202020204" pitchFamily="34" charset="0"/>
                        </a:rPr>
                        <a:t>年度</a:t>
                      </a:r>
                      <a:r>
                        <a:rPr lang="en-US" altLang="zh-TW" baseline="30000" dirty="0" smtClean="0">
                          <a:latin typeface="Arial" panose="020B0604020202020204" pitchFamily="34" charset="0"/>
                          <a:ea typeface="微軟正黑體" panose="020B0604030504040204" pitchFamily="34" charset="-120"/>
                          <a:cs typeface="Arial" panose="020B0604020202020204" pitchFamily="34" charset="0"/>
                        </a:rPr>
                        <a:t>3</a:t>
                      </a:r>
                      <a:endParaRPr lang="zh-TW" altLang="en-US" baseline="30000"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nchor="ctr"/>
                </a:tc>
                <a:tc>
                  <a:txBody>
                    <a:bodyPr/>
                    <a:lstStyle/>
                    <a:p>
                      <a:pPr algn="ctr"/>
                      <a:r>
                        <a:rPr lang="zh-TW" altLang="en-US" dirty="0" smtClean="0">
                          <a:latin typeface="Arial" panose="020B0604020202020204" pitchFamily="34" charset="0"/>
                          <a:ea typeface="微軟正黑體" panose="020B0604030504040204" pitchFamily="34" charset="-120"/>
                          <a:cs typeface="Arial" panose="020B0604020202020204" pitchFamily="34" charset="0"/>
                        </a:rPr>
                        <a:t>計算</a:t>
                      </a:r>
                      <a:r>
                        <a:rPr lang="en-US" altLang="zh-TW" dirty="0" smtClean="0">
                          <a:latin typeface="Arial" panose="020B0604020202020204" pitchFamily="34" charset="0"/>
                          <a:ea typeface="微軟正黑體" panose="020B0604030504040204" pitchFamily="34" charset="-120"/>
                          <a:cs typeface="Arial" panose="020B0604020202020204" pitchFamily="34" charset="0"/>
                        </a:rPr>
                        <a:t>/</a:t>
                      </a:r>
                      <a:r>
                        <a:rPr lang="zh-TW" altLang="en-US" dirty="0" smtClean="0">
                          <a:latin typeface="Arial" panose="020B0604020202020204" pitchFamily="34" charset="0"/>
                          <a:ea typeface="微軟正黑體" panose="020B0604030504040204" pitchFamily="34" charset="-120"/>
                          <a:cs typeface="Arial" panose="020B0604020202020204" pitchFamily="34" charset="0"/>
                        </a:rPr>
                        <a:t>查證方式</a:t>
                      </a:r>
                      <a:endParaRPr lang="zh-TW" altLang="en-US" dirty="0">
                        <a:solidFill>
                          <a:schemeClr val="tx1"/>
                        </a:solidFill>
                        <a:latin typeface="Arial" panose="020B0604020202020204" pitchFamily="34" charset="0"/>
                        <a:ea typeface="微軟正黑體" panose="020B0604030504040204" pitchFamily="34" charset="-120"/>
                        <a:cs typeface="Arial" panose="020B0604020202020204" pitchFamily="34" charset="0"/>
                      </a:endParaRPr>
                    </a:p>
                  </a:txBody>
                  <a:tcPr anchor="ctr"/>
                </a:tc>
                <a:extLst>
                  <a:ext uri="{0D108BD9-81ED-4DB2-BD59-A6C34878D82A}">
                    <a16:rowId xmlns:a16="http://schemas.microsoft.com/office/drawing/2014/main" xmlns="" val="10000"/>
                  </a:ext>
                </a:extLst>
              </a:tr>
              <a:tr h="370840">
                <a:tc rowSpan="3">
                  <a:txBody>
                    <a:bodyPr/>
                    <a:lstStyle/>
                    <a:p>
                      <a:r>
                        <a:rPr lang="en-US" altLang="zh-TW" dirty="0" smtClean="0">
                          <a:latin typeface="Arial" panose="020B0604020202020204" pitchFamily="34" charset="0"/>
                          <a:ea typeface="微軟正黑體" panose="020B0604030504040204" pitchFamily="34" charset="-120"/>
                          <a:cs typeface="Arial" panose="020B0604020202020204" pitchFamily="34" charset="0"/>
                        </a:rPr>
                        <a:t>1.</a:t>
                      </a:r>
                      <a:r>
                        <a:rPr lang="zh-TW" altLang="en-US" dirty="0" smtClean="0">
                          <a:latin typeface="Arial" panose="020B0604020202020204" pitchFamily="34" charset="0"/>
                          <a:ea typeface="微軟正黑體" panose="020B0604030504040204" pitchFamily="34" charset="-120"/>
                          <a:cs typeface="Arial" panose="020B0604020202020204" pitchFamily="34" charset="0"/>
                        </a:rPr>
                        <a:t>計畫關鍵績效指標</a:t>
                      </a:r>
                      <a:r>
                        <a:rPr lang="en-US" altLang="zh-TW" dirty="0" smtClean="0">
                          <a:latin typeface="Arial" panose="020B0604020202020204" pitchFamily="34" charset="0"/>
                          <a:ea typeface="微軟正黑體" panose="020B0604030504040204" pitchFamily="34" charset="-120"/>
                          <a:cs typeface="Arial" panose="020B0604020202020204" pitchFamily="34" charset="0"/>
                        </a:rPr>
                        <a:t>(KPI)</a:t>
                      </a:r>
                      <a:r>
                        <a:rPr lang="en-US" altLang="zh-TW" baseline="30000" dirty="0" smtClean="0">
                          <a:latin typeface="Arial" panose="020B0604020202020204" pitchFamily="34" charset="0"/>
                          <a:ea typeface="微軟正黑體" panose="020B0604030504040204" pitchFamily="34" charset="-120"/>
                          <a:cs typeface="Arial" panose="020B0604020202020204" pitchFamily="34" charset="0"/>
                        </a:rPr>
                        <a:t>1</a:t>
                      </a:r>
                      <a:endParaRPr lang="zh-TW" altLang="en-US" baseline="30000"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1"/>
                  </a:ext>
                </a:extLst>
              </a:tr>
              <a:tr h="370840">
                <a:tc vMerge="1">
                  <a:txBody>
                    <a:bodyPr/>
                    <a:lstStyle/>
                    <a:p>
                      <a:endParaRPr lang="zh-TW" altLang="en-US"/>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2"/>
                  </a:ext>
                </a:extLst>
              </a:tr>
              <a:tr h="37084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TW" altLang="zh-TW" sz="1800" kern="1200" dirty="0" smtClean="0">
                        <a:solidFill>
                          <a:schemeClr val="dk1"/>
                        </a:solidFill>
                        <a:effectLst/>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3"/>
                  </a:ext>
                </a:extLst>
              </a:tr>
              <a:tr h="370840">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sz="1800" kern="1200" dirty="0" smtClean="0">
                          <a:effectLst/>
                          <a:latin typeface="Arial" panose="020B0604020202020204" pitchFamily="34" charset="0"/>
                          <a:ea typeface="微軟正黑體" panose="020B0604030504040204" pitchFamily="34" charset="-120"/>
                          <a:cs typeface="Arial" panose="020B0604020202020204" pitchFamily="34" charset="0"/>
                        </a:rPr>
                        <a:t>2.</a:t>
                      </a:r>
                      <a:r>
                        <a:rPr lang="zh-TW" altLang="zh-TW" sz="1800" kern="1200" dirty="0" smtClean="0">
                          <a:effectLst/>
                          <a:latin typeface="Arial" panose="020B0604020202020204" pitchFamily="34" charset="0"/>
                          <a:ea typeface="微軟正黑體" panose="020B0604030504040204" pitchFamily="34" charset="-120"/>
                          <a:cs typeface="Arial" panose="020B0604020202020204" pitchFamily="34" charset="0"/>
                        </a:rPr>
                        <a:t>其他衍生效益</a:t>
                      </a:r>
                      <a:r>
                        <a:rPr lang="en-US" altLang="zh-TW" sz="1800" kern="1200" baseline="30000" dirty="0" smtClean="0">
                          <a:effectLst/>
                          <a:latin typeface="Arial" panose="020B0604020202020204" pitchFamily="34" charset="0"/>
                          <a:ea typeface="微軟正黑體" panose="020B0604030504040204" pitchFamily="34" charset="-120"/>
                          <a:cs typeface="Arial" panose="020B0604020202020204" pitchFamily="34" charset="0"/>
                        </a:rPr>
                        <a:t>2</a:t>
                      </a:r>
                      <a:endParaRPr lang="zh-TW" altLang="zh-TW" sz="1800" kern="1200" baseline="30000" dirty="0" smtClean="0">
                        <a:solidFill>
                          <a:schemeClr val="dk1"/>
                        </a:solidFill>
                        <a:effectLst/>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4"/>
                  </a:ext>
                </a:extLst>
              </a:tr>
              <a:tr h="370840">
                <a:tc vMerge="1">
                  <a:txBody>
                    <a:bodyPr/>
                    <a:lstStyle/>
                    <a:p>
                      <a:endParaRPr lang="zh-TW" altLang="en-US"/>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5"/>
                  </a:ext>
                </a:extLst>
              </a:tr>
              <a:tr h="37084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TW" altLang="zh-TW" sz="1800" kern="1200" dirty="0" smtClean="0">
                        <a:solidFill>
                          <a:schemeClr val="dk1"/>
                        </a:solidFill>
                        <a:effectLst/>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tc>
                  <a:txBody>
                    <a:bodyPr/>
                    <a:lstStyle/>
                    <a:p>
                      <a:endParaRPr lang="zh-TW" altLang="en-US" dirty="0">
                        <a:latin typeface="Arial" panose="020B0604020202020204" pitchFamily="34" charset="0"/>
                        <a:ea typeface="微軟正黑體" panose="020B0604030504040204" pitchFamily="34" charset="-120"/>
                        <a:cs typeface="Arial" panose="020B0604020202020204" pitchFamily="34" charset="0"/>
                      </a:endParaRPr>
                    </a:p>
                  </a:txBody>
                  <a:tcPr/>
                </a:tc>
                <a:extLst>
                  <a:ext uri="{0D108BD9-81ED-4DB2-BD59-A6C34878D82A}">
                    <a16:rowId xmlns:a16="http://schemas.microsoft.com/office/drawing/2014/main" xmlns="" val="10006"/>
                  </a:ext>
                </a:extLst>
              </a:tr>
            </a:tbl>
          </a:graphicData>
        </a:graphic>
      </p:graphicFrame>
      <p:sp>
        <p:nvSpPr>
          <p:cNvPr id="5" name="投影片編號版面配置區 4"/>
          <p:cNvSpPr>
            <a:spLocks noGrp="1"/>
          </p:cNvSpPr>
          <p:nvPr>
            <p:ph type="sldNum" sz="quarter" idx="12"/>
          </p:nvPr>
        </p:nvSpPr>
        <p:spPr/>
        <p:txBody>
          <a:bodyPr/>
          <a:lstStyle/>
          <a:p>
            <a:fld id="{08149932-37C6-4D6A-AF22-EBEBF2BE98A2}" type="slidenum">
              <a:rPr lang="zh-TW" altLang="en-US" smtClean="0"/>
              <a:pPr/>
              <a:t>9</a:t>
            </a:fld>
            <a:endParaRPr lang="zh-TW" altLang="en-US"/>
          </a:p>
        </p:txBody>
      </p:sp>
      <p:sp>
        <p:nvSpPr>
          <p:cNvPr id="6" name="矩形 5"/>
          <p:cNvSpPr/>
          <p:nvPr/>
        </p:nvSpPr>
        <p:spPr>
          <a:xfrm>
            <a:off x="838799" y="5731119"/>
            <a:ext cx="10634699" cy="646331"/>
          </a:xfrm>
          <a:prstGeom prst="rect">
            <a:avLst/>
          </a:prstGeom>
        </p:spPr>
        <p:txBody>
          <a:bodyPr wrap="square">
            <a:spAutoFit/>
          </a:bodyPr>
          <a:lstStyle/>
          <a:p>
            <a:pPr marL="228600" indent="-228600">
              <a:buFont typeface="+mj-lt"/>
              <a:buAutoNum type="arabicPeriod"/>
            </a:pPr>
            <a:r>
              <a:rPr lang="zh-TW" altLang="en-US" sz="1200" dirty="0" smtClean="0">
                <a:latin typeface="微軟正黑體" panose="020B0604030504040204" pitchFamily="34" charset="-120"/>
                <a:ea typeface="微軟正黑體" panose="020B0604030504040204" pitchFamily="34" charset="-120"/>
              </a:rPr>
              <a:t>計畫關鍵績效指標</a:t>
            </a:r>
            <a:r>
              <a:rPr lang="en-US" altLang="zh-TW" sz="1200" dirty="0" smtClean="0">
                <a:latin typeface="微軟正黑體" panose="020B0604030504040204" pitchFamily="34" charset="-120"/>
                <a:ea typeface="微軟正黑體" panose="020B0604030504040204" pitchFamily="34" charset="-120"/>
              </a:rPr>
              <a:t>(KPI)</a:t>
            </a:r>
            <a:r>
              <a:rPr lang="zh-TW" altLang="en-US" sz="1200" dirty="0" smtClean="0">
                <a:latin typeface="微軟正黑體" panose="020B0604030504040204" pitchFamily="34" charset="-120"/>
                <a:ea typeface="微軟正黑體" panose="020B0604030504040204" pitchFamily="34" charset="-120"/>
              </a:rPr>
              <a:t>之項目，請一同列入「</a:t>
            </a:r>
            <a:r>
              <a:rPr lang="en-US" altLang="zh-TW" sz="1200" dirty="0" smtClean="0">
                <a:latin typeface="微軟正黑體" panose="020B0604030504040204" pitchFamily="34" charset="-120"/>
                <a:ea typeface="微軟正黑體" panose="020B0604030504040204" pitchFamily="34" charset="-120"/>
              </a:rPr>
              <a:t>(</a:t>
            </a:r>
            <a:r>
              <a:rPr lang="zh-TW" altLang="en-US" sz="1200" dirty="0" smtClean="0">
                <a:latin typeface="微軟正黑體" panose="020B0604030504040204" pitchFamily="34" charset="-120"/>
                <a:ea typeface="微軟正黑體" panose="020B0604030504040204" pitchFamily="34" charset="-120"/>
              </a:rPr>
              <a:t>一</a:t>
            </a:r>
            <a:r>
              <a:rPr lang="en-US" altLang="zh-TW" sz="1200" dirty="0" smtClean="0">
                <a:latin typeface="微軟正黑體" panose="020B0604030504040204" pitchFamily="34" charset="-120"/>
                <a:ea typeface="微軟正黑體" panose="020B0604030504040204" pitchFamily="34" charset="-120"/>
              </a:rPr>
              <a:t>)</a:t>
            </a:r>
            <a:r>
              <a:rPr lang="zh-TW" altLang="en-US" sz="1200" dirty="0" smtClean="0">
                <a:latin typeface="微軟正黑體" panose="020B0604030504040204" pitchFamily="34" charset="-120"/>
                <a:ea typeface="微軟正黑體" panose="020B0604030504040204" pitchFamily="34" charset="-120"/>
              </a:rPr>
              <a:t>計畫查核點」內。</a:t>
            </a:r>
          </a:p>
          <a:p>
            <a:pPr marL="228600" indent="-228600">
              <a:buFont typeface="+mj-lt"/>
              <a:buAutoNum type="arabicPeriod"/>
            </a:pPr>
            <a:r>
              <a:rPr lang="zh-TW" altLang="en-US" sz="1200" dirty="0" smtClean="0">
                <a:latin typeface="微軟正黑體" panose="020B0604030504040204" pitchFamily="34" charset="-120"/>
                <a:ea typeface="微軟正黑體" panose="020B0604030504040204" pitchFamily="34" charset="-120"/>
              </a:rPr>
              <a:t>若</a:t>
            </a:r>
            <a:r>
              <a:rPr lang="zh-TW" altLang="en-US" sz="1200" dirty="0">
                <a:latin typeface="微軟正黑體" panose="020B0604030504040204" pitchFamily="34" charset="-120"/>
                <a:ea typeface="微軟正黑體" panose="020B0604030504040204" pitchFamily="34" charset="-120"/>
              </a:rPr>
              <a:t>無其他衍生效益，則免填。</a:t>
            </a:r>
          </a:p>
          <a:p>
            <a:pPr marL="228600" indent="-228600">
              <a:buFont typeface="+mj-lt"/>
              <a:buAutoNum type="arabicPeriod"/>
            </a:pPr>
            <a:r>
              <a:rPr lang="zh-TW" altLang="en-US" sz="1200" dirty="0" smtClean="0">
                <a:latin typeface="微軟正黑體" panose="020B0604030504040204" pitchFamily="34" charset="-120"/>
                <a:ea typeface="微軟正黑體" panose="020B0604030504040204" pitchFamily="34" charset="-120"/>
              </a:rPr>
              <a:t>若</a:t>
            </a:r>
            <a:r>
              <a:rPr lang="zh-TW" altLang="en-US" sz="1200" dirty="0">
                <a:latin typeface="微軟正黑體" panose="020B0604030504040204" pitchFamily="34" charset="-120"/>
                <a:ea typeface="微軟正黑體" panose="020B0604030504040204" pitchFamily="34" charset="-120"/>
              </a:rPr>
              <a:t>無申請</a:t>
            </a:r>
            <a:r>
              <a:rPr lang="en-US" altLang="zh-TW" sz="1200" dirty="0">
                <a:latin typeface="微軟正黑體" panose="020B0604030504040204" pitchFamily="34" charset="-120"/>
                <a:ea typeface="微軟正黑體" panose="020B0604030504040204" pitchFamily="34" charset="-120"/>
              </a:rPr>
              <a:t>2</a:t>
            </a:r>
            <a:r>
              <a:rPr lang="zh-TW" altLang="en-US" sz="1200" dirty="0">
                <a:latin typeface="微軟正黑體" panose="020B0604030504040204" pitchFamily="34" charset="-120"/>
                <a:ea typeface="微軟正黑體" panose="020B0604030504040204" pitchFamily="34" charset="-120"/>
              </a:rPr>
              <a:t>年期以上計畫，則免</a:t>
            </a:r>
            <a:r>
              <a:rPr lang="zh-TW" altLang="en-US" sz="1200" dirty="0" smtClean="0">
                <a:latin typeface="微軟正黑體" panose="020B0604030504040204" pitchFamily="34" charset="-120"/>
                <a:ea typeface="微軟正黑體" panose="020B0604030504040204" pitchFamily="34" charset="-120"/>
              </a:rPr>
              <a:t>填。</a:t>
            </a:r>
            <a:endParaRPr lang="zh-TW" altLang="en-US" sz="120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79628355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720</TotalTime>
  <Words>1785</Words>
  <Application>Microsoft Office PowerPoint</Application>
  <PresentationFormat>寬螢幕</PresentationFormat>
  <Paragraphs>259</Paragraphs>
  <Slides>23</Slides>
  <Notes>1</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23</vt:i4>
      </vt:variant>
    </vt:vector>
  </HeadingPairs>
  <TitlesOfParts>
    <vt:vector size="28" baseType="lpstr">
      <vt:lpstr>微軟正黑體</vt:lpstr>
      <vt:lpstr>新細明體</vt:lpstr>
      <vt:lpstr>Arial</vt:lpstr>
      <vt:lpstr>Calibri</vt:lpstr>
      <vt:lpstr>Office 佈景主題</vt:lpstr>
      <vt:lpstr>○○○○○○○○計畫 自○○○年○○月○○日至○○○年○○月○○日止 </vt:lpstr>
      <vt:lpstr>大綱</vt:lpstr>
      <vt:lpstr>一、書面審查意見回覆</vt:lpstr>
      <vt:lpstr>二、公司基本資料</vt:lpstr>
      <vt:lpstr>三、計畫內容說明</vt:lpstr>
      <vt:lpstr>三、計畫內容說明(續)</vt:lpstr>
      <vt:lpstr>三、計畫內容說明(續)</vt:lpstr>
      <vt:lpstr>四、查核點及績效指標</vt:lpstr>
      <vt:lpstr>四、查核點及績效指標(續)</vt:lpstr>
      <vt:lpstr>五、計畫架構及委外項目</vt:lpstr>
      <vt:lpstr>六、計畫全程經費分配</vt:lpstr>
      <vt:lpstr>六、第1年度計畫經費分配</vt:lpstr>
      <vt:lpstr>七、年度資源投入說明</vt:lpstr>
      <vt:lpstr>七、年度資源投入說明(續)</vt:lpstr>
      <vt:lpstr>七、年度資源投入說明(續)</vt:lpstr>
      <vt:lpstr>七、年度資源投入說明(續)</vt:lpstr>
      <vt:lpstr>七、年度資源投入說明(續)</vt:lpstr>
      <vt:lpstr>七、年度資源投入說明(續)</vt:lpstr>
      <vt:lpstr>七、年度資源投入說明(續)</vt:lpstr>
      <vt:lpstr>七、年度資源投入說明(續)</vt:lpstr>
      <vt:lpstr>七、年度資源投入說明(續)</vt:lpstr>
      <vt:lpstr>沙崙新創園 我們來了！</vt:lpstr>
      <vt:lpstr>附件</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SMEA</dc:creator>
  <cp:lastPrinted>2020-10-21T09:31:09Z</cp:lastPrinted>
  <dcterms:created xsi:type="dcterms:W3CDTF">2020-10-07T03:17:31Z</dcterms:created>
  <dcterms:modified xsi:type="dcterms:W3CDTF">2020-10-22T06:33:24Z</dcterms:modified>
</cp:coreProperties>
</file>