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67" r:id="rId4"/>
    <p:sldId id="257" r:id="rId5"/>
    <p:sldId id="259" r:id="rId6"/>
    <p:sldId id="263" r:id="rId7"/>
    <p:sldId id="264" r:id="rId8"/>
    <p:sldId id="287" r:id="rId9"/>
    <p:sldId id="289" r:id="rId10"/>
    <p:sldId id="271" r:id="rId11"/>
    <p:sldId id="266" r:id="rId12"/>
    <p:sldId id="290" r:id="rId13"/>
    <p:sldId id="274" r:id="rId14"/>
    <p:sldId id="276" r:id="rId15"/>
    <p:sldId id="278" r:id="rId16"/>
    <p:sldId id="280" r:id="rId17"/>
    <p:sldId id="281" r:id="rId18"/>
    <p:sldId id="284" r:id="rId19"/>
    <p:sldId id="282" r:id="rId20"/>
    <p:sldId id="285" r:id="rId21"/>
    <p:sldId id="286" r:id="rId22"/>
    <p:sldId id="273" r:id="rId23"/>
  </p:sldIdLst>
  <p:sldSz cx="12192000" cy="6858000"/>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FDEADA"/>
    <a:srgbClr val="0A76C2"/>
    <a:srgbClr val="FCDDCF"/>
    <a:srgbClr val="F79646"/>
    <a:srgbClr val="FDEFE9"/>
    <a:srgbClr val="FBDDCF"/>
    <a:srgbClr val="F49645"/>
    <a:srgbClr val="F7BF8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7292A2E-F333-43FB-9621-5CBBE7FDCDCB}" styleName="淺色樣式 2 - 輔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2833802-FEF1-4C79-8D5D-14CF1EAF98D9}" styleName="淺色樣式 2 - 輔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2169" autoAdjust="0"/>
  </p:normalViewPr>
  <p:slideViewPr>
    <p:cSldViewPr snapToGrid="0">
      <p:cViewPr varScale="1">
        <p:scale>
          <a:sx n="67" d="100"/>
          <a:sy n="67" d="100"/>
        </p:scale>
        <p:origin x="572" y="48"/>
      </p:cViewPr>
      <p:guideLst>
        <p:guide orient="horz" pos="2160"/>
        <p:guide pos="3840"/>
      </p:guideLst>
    </p:cSldViewPr>
  </p:slideViewPr>
  <p:outlineViewPr>
    <p:cViewPr>
      <p:scale>
        <a:sx n="33" d="100"/>
        <a:sy n="33" d="100"/>
      </p:scale>
      <p:origin x="0" y="-4590"/>
    </p:cViewPr>
  </p:outlineViewPr>
  <p:notesTextViewPr>
    <p:cViewPr>
      <p:scale>
        <a:sx n="1" d="1"/>
        <a:sy n="1" d="1"/>
      </p:scale>
      <p:origin x="0" y="0"/>
    </p:cViewPr>
  </p:notesTextViewPr>
  <p:sorterViewPr>
    <p:cViewPr>
      <p:scale>
        <a:sx n="75" d="100"/>
        <a:sy n="75" d="100"/>
      </p:scale>
      <p:origin x="0" y="-1286"/>
    </p:cViewPr>
  </p:sorterViewPr>
  <p:notesViewPr>
    <p:cSldViewPr snapToGrid="0">
      <p:cViewPr varScale="1">
        <p:scale>
          <a:sx n="51" d="100"/>
          <a:sy n="51" d="100"/>
        </p:scale>
        <p:origin x="2624"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77CA50CE-39C3-4AC8-817B-1C3071CABF88}" type="datetimeFigureOut">
              <a:rPr lang="zh-TW" altLang="en-US" smtClean="0"/>
              <a:t>2020/11/9</a:t>
            </a:fld>
            <a:endParaRPr lang="zh-TW" altLang="en-US"/>
          </a:p>
        </p:txBody>
      </p:sp>
      <p:sp>
        <p:nvSpPr>
          <p:cNvPr id="4" name="頁尾版面配置區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DB05B540-D440-4CAD-BC14-7186CE24CE10}" type="slidenum">
              <a:rPr lang="zh-TW" altLang="en-US" smtClean="0"/>
              <a:t>‹#›</a:t>
            </a:fld>
            <a:endParaRPr lang="zh-TW" altLang="en-US"/>
          </a:p>
        </p:txBody>
      </p:sp>
    </p:spTree>
    <p:extLst>
      <p:ext uri="{BB962C8B-B14F-4D97-AF65-F5344CB8AC3E}">
        <p14:creationId xmlns:p14="http://schemas.microsoft.com/office/powerpoint/2010/main" val="2039304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9F8556AB-0E47-4C4B-8ECF-5DDAC5D87436}" type="datetimeFigureOut">
              <a:rPr lang="zh-TW" altLang="en-US" smtClean="0"/>
              <a:t>2020/11/9</a:t>
            </a:fld>
            <a:endParaRPr lang="zh-TW" altLang="en-US"/>
          </a:p>
        </p:txBody>
      </p:sp>
      <p:sp>
        <p:nvSpPr>
          <p:cNvPr id="4" name="投影片圖像版面配置區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7A42AB7B-1264-4BCB-B52D-82445C802C92}" type="slidenum">
              <a:rPr lang="zh-TW" altLang="en-US" smtClean="0"/>
              <a:t>‹#›</a:t>
            </a:fld>
            <a:endParaRPr lang="zh-TW" altLang="en-US"/>
          </a:p>
        </p:txBody>
      </p:sp>
    </p:spTree>
    <p:extLst>
      <p:ext uri="{BB962C8B-B14F-4D97-AF65-F5344CB8AC3E}">
        <p14:creationId xmlns:p14="http://schemas.microsoft.com/office/powerpoint/2010/main" val="2498666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7A42AB7B-1264-4BCB-B52D-82445C802C92}" type="slidenum">
              <a:rPr lang="zh-TW" altLang="en-US" smtClean="0"/>
              <a:t>3</a:t>
            </a:fld>
            <a:endParaRPr lang="zh-TW" altLang="en-US"/>
          </a:p>
        </p:txBody>
      </p:sp>
    </p:spTree>
    <p:extLst>
      <p:ext uri="{BB962C8B-B14F-4D97-AF65-F5344CB8AC3E}">
        <p14:creationId xmlns:p14="http://schemas.microsoft.com/office/powerpoint/2010/main" val="1746900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A42AB7B-1264-4BCB-B52D-82445C802C92}" type="slidenum">
              <a:rPr lang="zh-TW" altLang="en-US" smtClean="0"/>
              <a:t>16</a:t>
            </a:fld>
            <a:endParaRPr lang="zh-TW" altLang="en-US"/>
          </a:p>
        </p:txBody>
      </p:sp>
    </p:spTree>
    <p:extLst>
      <p:ext uri="{BB962C8B-B14F-4D97-AF65-F5344CB8AC3E}">
        <p14:creationId xmlns:p14="http://schemas.microsoft.com/office/powerpoint/2010/main" val="1496561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A42AB7B-1264-4BCB-B52D-82445C802C92}" type="slidenum">
              <a:rPr lang="zh-TW" altLang="en-US" smtClean="0"/>
              <a:t>19</a:t>
            </a:fld>
            <a:endParaRPr lang="zh-TW" altLang="en-US"/>
          </a:p>
        </p:txBody>
      </p:sp>
    </p:spTree>
    <p:extLst>
      <p:ext uri="{BB962C8B-B14F-4D97-AF65-F5344CB8AC3E}">
        <p14:creationId xmlns:p14="http://schemas.microsoft.com/office/powerpoint/2010/main" val="40139342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pic>
        <p:nvPicPr>
          <p:cNvPr id="17" name="圖片 16">
            <a:extLst>
              <a:ext uri="{FF2B5EF4-FFF2-40B4-BE49-F238E27FC236}">
                <a16:creationId xmlns="" xmlns:a16="http://schemas.microsoft.com/office/drawing/2014/main" id="{FAE05CF9-CC2A-784E-848D-51B24B36AB2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8" name="圖片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250" y="230188"/>
            <a:ext cx="2167499" cy="455210"/>
          </a:xfrm>
          <a:prstGeom prst="rect">
            <a:avLst/>
          </a:prstGeom>
        </p:spPr>
      </p:pic>
      <p:pic>
        <p:nvPicPr>
          <p:cNvPr id="19" name="圖片 18"/>
          <p:cNvPicPr>
            <a:picLocks noChangeAspect="1"/>
          </p:cNvPicPr>
          <p:nvPr userDrawn="1"/>
        </p:nvPicPr>
        <p:blipFill rotWithShape="1">
          <a:blip r:embed="rId4" cstate="print">
            <a:extLst>
              <a:ext uri="{28A0092B-C50C-407E-A947-70E740481C1C}">
                <a14:useLocalDpi xmlns:a14="http://schemas.microsoft.com/office/drawing/2010/main" val="0"/>
              </a:ext>
            </a:extLst>
          </a:blip>
          <a:srcRect l="9202" t="29100" r="11176" b="28505"/>
          <a:stretch/>
        </p:blipFill>
        <p:spPr>
          <a:xfrm>
            <a:off x="9318230" y="685398"/>
            <a:ext cx="2423847" cy="1290553"/>
          </a:xfrm>
          <a:prstGeom prst="rect">
            <a:avLst/>
          </a:prstGeom>
        </p:spPr>
      </p:pic>
      <p:sp>
        <p:nvSpPr>
          <p:cNvPr id="14" name="矩形 13"/>
          <p:cNvSpPr/>
          <p:nvPr userDrawn="1"/>
        </p:nvSpPr>
        <p:spPr>
          <a:xfrm>
            <a:off x="3897876" y="6606059"/>
            <a:ext cx="4434348" cy="230832"/>
          </a:xfrm>
          <a:prstGeom prst="rect">
            <a:avLst/>
          </a:prstGeom>
        </p:spPr>
        <p:txBody>
          <a:bodyPr wrap="square">
            <a:spAutoFit/>
          </a:bodyPr>
          <a:lstStyle/>
          <a:p>
            <a:pPr algn="ctr"/>
            <a:r>
              <a:rPr lang="zh-TW" altLang="en-US" sz="900" kern="1200" dirty="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rPr>
              <a:t>禁止複製、轉載、外流 </a:t>
            </a:r>
            <a:r>
              <a:rPr lang="en-US" altLang="zh-TW" sz="900" kern="1200" dirty="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rPr>
              <a:t>DOCUMENT DO NOT COPY OR DISTRIBUTE</a:t>
            </a:r>
          </a:p>
        </p:txBody>
      </p:sp>
      <p:sp>
        <p:nvSpPr>
          <p:cNvPr id="2" name="標題 1"/>
          <p:cNvSpPr>
            <a:spLocks noGrp="1"/>
          </p:cNvSpPr>
          <p:nvPr>
            <p:ph type="ctrTitle"/>
          </p:nvPr>
        </p:nvSpPr>
        <p:spPr>
          <a:xfrm>
            <a:off x="1524000" y="1122363"/>
            <a:ext cx="9144000" cy="2387600"/>
          </a:xfrm>
        </p:spPr>
        <p:txBody>
          <a:bodyPr anchor="b" anchorCtr="0">
            <a:normAutofit/>
          </a:bodyPr>
          <a:lstStyle>
            <a:lvl1pPr algn="ctr">
              <a:defRPr sz="44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stStyle>
          <a:p>
            <a:r>
              <a:rPr lang="zh-TW" altLang="en-US" dirty="0"/>
              <a:t>按一下以編輯母片標題樣式</a:t>
            </a:r>
          </a:p>
        </p:txBody>
      </p:sp>
      <p:sp>
        <p:nvSpPr>
          <p:cNvPr id="3" name="副標題 2"/>
          <p:cNvSpPr>
            <a:spLocks noGrp="1"/>
          </p:cNvSpPr>
          <p:nvPr>
            <p:ph type="subTitle" idx="1"/>
          </p:nvPr>
        </p:nvSpPr>
        <p:spPr>
          <a:xfrm>
            <a:off x="1524000" y="3944938"/>
            <a:ext cx="9144000" cy="1655762"/>
          </a:xfrm>
        </p:spPr>
        <p:txBody>
          <a:bodyPr anchor="ctr" anchorCtr="0"/>
          <a:lstStyle>
            <a:lvl1pPr marL="0" indent="0" algn="ctr">
              <a:buNone/>
              <a:defRPr sz="2400">
                <a:latin typeface="Arial" panose="020B0604020202020204" pitchFamily="34" charset="0"/>
                <a:ea typeface="微軟正黑體" panose="020B0604030504040204" pitchFamily="34" charset="-12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dirty="0"/>
              <a:t>按一下以編輯母片副標題樣式</a:t>
            </a:r>
          </a:p>
        </p:txBody>
      </p:sp>
      <p:sp>
        <p:nvSpPr>
          <p:cNvPr id="4" name="日期版面配置區 3"/>
          <p:cNvSpPr>
            <a:spLocks noGrp="1"/>
          </p:cNvSpPr>
          <p:nvPr>
            <p:ph type="dt" sz="half" idx="10"/>
          </p:nvPr>
        </p:nvSpPr>
        <p:spPr/>
        <p:txBody>
          <a:bodyPr/>
          <a:lstStyle>
            <a:lvl1pPr>
              <a:defRPr>
                <a:latin typeface="Arial" panose="020B0604020202020204" pitchFamily="34" charset="0"/>
                <a:ea typeface="微軟正黑體" panose="020B0604030504040204" pitchFamily="34" charset="-120"/>
                <a:cs typeface="Arial" panose="020B0604020202020204" pitchFamily="34" charset="0"/>
              </a:defRPr>
            </a:lvl1pPr>
          </a:lstStyle>
          <a:p>
            <a:fld id="{69FDE2CB-BC03-4EA2-A094-19FBBD719625}" type="datetime1">
              <a:rPr lang="zh-TW" altLang="en-US" smtClean="0"/>
              <a:t>2020/11/9</a:t>
            </a:fld>
            <a:endParaRPr lang="zh-TW" altLang="en-US" dirty="0"/>
          </a:p>
        </p:txBody>
      </p:sp>
      <p:sp>
        <p:nvSpPr>
          <p:cNvPr id="5" name="頁尾版面配置區 4"/>
          <p:cNvSpPr>
            <a:spLocks noGrp="1"/>
          </p:cNvSpPr>
          <p:nvPr>
            <p:ph type="ftr" sz="quarter" idx="11"/>
          </p:nvPr>
        </p:nvSpPr>
        <p:spPr/>
        <p:txBody>
          <a:bodyPr/>
          <a:lstStyle>
            <a:lvl1pPr>
              <a:defRPr>
                <a:latin typeface="Arial" panose="020B0604020202020204" pitchFamily="34" charset="0"/>
                <a:ea typeface="微軟正黑體" panose="020B0604030504040204" pitchFamily="34" charset="-120"/>
                <a:cs typeface="Arial" panose="020B0604020202020204" pitchFamily="34" charset="0"/>
              </a:defRPr>
            </a:lvl1pPr>
          </a:lstStyle>
          <a:p>
            <a:endParaRPr lang="zh-TW" altLang="en-US" dirty="0"/>
          </a:p>
        </p:txBody>
      </p:sp>
      <p:sp>
        <p:nvSpPr>
          <p:cNvPr id="6" name="投影片編號版面配置區 5"/>
          <p:cNvSpPr>
            <a:spLocks noGrp="1"/>
          </p:cNvSpPr>
          <p:nvPr>
            <p:ph type="sldNum" sz="quarter" idx="12"/>
          </p:nvPr>
        </p:nvSpPr>
        <p:spPr/>
        <p:txBody>
          <a:bodyPr/>
          <a:lstStyle>
            <a:lvl1pPr>
              <a:defRPr>
                <a:latin typeface="Arial" panose="020B0604020202020204" pitchFamily="34" charset="0"/>
                <a:ea typeface="微軟正黑體" panose="020B0604030504040204" pitchFamily="34" charset="-120"/>
                <a:cs typeface="Arial" panose="020B0604020202020204" pitchFamily="34" charset="0"/>
              </a:defRPr>
            </a:lvl1pPr>
          </a:lstStyle>
          <a:p>
            <a:fld id="{08149932-37C6-4D6A-AF22-EBEBF2BE98A2}" type="slidenum">
              <a:rPr lang="zh-TW" altLang="en-US" smtClean="0"/>
              <a:pPr/>
              <a:t>‹#›</a:t>
            </a:fld>
            <a:endParaRPr lang="zh-TW" altLang="en-US" dirty="0"/>
          </a:p>
        </p:txBody>
      </p:sp>
    </p:spTree>
    <p:extLst>
      <p:ext uri="{BB962C8B-B14F-4D97-AF65-F5344CB8AC3E}">
        <p14:creationId xmlns:p14="http://schemas.microsoft.com/office/powerpoint/2010/main" val="1837440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257CA7C9-953A-484F-8AEA-6A3F6DDA5AE1}" type="datetime1">
              <a:rPr lang="zh-TW" altLang="en-US" smtClean="0"/>
              <a:t>2020/11/9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63548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49432340-1C21-4C0A-B603-EB2153879B5D}" type="datetime1">
              <a:rPr lang="zh-TW" altLang="en-US" smtClean="0"/>
              <a:t>2020/11/9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3260196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2363749" y="13091"/>
            <a:ext cx="8580476" cy="1026722"/>
          </a:xfrm>
        </p:spPr>
        <p:txBody>
          <a:bodyPr/>
          <a:lstStyle>
            <a:lvl1pPr>
              <a:defRPr>
                <a:latin typeface="Arial" panose="020B0604020202020204" pitchFamily="34" charset="0"/>
                <a:cs typeface="Arial" panose="020B0604020202020204" pitchFamily="34" charset="0"/>
              </a:defRPr>
            </a:lvl1pPr>
          </a:lstStyle>
          <a:p>
            <a:r>
              <a:rPr lang="zh-TW" altLang="en-US" dirty="0"/>
              <a:t>按一下以編輯母片標題樣式</a:t>
            </a:r>
          </a:p>
        </p:txBody>
      </p:sp>
      <p:sp>
        <p:nvSpPr>
          <p:cNvPr id="3" name="內容版面配置區 2"/>
          <p:cNvSpPr>
            <a:spLocks noGrp="1"/>
          </p:cNvSpPr>
          <p:nvPr>
            <p:ph idx="1"/>
          </p:nvPr>
        </p:nvSpPr>
        <p:spPr>
          <a:xfrm>
            <a:off x="838200" y="1219200"/>
            <a:ext cx="10515600" cy="4957763"/>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日期版面配置區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3E5C2B57-D1F9-43B3-A264-97F059217C60}" type="datetime1">
              <a:rPr lang="zh-TW" altLang="en-US" smtClean="0"/>
              <a:t>2020/11/9</a:t>
            </a:fld>
            <a:endParaRPr lang="zh-TW" altLang="en-US"/>
          </a:p>
        </p:txBody>
      </p:sp>
      <p:sp>
        <p:nvSpPr>
          <p:cNvPr id="5" name="頁尾版面配置區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zh-TW" altLang="en-US"/>
          </a:p>
        </p:txBody>
      </p:sp>
      <p:sp>
        <p:nvSpPr>
          <p:cNvPr id="6" name="投影片編號版面配置區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8149932-37C6-4D6A-AF22-EBEBF2BE98A2}" type="slidenum">
              <a:rPr lang="zh-TW" altLang="en-US" smtClean="0"/>
              <a:pPr/>
              <a:t>‹#›</a:t>
            </a:fld>
            <a:endParaRPr lang="zh-TW" altLang="en-US"/>
          </a:p>
        </p:txBody>
      </p:sp>
    </p:spTree>
    <p:extLst>
      <p:ext uri="{BB962C8B-B14F-4D97-AF65-F5344CB8AC3E}">
        <p14:creationId xmlns:p14="http://schemas.microsoft.com/office/powerpoint/2010/main" val="1564772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pic>
        <p:nvPicPr>
          <p:cNvPr id="12" name="圖片 11">
            <a:extLst>
              <a:ext uri="{FF2B5EF4-FFF2-40B4-BE49-F238E27FC236}">
                <a16:creationId xmlns="" xmlns:a16="http://schemas.microsoft.com/office/drawing/2014/main" id="{C0364B7B-A73C-F94E-A0B5-5EDBCE1E4DD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圖片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250" y="230188"/>
            <a:ext cx="2167499" cy="455210"/>
          </a:xfrm>
          <a:prstGeom prst="rect">
            <a:avLst/>
          </a:prstGeom>
        </p:spPr>
      </p:pic>
      <p:pic>
        <p:nvPicPr>
          <p:cNvPr id="14" name="圖片 13"/>
          <p:cNvPicPr>
            <a:picLocks noChangeAspect="1"/>
          </p:cNvPicPr>
          <p:nvPr userDrawn="1"/>
        </p:nvPicPr>
        <p:blipFill rotWithShape="1">
          <a:blip r:embed="rId4" cstate="print">
            <a:extLst>
              <a:ext uri="{28A0092B-C50C-407E-A947-70E740481C1C}">
                <a14:useLocalDpi xmlns:a14="http://schemas.microsoft.com/office/drawing/2010/main" val="0"/>
              </a:ext>
            </a:extLst>
          </a:blip>
          <a:srcRect l="19162" t="11076" r="20191" b="11706"/>
          <a:stretch/>
        </p:blipFill>
        <p:spPr>
          <a:xfrm>
            <a:off x="11239886" y="9526"/>
            <a:ext cx="942589" cy="1200150"/>
          </a:xfrm>
          <a:prstGeom prst="rect">
            <a:avLst/>
          </a:prstGeom>
        </p:spPr>
      </p:pic>
      <p:sp>
        <p:nvSpPr>
          <p:cNvPr id="17" name="矩形 16"/>
          <p:cNvSpPr/>
          <p:nvPr userDrawn="1"/>
        </p:nvSpPr>
        <p:spPr>
          <a:xfrm>
            <a:off x="3834581" y="6606059"/>
            <a:ext cx="4434348" cy="230832"/>
          </a:xfrm>
          <a:prstGeom prst="rect">
            <a:avLst/>
          </a:prstGeom>
        </p:spPr>
        <p:txBody>
          <a:bodyPr wrap="square">
            <a:spAutoFit/>
          </a:bodyPr>
          <a:lstStyle/>
          <a:p>
            <a:pPr algn="ctr"/>
            <a:r>
              <a:rPr lang="zh-TW" altLang="en-US" sz="900" kern="1200" dirty="0">
                <a:solidFill>
                  <a:schemeClr val="bg1"/>
                </a:solidFill>
                <a:latin typeface="微軟正黑體" panose="020B0604030504040204" pitchFamily="34" charset="-120"/>
                <a:ea typeface="微軟正黑體" panose="020B0604030504040204" pitchFamily="34" charset="-120"/>
                <a:cs typeface="+mn-cs"/>
              </a:rPr>
              <a:t>禁止複製、轉載、外流 </a:t>
            </a:r>
            <a:r>
              <a:rPr lang="en-US" altLang="zh-TW" sz="900" kern="1200" dirty="0">
                <a:solidFill>
                  <a:schemeClr val="bg1"/>
                </a:solidFill>
                <a:latin typeface="微軟正黑體" panose="020B0604030504040204" pitchFamily="34" charset="-120"/>
                <a:ea typeface="微軟正黑體" panose="020B0604030504040204" pitchFamily="34" charset="-120"/>
                <a:cs typeface="+mn-cs"/>
              </a:rPr>
              <a:t>DOCUMENT DO NOT COPY OR DISTRIBUTE</a:t>
            </a:r>
          </a:p>
        </p:txBody>
      </p:sp>
      <p:sp>
        <p:nvSpPr>
          <p:cNvPr id="2" name="標題 1"/>
          <p:cNvSpPr>
            <a:spLocks noGrp="1"/>
          </p:cNvSpPr>
          <p:nvPr>
            <p:ph type="title"/>
          </p:nvPr>
        </p:nvSpPr>
        <p:spPr>
          <a:xfrm>
            <a:off x="831850" y="1709738"/>
            <a:ext cx="10515600" cy="2852737"/>
          </a:xfrm>
        </p:spPr>
        <p:txBody>
          <a:bodyPr anchor="b"/>
          <a:lstStyle>
            <a:lvl1pPr>
              <a:defRPr sz="6000">
                <a:solidFill>
                  <a:schemeClr val="tx1"/>
                </a:solidFill>
                <a:latin typeface="Arial" panose="020B0604020202020204" pitchFamily="34" charset="0"/>
                <a:cs typeface="Arial" panose="020B0604020202020204" pitchFamily="34" charset="0"/>
              </a:defRPr>
            </a:lvl1pPr>
          </a:lstStyle>
          <a:p>
            <a:r>
              <a:rPr lang="zh-TW" altLang="en-US" dirty="0"/>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A090022B-6228-4301-BDF5-B45B4F95866F}" type="datetime1">
              <a:rPr lang="zh-TW" altLang="en-US" smtClean="0"/>
              <a:t>2020/11/9</a:t>
            </a:fld>
            <a:endParaRPr lang="zh-TW" altLang="en-US"/>
          </a:p>
        </p:txBody>
      </p:sp>
      <p:sp>
        <p:nvSpPr>
          <p:cNvPr id="5" name="頁尾版面配置區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zh-TW" altLang="en-US" dirty="0"/>
          </a:p>
        </p:txBody>
      </p:sp>
      <p:sp>
        <p:nvSpPr>
          <p:cNvPr id="6" name="投影片編號版面配置區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8149932-37C6-4D6A-AF22-EBEBF2BE98A2}" type="slidenum">
              <a:rPr lang="zh-TW" altLang="en-US" smtClean="0"/>
              <a:pPr/>
              <a:t>‹#›</a:t>
            </a:fld>
            <a:endParaRPr lang="zh-TW" altLang="en-US"/>
          </a:p>
        </p:txBody>
      </p:sp>
    </p:spTree>
    <p:extLst>
      <p:ext uri="{BB962C8B-B14F-4D97-AF65-F5344CB8AC3E}">
        <p14:creationId xmlns:p14="http://schemas.microsoft.com/office/powerpoint/2010/main" val="2082234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987FB081-4DE8-4308-ABD6-B599A94F1D0E}" type="datetime1">
              <a:rPr lang="zh-TW" altLang="en-US" smtClean="0"/>
              <a:t>2020/11/9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344343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7280BB15-6EA7-4310-ABB2-D18FFEA680D2}" type="datetime1">
              <a:rPr lang="zh-TW" altLang="en-US" smtClean="0"/>
              <a:t>2020/11/9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2081270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308C8ED0-7610-4699-B771-A1519B8621E9}" type="datetime1">
              <a:rPr lang="zh-TW" altLang="en-US" smtClean="0"/>
              <a:t>2020/11/9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107209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0867EC5-253F-4469-9AF5-1E5E1B21E821}" type="datetime1">
              <a:rPr lang="zh-TW" altLang="en-US" smtClean="0"/>
              <a:t>2020/11/9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175456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495ACEB5-F522-43D4-82CC-7B7A07FE62A3}" type="datetime1">
              <a:rPr lang="zh-TW" altLang="en-US" smtClean="0"/>
              <a:t>2020/11/9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142220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42873026-F8AE-4683-ACA7-BB3997C80944}" type="datetime1">
              <a:rPr lang="zh-TW" altLang="en-US" smtClean="0"/>
              <a:t>2020/11/9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3911524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圖片 1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0525" y="230188"/>
            <a:ext cx="2167499" cy="455210"/>
          </a:xfrm>
          <a:prstGeom prst="rect">
            <a:avLst/>
          </a:prstGeom>
        </p:spPr>
      </p:pic>
      <p:pic>
        <p:nvPicPr>
          <p:cNvPr id="16" name="圖片 15"/>
          <p:cNvPicPr>
            <a:picLocks noChangeAspect="1"/>
          </p:cNvPicPr>
          <p:nvPr userDrawn="1"/>
        </p:nvPicPr>
        <p:blipFill rotWithShape="1">
          <a:blip r:embed="rId14" cstate="print">
            <a:duotone>
              <a:prstClr val="black"/>
              <a:schemeClr val="accent4">
                <a:tint val="45000"/>
                <a:satMod val="400000"/>
              </a:schemeClr>
            </a:duotone>
            <a:extLst>
              <a:ext uri="{28A0092B-C50C-407E-A947-70E740481C1C}">
                <a14:useLocalDpi xmlns:a14="http://schemas.microsoft.com/office/drawing/2010/main" val="0"/>
              </a:ext>
            </a:extLst>
          </a:blip>
          <a:srcRect l="19162" t="11076" r="20191" b="11706"/>
          <a:stretch/>
        </p:blipFill>
        <p:spPr>
          <a:xfrm>
            <a:off x="11239886" y="9526"/>
            <a:ext cx="942589" cy="1200150"/>
          </a:xfrm>
          <a:prstGeom prst="rect">
            <a:avLst/>
          </a:prstGeom>
        </p:spPr>
      </p:pic>
      <p:sp>
        <p:nvSpPr>
          <p:cNvPr id="10" name="矩形 9"/>
          <p:cNvSpPr/>
          <p:nvPr userDrawn="1"/>
        </p:nvSpPr>
        <p:spPr>
          <a:xfrm>
            <a:off x="3834581" y="6606059"/>
            <a:ext cx="4434348" cy="230832"/>
          </a:xfrm>
          <a:prstGeom prst="rect">
            <a:avLst/>
          </a:prstGeom>
        </p:spPr>
        <p:txBody>
          <a:bodyPr wrap="square">
            <a:spAutoFit/>
          </a:bodyPr>
          <a:lstStyle/>
          <a:p>
            <a:pPr algn="ctr"/>
            <a:r>
              <a:rPr lang="zh-TW" altLang="en-US" sz="900" kern="1200" dirty="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rPr>
              <a:t>禁止複製、轉載、外流 </a:t>
            </a:r>
            <a:r>
              <a:rPr lang="en-US" altLang="zh-TW" sz="900" kern="1200" dirty="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rPr>
              <a:t>DOCUMENT DO NOT COPY OR DISTRIBUTE</a:t>
            </a:r>
          </a:p>
        </p:txBody>
      </p:sp>
      <p:sp>
        <p:nvSpPr>
          <p:cNvPr id="2" name="標題版面配置區 1"/>
          <p:cNvSpPr>
            <a:spLocks noGrp="1"/>
          </p:cNvSpPr>
          <p:nvPr>
            <p:ph type="title"/>
          </p:nvPr>
        </p:nvSpPr>
        <p:spPr>
          <a:xfrm>
            <a:off x="2363749" y="13091"/>
            <a:ext cx="8580476" cy="132556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ea typeface="微軟正黑體" panose="020B0604030504040204" pitchFamily="34" charset="-120"/>
                <a:cs typeface="Arial" panose="020B0604020202020204" pitchFamily="34" charset="0"/>
              </a:defRPr>
            </a:lvl1pPr>
          </a:lstStyle>
          <a:p>
            <a:fld id="{125409EB-2971-4CDD-A6FD-0CBC7602C677}" type="datetime1">
              <a:rPr lang="zh-TW" altLang="en-US" smtClean="0"/>
              <a:t>2020/11/9</a:t>
            </a:fld>
            <a:endParaRPr lang="zh-TW" altLang="en-US" dirty="0"/>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ea typeface="微軟正黑體" panose="020B0604030504040204" pitchFamily="34" charset="-120"/>
                <a:cs typeface="Arial" panose="020B0604020202020204" pitchFamily="34" charset="0"/>
              </a:defRPr>
            </a:lvl1pPr>
          </a:lstStyle>
          <a:p>
            <a:endParaRPr lang="zh-TW" altLang="en-US" dirty="0"/>
          </a:p>
        </p:txBody>
      </p:sp>
      <p:sp>
        <p:nvSpPr>
          <p:cNvPr id="6" name="投影片編號版面配置區 5"/>
          <p:cNvSpPr>
            <a:spLocks noGrp="1"/>
          </p:cNvSpPr>
          <p:nvPr>
            <p:ph type="sldNum" sz="quarter" idx="4"/>
          </p:nvPr>
        </p:nvSpPr>
        <p:spPr>
          <a:xfrm>
            <a:off x="9448800" y="6490816"/>
            <a:ext cx="2743200" cy="365125"/>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stStyle>
          <a:p>
            <a:fld id="{08149932-37C6-4D6A-AF22-EBEBF2BE98A2}" type="slidenum">
              <a:rPr lang="zh-TW" altLang="en-US" smtClean="0"/>
              <a:pPr/>
              <a:t>‹#›</a:t>
            </a:fld>
            <a:endParaRPr lang="zh-TW" altLang="en-US" dirty="0"/>
          </a:p>
        </p:txBody>
      </p:sp>
    </p:spTree>
    <p:extLst>
      <p:ext uri="{BB962C8B-B14F-4D97-AF65-F5344CB8AC3E}">
        <p14:creationId xmlns:p14="http://schemas.microsoft.com/office/powerpoint/2010/main" val="3951125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400" b="1" kern="1200">
          <a:solidFill>
            <a:schemeClr val="accent5">
              <a:lumMod val="75000"/>
            </a:schemeClr>
          </a:solidFill>
          <a:latin typeface="Arial" panose="020B0604020202020204" pitchFamily="34" charset="0"/>
          <a:ea typeface="微軟正黑體" panose="020B0604030504040204" pitchFamily="34" charset="-120"/>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57960" y="1855296"/>
            <a:ext cx="9144000" cy="2387600"/>
          </a:xfrm>
        </p:spPr>
        <p:txBody>
          <a:bodyPr>
            <a:normAutofit/>
          </a:bodyPr>
          <a:lstStyle/>
          <a:p>
            <a:pPr>
              <a:lnSpc>
                <a:spcPct val="150000"/>
              </a:lnSpc>
            </a:pPr>
            <a:r>
              <a:rPr lang="en-US" altLang="zh-TW" sz="3200" noProof="0" dirty="0">
                <a:solidFill>
                  <a:srgbClr val="002060"/>
                </a:solidFill>
              </a:rPr>
              <a:t>○○○○○○○○Project</a:t>
            </a:r>
            <a:r>
              <a:rPr lang="en-US" altLang="zh-TW" noProof="0" dirty="0"/>
              <a:t/>
            </a:r>
            <a:br>
              <a:rPr lang="en-US" altLang="zh-TW" noProof="0" dirty="0"/>
            </a:br>
            <a:r>
              <a:rPr lang="en-US" altLang="zh-TW" sz="1600" b="0" noProof="0" dirty="0" smtClean="0"/>
              <a:t>From  YYYY/MM/DD to YYYY/MM/DD</a:t>
            </a:r>
            <a:endParaRPr lang="en-US" altLang="zh-TW" sz="1600" b="0" noProof="0" dirty="0"/>
          </a:p>
        </p:txBody>
      </p:sp>
      <p:sp>
        <p:nvSpPr>
          <p:cNvPr id="3" name="副標題 2"/>
          <p:cNvSpPr>
            <a:spLocks noGrp="1"/>
          </p:cNvSpPr>
          <p:nvPr>
            <p:ph type="subTitle" idx="1"/>
          </p:nvPr>
        </p:nvSpPr>
        <p:spPr>
          <a:xfrm>
            <a:off x="1676400" y="4600015"/>
            <a:ext cx="9144000" cy="1655762"/>
          </a:xfrm>
        </p:spPr>
        <p:txBody>
          <a:bodyPr/>
          <a:lstStyle/>
          <a:p>
            <a:pPr>
              <a:lnSpc>
                <a:spcPct val="150000"/>
              </a:lnSpc>
              <a:spcBef>
                <a:spcPts val="0"/>
              </a:spcBef>
            </a:pPr>
            <a:r>
              <a:rPr lang="en-US" altLang="zh-TW" sz="2800" b="1" noProof="0" dirty="0">
                <a:solidFill>
                  <a:srgbClr val="002060"/>
                </a:solidFill>
              </a:rPr>
              <a:t>○○○○○○○○○Co., Ltd</a:t>
            </a:r>
            <a:r>
              <a:rPr lang="en-US" altLang="zh-TW" sz="2800" noProof="0" dirty="0"/>
              <a:t>.</a:t>
            </a:r>
            <a:endParaRPr lang="en-US" altLang="zh-TW" sz="2800" b="1" noProof="0" dirty="0">
              <a:solidFill>
                <a:srgbClr val="002060"/>
              </a:solidFill>
            </a:endParaRPr>
          </a:p>
          <a:p>
            <a:pPr>
              <a:lnSpc>
                <a:spcPct val="150000"/>
              </a:lnSpc>
              <a:spcBef>
                <a:spcPts val="0"/>
              </a:spcBef>
            </a:pPr>
            <a:endParaRPr lang="en-US" altLang="zh-TW" sz="1800" noProof="0" dirty="0"/>
          </a:p>
          <a:p>
            <a:pPr>
              <a:lnSpc>
                <a:spcPct val="150000"/>
              </a:lnSpc>
              <a:spcBef>
                <a:spcPts val="0"/>
              </a:spcBef>
            </a:pPr>
            <a:r>
              <a:rPr lang="en-US" altLang="zh-TW" sz="2000" noProof="0" dirty="0"/>
              <a:t>Date: ○○</a:t>
            </a:r>
            <a:r>
              <a:rPr lang="en-US" altLang="zh-TW" sz="2000" b="0" noProof="0" dirty="0"/>
              <a:t> ○ </a:t>
            </a:r>
            <a:r>
              <a:rPr lang="en-US" altLang="zh-TW" sz="2000" noProof="0" dirty="0"/>
              <a:t>○(Year)○○(Month)○○(Day)</a:t>
            </a:r>
          </a:p>
        </p:txBody>
      </p:sp>
      <p:sp>
        <p:nvSpPr>
          <p:cNvPr id="4" name="矩形 3"/>
          <p:cNvSpPr/>
          <p:nvPr/>
        </p:nvSpPr>
        <p:spPr>
          <a:xfrm>
            <a:off x="1287272" y="964954"/>
            <a:ext cx="9144000" cy="2031325"/>
          </a:xfrm>
          <a:prstGeom prst="rect">
            <a:avLst/>
          </a:prstGeom>
        </p:spPr>
        <p:txBody>
          <a:bodyPr wrap="square">
            <a:spAutoFit/>
          </a:bodyPr>
          <a:lstStyle/>
          <a:p>
            <a:pPr algn="ctr">
              <a:lnSpc>
                <a:spcPct val="150000"/>
              </a:lnSpc>
            </a:pPr>
            <a:r>
              <a:rPr lang="en-US" altLang="zh-TW" sz="2800" b="1" dirty="0">
                <a:latin typeface="Arial" panose="020B0604020202020204" pitchFamily="34" charset="0"/>
                <a:ea typeface="微軟正黑體" panose="020B0604030504040204" pitchFamily="34" charset="-120"/>
                <a:cs typeface="Arial" panose="020B0604020202020204" pitchFamily="34" charset="0"/>
              </a:rPr>
              <a:t>Southern Taiwan International Startup Cluster Development Project</a:t>
            </a:r>
          </a:p>
          <a:p>
            <a:pPr algn="ctr">
              <a:lnSpc>
                <a:spcPct val="150000"/>
              </a:lnSpc>
            </a:pPr>
            <a:r>
              <a:rPr lang="en-US" altLang="zh-TW" sz="2800" dirty="0">
                <a:latin typeface="Arial" panose="020B0604020202020204" pitchFamily="34" charset="0"/>
                <a:ea typeface="微軟正黑體" panose="020B0604030504040204" pitchFamily="34" charset="-120"/>
                <a:cs typeface="Arial" panose="020B0604020202020204" pitchFamily="34" charset="0"/>
              </a:rPr>
              <a:t>International Accelerator Subsidy Program</a:t>
            </a:r>
            <a:endParaRPr lang="zh-TW" altLang="en-US" sz="2800" dirty="0">
              <a:latin typeface="Arial" panose="020B0604020202020204" pitchFamily="34" charset="0"/>
              <a:ea typeface="微軟正黑體" panose="020B0604030504040204" pitchFamily="34" charset="-120"/>
              <a:cs typeface="Arial" panose="020B0604020202020204" pitchFamily="34" charset="0"/>
            </a:endParaRPr>
          </a:p>
        </p:txBody>
      </p:sp>
      <p:sp>
        <p:nvSpPr>
          <p:cNvPr id="5" name="投影片編號版面配置區 4"/>
          <p:cNvSpPr>
            <a:spLocks noGrp="1"/>
          </p:cNvSpPr>
          <p:nvPr>
            <p:ph type="sldNum" sz="quarter" idx="12"/>
          </p:nvPr>
        </p:nvSpPr>
        <p:spPr/>
        <p:txBody>
          <a:bodyPr/>
          <a:lstStyle/>
          <a:p>
            <a:fld id="{08149932-37C6-4D6A-AF22-EBEBF2BE98A2}" type="slidenum">
              <a:rPr lang="zh-TW" altLang="en-US" smtClean="0"/>
              <a:pPr/>
              <a:t>1</a:t>
            </a:fld>
            <a:endParaRPr lang="zh-TW" altLang="en-US" dirty="0"/>
          </a:p>
        </p:txBody>
      </p:sp>
      <p:sp>
        <p:nvSpPr>
          <p:cNvPr id="6" name="矩形 5"/>
          <p:cNvSpPr/>
          <p:nvPr/>
        </p:nvSpPr>
        <p:spPr>
          <a:xfrm>
            <a:off x="10094976" y="168133"/>
            <a:ext cx="1487424" cy="56178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b="1" dirty="0">
                <a:solidFill>
                  <a:schemeClr val="tx1"/>
                </a:solidFill>
                <a:latin typeface="Arial" panose="020B0604020202020204" pitchFamily="34" charset="0"/>
                <a:cs typeface="Arial" panose="020B0604020202020204" pitchFamily="34" charset="0"/>
              </a:rPr>
              <a:t>Reference format</a:t>
            </a:r>
            <a:endParaRPr lang="zh-TW" altLang="en-US" sz="2000" b="1"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5510982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100" noProof="0" dirty="0"/>
              <a:t>5. Project Framework and Outsourced Items</a:t>
            </a: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405155904"/>
              </p:ext>
            </p:extLst>
          </p:nvPr>
        </p:nvGraphicFramePr>
        <p:xfrm>
          <a:off x="838800" y="1488504"/>
          <a:ext cx="10277476" cy="5156200"/>
        </p:xfrm>
        <a:graphic>
          <a:graphicData uri="http://schemas.openxmlformats.org/drawingml/2006/table">
            <a:tbl>
              <a:tblPr firstRow="1" bandRow="1">
                <a:tableStyleId>{5C22544A-7EE6-4342-B048-85BDC9FD1C3A}</a:tableStyleId>
              </a:tblPr>
              <a:tblGrid>
                <a:gridCol w="2196466">
                  <a:extLst>
                    <a:ext uri="{9D8B030D-6E8A-4147-A177-3AD203B41FA5}">
                      <a16:colId xmlns="" xmlns:a16="http://schemas.microsoft.com/office/drawing/2014/main" val="20000"/>
                    </a:ext>
                  </a:extLst>
                </a:gridCol>
                <a:gridCol w="1442325">
                  <a:extLst>
                    <a:ext uri="{9D8B030D-6E8A-4147-A177-3AD203B41FA5}">
                      <a16:colId xmlns="" xmlns:a16="http://schemas.microsoft.com/office/drawing/2014/main" val="20001"/>
                    </a:ext>
                  </a:extLst>
                </a:gridCol>
                <a:gridCol w="5209935">
                  <a:extLst>
                    <a:ext uri="{9D8B030D-6E8A-4147-A177-3AD203B41FA5}">
                      <a16:colId xmlns="" xmlns:a16="http://schemas.microsoft.com/office/drawing/2014/main" val="20002"/>
                    </a:ext>
                  </a:extLst>
                </a:gridCol>
                <a:gridCol w="1428750">
                  <a:extLst>
                    <a:ext uri="{9D8B030D-6E8A-4147-A177-3AD203B41FA5}">
                      <a16:colId xmlns="" xmlns:a16="http://schemas.microsoft.com/office/drawing/2014/main" val="20003"/>
                    </a:ext>
                  </a:extLst>
                </a:gridCol>
              </a:tblGrid>
              <a:tr h="408095">
                <a:tc>
                  <a:txBody>
                    <a:bodyPr/>
                    <a:lstStyle/>
                    <a:p>
                      <a:pPr algn="ctr" eaLnBrk="0">
                        <a:lnSpc>
                          <a:spcPct val="100000"/>
                        </a:lnSpc>
                        <a:spcAft>
                          <a:spcPts val="0"/>
                        </a:spcAft>
                      </a:pPr>
                      <a:r>
                        <a:rPr lang="en-US" altLang="zh-TW" sz="1600" b="1" kern="100" noProof="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Sub-project</a:t>
                      </a:r>
                    </a:p>
                  </a:txBody>
                  <a:tcPr marL="35560" marR="35560" marT="0" marB="0" anchor="ctr"/>
                </a:tc>
                <a:tc>
                  <a:txBody>
                    <a:bodyPr/>
                    <a:lstStyle/>
                    <a:p>
                      <a:pPr algn="ctr" eaLnBrk="0">
                        <a:lnSpc>
                          <a:spcPct val="100000"/>
                        </a:lnSpc>
                        <a:spcAft>
                          <a:spcPts val="0"/>
                        </a:spcAft>
                      </a:pPr>
                      <a:r>
                        <a:rPr lang="en-US" altLang="zh-TW" sz="1600" b="1" kern="100" noProof="0">
                          <a:solidFill>
                            <a:schemeClr val="lt1"/>
                          </a:solidFill>
                          <a:effectLst/>
                          <a:latin typeface="Arial" panose="020B0604020202020204" pitchFamily="34" charset="0"/>
                          <a:ea typeface="微軟正黑體" panose="020B0604030504040204" pitchFamily="34" charset="-120"/>
                          <a:cs typeface="Arial" panose="020B0604020202020204" pitchFamily="34" charset="0"/>
                        </a:rPr>
                        <a:t>Scheduled completion day</a:t>
                      </a:r>
                    </a:p>
                  </a:txBody>
                  <a:tcPr marL="35560" marR="35560" marT="0" marB="0" anchor="ctr"/>
                </a:tc>
                <a:tc>
                  <a:txBody>
                    <a:bodyPr/>
                    <a:lstStyle/>
                    <a:p>
                      <a:pPr algn="ctr" eaLnBrk="0">
                        <a:lnSpc>
                          <a:spcPct val="100000"/>
                        </a:lnSpc>
                        <a:spcAft>
                          <a:spcPts val="0"/>
                        </a:spcAft>
                      </a:pPr>
                      <a:r>
                        <a:rPr lang="en-US" altLang="zh-TW" sz="1600" b="1" kern="100" noProof="0">
                          <a:solidFill>
                            <a:schemeClr val="lt1"/>
                          </a:solidFill>
                          <a:effectLst/>
                          <a:latin typeface="Arial" panose="020B0604020202020204" pitchFamily="34" charset="0"/>
                          <a:ea typeface="微軟正黑體" panose="020B0604030504040204" pitchFamily="34" charset="-120"/>
                          <a:cs typeface="Arial" panose="020B0604020202020204" pitchFamily="34" charset="0"/>
                        </a:rPr>
                        <a:t>Main Work Item</a:t>
                      </a:r>
                    </a:p>
                  </a:txBody>
                  <a:tcPr marL="35560" marR="35560" marT="0" marB="0" anchor="ctr"/>
                </a:tc>
                <a:tc>
                  <a:txBody>
                    <a:bodyPr/>
                    <a:lstStyle/>
                    <a:p>
                      <a:pPr algn="ctr" eaLnBrk="0">
                        <a:lnSpc>
                          <a:spcPct val="100000"/>
                        </a:lnSpc>
                        <a:spcAft>
                          <a:spcPts val="0"/>
                        </a:spcAft>
                      </a:pPr>
                      <a:r>
                        <a:rPr lang="en-US" altLang="zh-TW" sz="1600" b="1" kern="100" noProof="0">
                          <a:solidFill>
                            <a:schemeClr val="lt1"/>
                          </a:solidFill>
                          <a:effectLst/>
                          <a:latin typeface="Arial" panose="020B0604020202020204" pitchFamily="34" charset="0"/>
                          <a:ea typeface="微軟正黑體" panose="020B0604030504040204" pitchFamily="34" charset="-120"/>
                          <a:cs typeface="Arial" panose="020B0604020202020204" pitchFamily="34" charset="0"/>
                        </a:rPr>
                        <a:t>Sub-project weight </a:t>
                      </a:r>
                      <a:r>
                        <a:rPr lang="en-US" sz="1600" b="1" kern="100" noProof="0">
                          <a:solidFill>
                            <a:schemeClr val="lt1"/>
                          </a:solidFill>
                          <a:effectLst/>
                          <a:latin typeface="Arial" panose="020B0604020202020204" pitchFamily="34" charset="0"/>
                          <a:ea typeface="微軟正黑體" panose="020B0604030504040204" pitchFamily="34" charset="-120"/>
                          <a:cs typeface="Arial" panose="020B0604020202020204" pitchFamily="34" charset="0"/>
                        </a:rPr>
                        <a:t>%</a:t>
                      </a:r>
                      <a:endParaRPr lang="en-US" altLang="zh-TW" sz="1600" b="1" kern="100" noProof="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extLst>
                  <a:ext uri="{0D108BD9-81ED-4DB2-BD59-A6C34878D82A}">
                    <a16:rowId xmlns="" xmlns:a16="http://schemas.microsoft.com/office/drawing/2014/main" val="10000"/>
                  </a:ext>
                </a:extLst>
              </a:tr>
              <a:tr h="262028">
                <a:tc rowSpan="4">
                  <a:txBody>
                    <a:bodyPr/>
                    <a:lstStyle/>
                    <a:p>
                      <a:pPr eaLnBrk="0">
                        <a:lnSpc>
                          <a:spcPct val="100000"/>
                        </a:lnSpc>
                      </a:pPr>
                      <a:r>
                        <a:rPr lang="en-US" altLang="zh-TW" sz="1400" kern="1200" noProof="0">
                          <a:effectLst/>
                          <a:latin typeface="Arial" panose="020B0604020202020204" pitchFamily="34" charset="0"/>
                          <a:ea typeface="微軟正黑體" panose="020B0604030504040204" pitchFamily="34" charset="-120"/>
                          <a:cs typeface="Arial" panose="020B0604020202020204" pitchFamily="34" charset="0"/>
                        </a:rPr>
                        <a:t>Sub-project 1.XXX</a:t>
                      </a:r>
                    </a:p>
                    <a:p>
                      <a:pPr>
                        <a:lnSpc>
                          <a:spcPct val="100000"/>
                        </a:lnSpc>
                      </a:pPr>
                      <a:r>
                        <a:rPr lang="en-US" altLang="zh-TW" sz="1400" kern="1200" noProof="0">
                          <a:effectLst/>
                          <a:latin typeface="Arial" panose="020B0604020202020204" pitchFamily="34" charset="0"/>
                          <a:ea typeface="微軟正黑體" panose="020B0604030504040204" pitchFamily="34" charset="-120"/>
                          <a:cs typeface="Arial" panose="020B0604020202020204" pitchFamily="34" charset="0"/>
                        </a:rPr>
                        <a:t>(</a:t>
                      </a:r>
                      <a:r>
                        <a:rPr lang="en-US" altLang="zh-TW" sz="1400" kern="1200" noProof="0">
                          <a:solidFill>
                            <a:schemeClr val="dk1"/>
                          </a:solidFill>
                          <a:effectLst/>
                          <a:latin typeface="Arial" panose="020B0604020202020204" pitchFamily="34" charset="0"/>
                          <a:ea typeface="微軟正黑體" panose="020B0604030504040204" pitchFamily="34" charset="-120"/>
                          <a:cs typeface="Arial" panose="020B0604020202020204" pitchFamily="34" charset="0"/>
                        </a:rPr>
                        <a:t>Assigned weight XX%)</a:t>
                      </a:r>
                    </a:p>
                  </a:txBody>
                  <a:tcPr/>
                </a:tc>
                <a:tc>
                  <a:txBody>
                    <a:bodyPr/>
                    <a:lstStyle/>
                    <a:p>
                      <a:pPr>
                        <a:lnSpc>
                          <a:spcPct val="100000"/>
                        </a:lnSpc>
                      </a:pPr>
                      <a:r>
                        <a:rPr lang="en-US" altLang="zh-TW" sz="1400" noProof="0" dirty="0" smtClean="0">
                          <a:latin typeface="Arial" panose="020B0604020202020204" pitchFamily="34" charset="0"/>
                          <a:ea typeface="微軟正黑體" panose="020B0604030504040204" pitchFamily="34" charset="-120"/>
                          <a:cs typeface="Arial" panose="020B0604020202020204" pitchFamily="34" charset="0"/>
                        </a:rPr>
                        <a:t>YYYY/MM/DD</a:t>
                      </a:r>
                      <a:endParaRPr lang="en-US" altLang="zh-TW" sz="1400" noProof="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r>
                        <a:rPr lang="en-US" altLang="zh-TW" sz="1400" noProof="0">
                          <a:latin typeface="Arial" panose="020B0604020202020204" pitchFamily="34" charset="0"/>
                          <a:ea typeface="微軟正黑體" panose="020B0604030504040204" pitchFamily="34" charset="-120"/>
                          <a:cs typeface="Arial" panose="020B0604020202020204" pitchFamily="34" charset="0"/>
                        </a:rPr>
                        <a:t>1.1XXX</a:t>
                      </a: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1"/>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noProof="0">
                          <a:latin typeface="Arial" panose="020B0604020202020204" pitchFamily="34" charset="0"/>
                          <a:ea typeface="微軟正黑體" panose="020B0604030504040204" pitchFamily="34" charset="-120"/>
                          <a:cs typeface="Arial" panose="020B0604020202020204" pitchFamily="34" charset="0"/>
                        </a:rPr>
                        <a:t>1.2XXX</a:t>
                      </a: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2"/>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noProof="0">
                          <a:latin typeface="Arial" panose="020B0604020202020204" pitchFamily="34" charset="0"/>
                          <a:ea typeface="微軟正黑體" panose="020B0604030504040204" pitchFamily="34" charset="-120"/>
                          <a:cs typeface="Arial" panose="020B0604020202020204" pitchFamily="34" charset="0"/>
                        </a:rPr>
                        <a:t>1.3XXX</a:t>
                      </a: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3"/>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noProof="0">
                          <a:latin typeface="Arial" panose="020B0604020202020204" pitchFamily="34" charset="0"/>
                          <a:ea typeface="微軟正黑體" panose="020B0604030504040204" pitchFamily="34" charset="-120"/>
                          <a:cs typeface="Arial" panose="020B0604020202020204" pitchFamily="34" charset="0"/>
                        </a:rPr>
                        <a:t>1.3XXX:</a:t>
                      </a:r>
                      <a:r>
                        <a:rPr lang="en-US" altLang="zh-TW" sz="1400" kern="1200" noProof="0">
                          <a:solidFill>
                            <a:schemeClr val="dk1"/>
                          </a:solidFill>
                          <a:latin typeface="Arial" panose="020B0604020202020204" pitchFamily="34" charset="0"/>
                          <a:ea typeface="微軟正黑體" panose="020B0604030504040204" pitchFamily="34" charset="-120"/>
                          <a:cs typeface="Arial" panose="020B0604020202020204" pitchFamily="34" charset="0"/>
                        </a:rPr>
                        <a:t>Outsourced intangible asset introduction/commissioned research or verification/marketing promotion item XXXX(XX Unit)</a:t>
                      </a: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4"/>
                  </a:ext>
                </a:extLst>
              </a:tr>
              <a:tr h="370840">
                <a:tc rowSpan="4">
                  <a:txBody>
                    <a:bodyPr/>
                    <a:lstStyle/>
                    <a:p>
                      <a:pPr>
                        <a:lnSpc>
                          <a:spcPct val="100000"/>
                        </a:lnSpc>
                      </a:pPr>
                      <a:r>
                        <a:rPr lang="en-US" altLang="zh-TW" sz="1400" noProof="0">
                          <a:latin typeface="Arial" panose="020B0604020202020204" pitchFamily="34" charset="0"/>
                          <a:ea typeface="微軟正黑體" panose="020B0604030504040204" pitchFamily="34" charset="-120"/>
                          <a:cs typeface="Arial" panose="020B0604020202020204" pitchFamily="34" charset="0"/>
                        </a:rPr>
                        <a:t>Sub-project 2.XXX</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kern="1200" noProof="0">
                          <a:effectLst/>
                          <a:latin typeface="Arial" panose="020B0604020202020204" pitchFamily="34" charset="0"/>
                          <a:ea typeface="微軟正黑體" panose="020B0604030504040204" pitchFamily="34" charset="-120"/>
                          <a:cs typeface="Arial" panose="020B0604020202020204" pitchFamily="34" charset="0"/>
                        </a:rPr>
                        <a:t>(</a:t>
                      </a:r>
                      <a:r>
                        <a:rPr lang="en-US" altLang="zh-TW" sz="1400" kern="1200" noProof="0">
                          <a:solidFill>
                            <a:schemeClr val="dk1"/>
                          </a:solidFill>
                          <a:effectLst/>
                          <a:latin typeface="Arial" panose="020B0604020202020204" pitchFamily="34" charset="0"/>
                          <a:ea typeface="微軟正黑體" panose="020B0604030504040204" pitchFamily="34" charset="-120"/>
                          <a:cs typeface="Arial" panose="020B0604020202020204" pitchFamily="34" charset="0"/>
                        </a:rPr>
                        <a:t>Assigned weight </a:t>
                      </a:r>
                      <a:r>
                        <a:rPr lang="en-US" altLang="zh-TW" sz="1400" kern="1200" noProof="0">
                          <a:effectLst/>
                          <a:latin typeface="Arial" panose="020B0604020202020204" pitchFamily="34" charset="0"/>
                          <a:ea typeface="微軟正黑體" panose="020B0604030504040204" pitchFamily="34" charset="-120"/>
                          <a:cs typeface="Arial" panose="020B0604020202020204" pitchFamily="34" charset="0"/>
                        </a:rPr>
                        <a:t>XX%)</a:t>
                      </a:r>
                      <a:endParaRPr lang="en-US" altLang="zh-TW" sz="1400" kern="1200" noProof="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r>
                        <a:rPr lang="en-US" altLang="zh-TW" sz="1400" noProof="0" dirty="0" smtClean="0">
                          <a:latin typeface="Arial" panose="020B0604020202020204" pitchFamily="34" charset="0"/>
                          <a:ea typeface="微軟正黑體" panose="020B0604030504040204" pitchFamily="34" charset="-120"/>
                          <a:cs typeface="Arial" panose="020B0604020202020204" pitchFamily="34" charset="0"/>
                        </a:rPr>
                        <a:t>YYYY/MM/DD</a:t>
                      </a:r>
                      <a:endParaRPr lang="en-US" altLang="zh-TW" sz="1400" noProof="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r>
                        <a:rPr lang="en-US" altLang="zh-TW" sz="1400" noProof="0">
                          <a:latin typeface="Arial" panose="020B0604020202020204" pitchFamily="34" charset="0"/>
                          <a:ea typeface="微軟正黑體" panose="020B0604030504040204" pitchFamily="34" charset="-120"/>
                          <a:cs typeface="Arial" panose="020B0604020202020204" pitchFamily="34" charset="0"/>
                        </a:rPr>
                        <a:t>2.1XXX</a:t>
                      </a: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5"/>
                  </a:ext>
                </a:extLst>
              </a:tr>
              <a:tr h="370840">
                <a:tc vMerge="1">
                  <a:txBody>
                    <a:bodyPr/>
                    <a:lstStyle/>
                    <a:p>
                      <a:pPr>
                        <a:lnSpc>
                          <a:spcPct val="100000"/>
                        </a:lnSpc>
                      </a:pPr>
                      <a:endParaRPr lang="en-US" altLang="zh-TW"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400" noProof="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noProof="0">
                          <a:latin typeface="Arial" panose="020B0604020202020204" pitchFamily="34" charset="0"/>
                          <a:ea typeface="微軟正黑體" panose="020B0604030504040204" pitchFamily="34" charset="-120"/>
                          <a:cs typeface="Arial" panose="020B0604020202020204" pitchFamily="34" charset="0"/>
                        </a:rPr>
                        <a:t>2.2XXX</a:t>
                      </a: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6"/>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noProof="0">
                          <a:latin typeface="Arial" panose="020B0604020202020204" pitchFamily="34" charset="0"/>
                          <a:ea typeface="微軟正黑體" panose="020B0604030504040204" pitchFamily="34" charset="-120"/>
                          <a:cs typeface="Arial" panose="020B0604020202020204" pitchFamily="34" charset="0"/>
                        </a:rPr>
                        <a:t>2.3XXX</a:t>
                      </a: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7"/>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400" noProof="0">
                          <a:latin typeface="Arial" panose="020B0604020202020204" pitchFamily="34" charset="0"/>
                          <a:ea typeface="微軟正黑體" panose="020B0604030504040204" pitchFamily="34" charset="-120"/>
                          <a:cs typeface="Arial" panose="020B0604020202020204" pitchFamily="34" charset="0"/>
                        </a:rPr>
                        <a:t>2.3XXX:</a:t>
                      </a:r>
                      <a:r>
                        <a:rPr lang="en-US" altLang="zh-TW" sz="1400" kern="1200" noProof="0">
                          <a:solidFill>
                            <a:schemeClr val="dk1"/>
                          </a:solidFill>
                          <a:latin typeface="Arial" panose="020B0604020202020204" pitchFamily="34" charset="0"/>
                          <a:ea typeface="微軟正黑體" panose="020B0604030504040204" pitchFamily="34" charset="-120"/>
                          <a:cs typeface="Arial" panose="020B0604020202020204" pitchFamily="34" charset="0"/>
                        </a:rPr>
                        <a:t>Outsourced intangible asset introduction/commissioned research or verification/marketing promotion item XXXX(XX Unit)</a:t>
                      </a: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8"/>
                  </a:ext>
                </a:extLst>
              </a:tr>
              <a:tr h="370840">
                <a:tc>
                  <a:txBody>
                    <a:bodyPr/>
                    <a:lstStyle/>
                    <a:p>
                      <a:pPr>
                        <a:lnSpc>
                          <a:spcPct val="100000"/>
                        </a:lnSpc>
                      </a:pPr>
                      <a:r>
                        <a:rPr lang="en-US" altLang="zh-TW" sz="1400" noProof="0" dirty="0">
                          <a:latin typeface="Arial" panose="020B0604020202020204" pitchFamily="34" charset="0"/>
                          <a:ea typeface="微軟正黑體" panose="020B0604030504040204" pitchFamily="34" charset="-120"/>
                          <a:cs typeface="Arial" panose="020B0604020202020204" pitchFamily="34" charset="0"/>
                        </a:rPr>
                        <a:t>Sub-project</a:t>
                      </a:r>
                      <a:r>
                        <a:rPr lang="en-US" altLang="zh-TW" sz="1400" baseline="0" noProof="0" dirty="0">
                          <a:latin typeface="Arial" panose="020B0604020202020204" pitchFamily="34" charset="0"/>
                          <a:ea typeface="微軟正黑體" panose="020B0604030504040204" pitchFamily="34" charset="-120"/>
                          <a:cs typeface="Arial" panose="020B0604020202020204" pitchFamily="34" charset="0"/>
                        </a:rPr>
                        <a:t> </a:t>
                      </a:r>
                      <a:r>
                        <a:rPr lang="en-US" altLang="zh-TW" sz="1400" noProof="0" dirty="0">
                          <a:latin typeface="Arial" panose="020B0604020202020204" pitchFamily="34" charset="0"/>
                          <a:ea typeface="微軟正黑體" panose="020B0604030504040204" pitchFamily="34" charset="-120"/>
                          <a:cs typeface="Arial" panose="020B0604020202020204" pitchFamily="34" charset="0"/>
                        </a:rPr>
                        <a:t>3.XXX</a:t>
                      </a:r>
                      <a:endParaRPr lang="en-US" altLang="zh-TW" sz="1400" noProof="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4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9"/>
                  </a:ext>
                </a:extLst>
              </a:tr>
              <a:tr h="370840">
                <a:tc>
                  <a:txBody>
                    <a:bodyPr/>
                    <a:lstStyle/>
                    <a:p>
                      <a:pPr>
                        <a:lnSpc>
                          <a:spcPct val="100000"/>
                        </a:lnSpc>
                      </a:pPr>
                      <a:r>
                        <a:rPr lang="en-US" altLang="zh-TW" sz="1800" noProof="0" dirty="0">
                          <a:latin typeface="Arial" panose="020B0604020202020204" pitchFamily="34" charset="0"/>
                          <a:ea typeface="微軟正黑體" panose="020B0604030504040204" pitchFamily="34" charset="-120"/>
                          <a:cs typeface="Arial" panose="020B0604020202020204" pitchFamily="34" charset="0"/>
                        </a:rPr>
                        <a:t>…</a:t>
                      </a:r>
                      <a:endParaRPr lang="en-US" altLang="zh-TW" sz="1800" noProof="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en-US" altLang="zh-TW" sz="1800" noProof="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10"/>
                  </a:ext>
                </a:extLst>
              </a:tr>
            </a:tbl>
          </a:graphicData>
        </a:graphic>
      </p:graphicFrame>
      <p:sp>
        <p:nvSpPr>
          <p:cNvPr id="4" name="投影片編號版面配置區 3"/>
          <p:cNvSpPr>
            <a:spLocks noGrp="1"/>
          </p:cNvSpPr>
          <p:nvPr>
            <p:ph type="sldNum" sz="quarter" idx="12"/>
          </p:nvPr>
        </p:nvSpPr>
        <p:spPr/>
        <p:txBody>
          <a:bodyPr/>
          <a:lstStyle/>
          <a:p>
            <a:fld id="{08149932-37C6-4D6A-AF22-EBEBF2BE98A2}" type="slidenum">
              <a:rPr lang="zh-TW" altLang="en-US" smtClean="0"/>
              <a:pPr/>
              <a:t>10</a:t>
            </a:fld>
            <a:endParaRPr lang="zh-TW" altLang="en-US"/>
          </a:p>
        </p:txBody>
      </p:sp>
      <p:sp>
        <p:nvSpPr>
          <p:cNvPr id="6" name="矩形 5"/>
          <p:cNvSpPr/>
          <p:nvPr/>
        </p:nvSpPr>
        <p:spPr>
          <a:xfrm>
            <a:off x="838800" y="724803"/>
            <a:ext cx="10277476" cy="830997"/>
          </a:xfrm>
          <a:prstGeom prst="rect">
            <a:avLst/>
          </a:prstGeom>
        </p:spPr>
        <p:txBody>
          <a:bodyPr wrap="square">
            <a:spAutoFit/>
          </a:bodyPr>
          <a:lstStyle/>
          <a:p>
            <a:pPr marL="342900" indent="-342900">
              <a:buFont typeface="+mj-lt"/>
              <a:buAutoNum type="arabicPeriod"/>
            </a:pPr>
            <a:r>
              <a:rPr lang="en-US" altLang="zh-TW" sz="1200" dirty="0">
                <a:latin typeface="Arial" panose="020B0604020202020204" pitchFamily="34" charset="0"/>
                <a:ea typeface="微軟正黑體" panose="020B0604030504040204" pitchFamily="34" charset="-120"/>
                <a:cs typeface="Arial" panose="020B0604020202020204" pitchFamily="34" charset="0"/>
              </a:rPr>
              <a:t>Elaborate on the main work items and outsourcing work items of the sub-project. Sub-project weights should be calculated as the percentage of the main work item they account for.</a:t>
            </a:r>
          </a:p>
          <a:p>
            <a:pPr marL="342900" indent="-342900">
              <a:buFont typeface="+mj-lt"/>
              <a:buAutoNum type="arabicPeriod"/>
            </a:pPr>
            <a:r>
              <a:rPr lang="en-US" altLang="zh-TW" sz="1200" dirty="0">
                <a:latin typeface="Arial" panose="020B0604020202020204" pitchFamily="34" charset="0"/>
                <a:ea typeface="微軟正黑體" panose="020B0604030504040204" pitchFamily="34" charset="-120"/>
                <a:cs typeface="Arial" panose="020B0604020202020204" pitchFamily="34" charset="0"/>
              </a:rPr>
              <a:t>Ensure that the checkpoint numbers of the Project Checkpoints are consistent with the name of the work items listed in "4. Checkpoints and performance indicators".</a:t>
            </a:r>
          </a:p>
        </p:txBody>
      </p:sp>
      <p:sp>
        <p:nvSpPr>
          <p:cNvPr id="3" name="矩形 2"/>
          <p:cNvSpPr/>
          <p:nvPr/>
        </p:nvSpPr>
        <p:spPr>
          <a:xfrm>
            <a:off x="104774" y="6596434"/>
            <a:ext cx="4064895" cy="307777"/>
          </a:xfrm>
          <a:prstGeom prst="rect">
            <a:avLst/>
          </a:prstGeom>
        </p:spPr>
        <p:txBody>
          <a:bodyPr wrap="none">
            <a:spAutoFit/>
          </a:bodyPr>
          <a:lstStyle/>
          <a:p>
            <a:pPr>
              <a:lnSpc>
                <a:spcPct val="100000"/>
              </a:lnSpc>
            </a:pPr>
            <a:r>
              <a:rPr lang="en-US" altLang="zh-TW" sz="1400" dirty="0">
                <a:latin typeface="Arial" panose="020B0604020202020204" pitchFamily="34" charset="0"/>
                <a:cs typeface="Arial" panose="020B0604020202020204" pitchFamily="34" charset="0"/>
              </a:rPr>
              <a:t>Total project sub-project </a:t>
            </a:r>
            <a:r>
              <a:rPr lang="es-ES" altLang="zh-TW" sz="1400" dirty="0">
                <a:latin typeface="Arial" panose="020B0604020202020204" pitchFamily="34" charset="0"/>
                <a:cs typeface="Arial" panose="020B0604020202020204" pitchFamily="34" charset="0"/>
              </a:rPr>
              <a:t>assigned </a:t>
            </a:r>
            <a:r>
              <a:rPr lang="es-ES" altLang="zh-TW" sz="1400" dirty="0" err="1">
                <a:latin typeface="Arial" panose="020B0604020202020204" pitchFamily="34" charset="0"/>
                <a:cs typeface="Arial" panose="020B0604020202020204" pitchFamily="34" charset="0"/>
              </a:rPr>
              <a:t>weights</a:t>
            </a:r>
            <a:r>
              <a:rPr lang="es-ES" altLang="zh-TW" sz="1400" dirty="0">
                <a:latin typeface="Arial" panose="020B0604020202020204" pitchFamily="34" charset="0"/>
                <a:cs typeface="Arial" panose="020B0604020202020204" pitchFamily="34" charset="0"/>
              </a:rPr>
              <a:t>: </a:t>
            </a:r>
            <a:r>
              <a:rPr lang="en-US" altLang="zh-TW" sz="1400" dirty="0">
                <a:latin typeface="Arial" panose="020B0604020202020204" pitchFamily="34" charset="0"/>
                <a:ea typeface="微軟正黑體" panose="020B0604030504040204" pitchFamily="34" charset="-120"/>
                <a:cs typeface="Arial" panose="020B0604020202020204" pitchFamily="34" charset="0"/>
              </a:rPr>
              <a:t>100%</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287724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noProof="0" dirty="0"/>
              <a:t>6. Project </a:t>
            </a:r>
            <a:r>
              <a:rPr lang="en-US" altLang="zh-TW" u="sng" noProof="0" dirty="0">
                <a:solidFill>
                  <a:srgbClr val="C00000"/>
                </a:solidFill>
              </a:rPr>
              <a:t>Overall</a:t>
            </a:r>
            <a:r>
              <a:rPr lang="en-US" altLang="zh-TW" noProof="0" dirty="0"/>
              <a:t> Funding Allocation</a:t>
            </a: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3800934394"/>
              </p:ext>
            </p:extLst>
          </p:nvPr>
        </p:nvGraphicFramePr>
        <p:xfrm>
          <a:off x="680649" y="1191444"/>
          <a:ext cx="10263576" cy="5142291"/>
        </p:xfrm>
        <a:graphic>
          <a:graphicData uri="http://schemas.openxmlformats.org/drawingml/2006/table">
            <a:tbl>
              <a:tblPr bandRow="1">
                <a:tableStyleId>{5C22544A-7EE6-4342-B048-85BDC9FD1C3A}</a:tableStyleId>
              </a:tblPr>
              <a:tblGrid>
                <a:gridCol w="2822843">
                  <a:extLst>
                    <a:ext uri="{9D8B030D-6E8A-4147-A177-3AD203B41FA5}">
                      <a16:colId xmlns="" xmlns:a16="http://schemas.microsoft.com/office/drawing/2014/main" val="20000"/>
                    </a:ext>
                  </a:extLst>
                </a:gridCol>
                <a:gridCol w="2075960">
                  <a:extLst>
                    <a:ext uri="{9D8B030D-6E8A-4147-A177-3AD203B41FA5}">
                      <a16:colId xmlns="" xmlns:a16="http://schemas.microsoft.com/office/drawing/2014/main" val="20001"/>
                    </a:ext>
                  </a:extLst>
                </a:gridCol>
                <a:gridCol w="2255520">
                  <a:extLst>
                    <a:ext uri="{9D8B030D-6E8A-4147-A177-3AD203B41FA5}">
                      <a16:colId xmlns="" xmlns:a16="http://schemas.microsoft.com/office/drawing/2014/main" val="20002"/>
                    </a:ext>
                  </a:extLst>
                </a:gridCol>
                <a:gridCol w="2007235">
                  <a:extLst>
                    <a:ext uri="{9D8B030D-6E8A-4147-A177-3AD203B41FA5}">
                      <a16:colId xmlns="" xmlns:a16="http://schemas.microsoft.com/office/drawing/2014/main" val="20003"/>
                    </a:ext>
                  </a:extLst>
                </a:gridCol>
                <a:gridCol w="1102018">
                  <a:extLst>
                    <a:ext uri="{9D8B030D-6E8A-4147-A177-3AD203B41FA5}">
                      <a16:colId xmlns="" xmlns:a16="http://schemas.microsoft.com/office/drawing/2014/main" val="20004"/>
                    </a:ext>
                  </a:extLst>
                </a:gridCol>
              </a:tblGrid>
              <a:tr h="391542">
                <a:tc rowSpan="2">
                  <a:txBody>
                    <a:bodyPr/>
                    <a:lstStyle/>
                    <a:p>
                      <a:pPr marL="0" marR="0" lvl="0" indent="0" algn="ctr" defTabSz="914400" rtl="0" eaLnBrk="0" fontAlgn="auto" latinLnBrk="0" hangingPunct="1">
                        <a:lnSpc>
                          <a:spcPts val="1300"/>
                        </a:lnSpc>
                        <a:spcBef>
                          <a:spcPts val="0"/>
                        </a:spcBef>
                        <a:spcAft>
                          <a:spcPts val="0"/>
                        </a:spcAft>
                        <a:buClrTx/>
                        <a:buSzTx/>
                        <a:buFontTx/>
                        <a:buNone/>
                        <a:tabLst/>
                        <a:defRPr/>
                      </a:pPr>
                      <a:r>
                        <a:rPr lang="en-US" altLang="zh-TW" sz="1500"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Accounting category</a:t>
                      </a:r>
                    </a:p>
                  </a:txBody>
                  <a:tcPr marL="36195" marR="36195" marT="0" marB="0" anchor="ctr"/>
                </a:tc>
                <a:tc gridSpan="2">
                  <a:txBody>
                    <a:bodyPr/>
                    <a:lstStyle/>
                    <a:p>
                      <a:pPr algn="ctr">
                        <a:spcAft>
                          <a:spcPts val="0"/>
                        </a:spcAft>
                      </a:pPr>
                      <a:r>
                        <a:rPr lang="en-US" altLang="zh-TW" sz="1600" kern="1200" noProof="0" dirty="0">
                          <a:solidFill>
                            <a:schemeClr val="dk1"/>
                          </a:solidFill>
                          <a:latin typeface="Arial" panose="020B0604020202020204" pitchFamily="34" charset="0"/>
                          <a:ea typeface="+mn-ea"/>
                          <a:cs typeface="Arial" panose="020B0604020202020204" pitchFamily="34" charset="0"/>
                        </a:rPr>
                        <a:t>Estimated </a:t>
                      </a:r>
                      <a:r>
                        <a:rPr lang="en-US" altLang="zh-TW" sz="1600" b="1"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overall funding </a:t>
                      </a:r>
                      <a:r>
                        <a:rPr lang="en-US" altLang="zh-TW" sz="1600" kern="1200" noProof="0" dirty="0">
                          <a:solidFill>
                            <a:schemeClr val="dk1"/>
                          </a:solidFill>
                          <a:latin typeface="Arial" panose="020B0604020202020204" pitchFamily="34" charset="0"/>
                          <a:ea typeface="+mn-ea"/>
                          <a:cs typeface="Arial" panose="020B0604020202020204" pitchFamily="34" charset="0"/>
                        </a:rPr>
                        <a:t>to be applied for</a:t>
                      </a:r>
                      <a:endParaRPr lang="en-US" altLang="zh-TW" sz="16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hMerge="1">
                  <a:txBody>
                    <a:bodyPr/>
                    <a:lstStyle/>
                    <a:p>
                      <a:pPr algn="ctr">
                        <a:spcAft>
                          <a:spcPts val="0"/>
                        </a:spcAft>
                      </a:pP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rowSpan="2">
                  <a:txBody>
                    <a:bodyPr/>
                    <a:lstStyle/>
                    <a:p>
                      <a:pPr algn="ctr">
                        <a:lnSpc>
                          <a:spcPts val="1300"/>
                        </a:lnSpc>
                        <a:spcAft>
                          <a:spcPts val="0"/>
                        </a:spcAft>
                      </a:pPr>
                      <a:r>
                        <a:rPr lang="en-US" altLang="zh-TW" sz="1500" kern="100" noProof="0" dirty="0">
                          <a:effectLst/>
                          <a:latin typeface="Arial" panose="020B0604020202020204" pitchFamily="34" charset="0"/>
                          <a:ea typeface="微軟正黑體" panose="020B0604030504040204" pitchFamily="34" charset="-120"/>
                          <a:cs typeface="Arial" panose="020B0604020202020204" pitchFamily="34" charset="0"/>
                        </a:rPr>
                        <a:t>Total</a:t>
                      </a:r>
                      <a:endParaRPr lang="en-US" altLang="zh-TW" sz="15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rowSpan="2">
                  <a:txBody>
                    <a:bodyPr/>
                    <a:lstStyle/>
                    <a:p>
                      <a:pPr marL="0" marR="0" lvl="0" indent="0" algn="ctr" defTabSz="914400" rtl="0" eaLnBrk="0" fontAlgn="auto" latinLnBrk="0" hangingPunct="1">
                        <a:lnSpc>
                          <a:spcPts val="1300"/>
                        </a:lnSpc>
                        <a:spcBef>
                          <a:spcPts val="0"/>
                        </a:spcBef>
                        <a:spcAft>
                          <a:spcPts val="0"/>
                        </a:spcAft>
                        <a:buClrTx/>
                        <a:buSzTx/>
                        <a:buFontTx/>
                        <a:buNone/>
                        <a:tabLst/>
                        <a:defRPr/>
                      </a:pPr>
                      <a:r>
                        <a:rPr lang="en-US" altLang="zh-TW" sz="1500" kern="100" noProof="0" dirty="0" smtClean="0">
                          <a:solidFill>
                            <a:schemeClr val="dk1"/>
                          </a:solidFill>
                          <a:effectLst/>
                          <a:latin typeface="Arial" panose="020B0604020202020204" pitchFamily="34" charset="0"/>
                          <a:ea typeface="微軟正黑體" panose="020B0604030504040204" pitchFamily="34" charset="-120"/>
                          <a:cs typeface="Arial" panose="020B0604020202020204" pitchFamily="34" charset="0"/>
                        </a:rPr>
                        <a:t>%</a:t>
                      </a:r>
                      <a:endParaRPr lang="en-US" altLang="zh-TW" sz="1500"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extLst>
                  <a:ext uri="{0D108BD9-81ED-4DB2-BD59-A6C34878D82A}">
                    <a16:rowId xmlns="" xmlns:a16="http://schemas.microsoft.com/office/drawing/2014/main" val="10000"/>
                  </a:ext>
                </a:extLst>
              </a:tr>
              <a:tr h="398589">
                <a:tc vMerge="1">
                  <a:txBody>
                    <a:bodyPr/>
                    <a:lstStyle/>
                    <a:p>
                      <a:endParaRPr lang="zh-TW" altLang="en-US"/>
                    </a:p>
                  </a:txBody>
                  <a:tcPr/>
                </a:tc>
                <a:tc>
                  <a:txBody>
                    <a:bodyPr/>
                    <a:lstStyle/>
                    <a:p>
                      <a:pPr algn="ctr">
                        <a:lnSpc>
                          <a:spcPts val="1300"/>
                        </a:lnSpc>
                        <a:spcAft>
                          <a:spcPts val="0"/>
                        </a:spcAft>
                      </a:pPr>
                      <a:r>
                        <a:rPr lang="en-US" altLang="zh-TW" sz="1500"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Government grant</a:t>
                      </a:r>
                      <a:endParaRPr lang="en-US" altLang="zh-TW" sz="15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a:lnSpc>
                          <a:spcPts val="1300"/>
                        </a:lnSpc>
                        <a:spcAft>
                          <a:spcPts val="0"/>
                        </a:spcAft>
                      </a:pPr>
                      <a:r>
                        <a:rPr lang="en-US" altLang="zh-TW" sz="1500" kern="100" noProof="0" dirty="0" smtClean="0">
                          <a:solidFill>
                            <a:schemeClr val="dk1"/>
                          </a:solidFill>
                          <a:effectLst/>
                          <a:latin typeface="Arial" panose="020B0604020202020204" pitchFamily="34" charset="0"/>
                          <a:ea typeface="微軟正黑體" panose="020B0604030504040204" pitchFamily="34" charset="-120"/>
                          <a:cs typeface="Arial" panose="020B0604020202020204" pitchFamily="34" charset="0"/>
                        </a:rPr>
                        <a:t>Self-funding</a:t>
                      </a:r>
                      <a:endParaRPr lang="en-US" altLang="zh-TW" sz="1500"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vMerge="1">
                  <a:txBody>
                    <a:bodyPr/>
                    <a:lstStyle/>
                    <a:p>
                      <a:endParaRPr lang="zh-TW" altLang="en-US"/>
                    </a:p>
                  </a:txBody>
                  <a:tcPr/>
                </a:tc>
                <a:tc vMerge="1">
                  <a:txBody>
                    <a:bodyPr/>
                    <a:lstStyle/>
                    <a:p>
                      <a:endParaRPr lang="zh-TW" altLang="en-US"/>
                    </a:p>
                  </a:txBody>
                  <a:tcPr/>
                </a:tc>
                <a:extLst>
                  <a:ext uri="{0D108BD9-81ED-4DB2-BD59-A6C34878D82A}">
                    <a16:rowId xmlns="" xmlns:a16="http://schemas.microsoft.com/office/drawing/2014/main" val="10001"/>
                  </a:ext>
                </a:extLst>
              </a:tr>
              <a:tr h="412227">
                <a:tc>
                  <a:txBody>
                    <a:bodyPr/>
                    <a:lstStyle/>
                    <a:p>
                      <a:pPr marL="19050" marR="19050" algn="l">
                        <a:lnSpc>
                          <a:spcPts val="1300"/>
                        </a:lnSpc>
                        <a:spcAft>
                          <a:spcPts val="0"/>
                        </a:spcAft>
                      </a:pPr>
                      <a:r>
                        <a:rPr lang="en-US" sz="1400" kern="100" noProof="0" dirty="0">
                          <a:effectLst/>
                          <a:latin typeface="Arial" panose="020B0604020202020204" pitchFamily="34" charset="0"/>
                          <a:ea typeface="微軟正黑體" panose="020B0604030504040204" pitchFamily="34" charset="-120"/>
                          <a:cs typeface="Arial" panose="020B0604020202020204" pitchFamily="34" charset="0"/>
                        </a:rPr>
                        <a:t>1.</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Personnel costs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2"/>
                  </a:ext>
                </a:extLst>
              </a:tr>
              <a:tr h="412227">
                <a:tc>
                  <a:txBody>
                    <a:bodyPr/>
                    <a:lstStyle/>
                    <a:p>
                      <a:pPr marL="19050" marR="19050" algn="l">
                        <a:lnSpc>
                          <a:spcPts val="1300"/>
                        </a:lnSpc>
                        <a:spcAft>
                          <a:spcPts val="0"/>
                        </a:spcAft>
                      </a:pPr>
                      <a:r>
                        <a:rPr lang="en-US" sz="1400" kern="100" noProof="0">
                          <a:effectLst/>
                          <a:latin typeface="Arial" panose="020B0604020202020204" pitchFamily="34" charset="0"/>
                          <a:ea typeface="微軟正黑體" panose="020B0604030504040204" pitchFamily="34" charset="-120"/>
                          <a:cs typeface="Arial" panose="020B0604020202020204" pitchFamily="34" charset="0"/>
                        </a:rPr>
                        <a:t>2.</a:t>
                      </a:r>
                      <a:r>
                        <a:rPr lang="en-US" altLang="zh-TW" sz="1600" kern="1200" noProof="0">
                          <a:solidFill>
                            <a:schemeClr val="dk1"/>
                          </a:solidFill>
                          <a:effectLst/>
                          <a:latin typeface="Arial" panose="020B0604020202020204" pitchFamily="34" charset="0"/>
                          <a:ea typeface="+mn-ea"/>
                          <a:cs typeface="Arial" panose="020B0604020202020204" pitchFamily="34" charset="0"/>
                        </a:rPr>
                        <a:t> Travel expenses</a:t>
                      </a:r>
                      <a:endParaRPr lang="en-US" altLang="zh-TW" sz="1400" b="1"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3"/>
                  </a:ext>
                </a:extLst>
              </a:tr>
              <a:tr h="412227">
                <a:tc>
                  <a:txBody>
                    <a:bodyPr/>
                    <a:lstStyle/>
                    <a:p>
                      <a:pPr marL="19050" marR="19050" algn="l">
                        <a:lnSpc>
                          <a:spcPts val="1300"/>
                        </a:lnSpc>
                        <a:spcAft>
                          <a:spcPts val="0"/>
                        </a:spcAft>
                      </a:pPr>
                      <a:r>
                        <a:rPr lang="en-US" sz="1400" kern="100" noProof="0" dirty="0">
                          <a:effectLst/>
                          <a:latin typeface="Arial" panose="020B0604020202020204" pitchFamily="34" charset="0"/>
                          <a:ea typeface="微軟正黑體" panose="020B0604030504040204" pitchFamily="34" charset="-120"/>
                          <a:cs typeface="Arial" panose="020B0604020202020204" pitchFamily="34" charset="0"/>
                        </a:rPr>
                        <a:t>3.</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Consumables and raw material costs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4"/>
                  </a:ext>
                </a:extLst>
              </a:tr>
              <a:tr h="412227">
                <a:tc>
                  <a:txBody>
                    <a:bodyPr/>
                    <a:lstStyle/>
                    <a:p>
                      <a:pPr marL="19050" marR="19050" algn="l">
                        <a:lnSpc>
                          <a:spcPts val="1300"/>
                        </a:lnSpc>
                        <a:spcAft>
                          <a:spcPts val="0"/>
                        </a:spcAft>
                      </a:pPr>
                      <a:r>
                        <a:rPr lang="en-US" sz="1400" kern="100" noProof="0">
                          <a:effectLst/>
                          <a:latin typeface="Arial" panose="020B0604020202020204" pitchFamily="34" charset="0"/>
                          <a:ea typeface="微軟正黑體" panose="020B0604030504040204" pitchFamily="34" charset="-120"/>
                          <a:cs typeface="Arial" panose="020B0604020202020204" pitchFamily="34" charset="0"/>
                        </a:rPr>
                        <a:t>4.</a:t>
                      </a:r>
                      <a:r>
                        <a:rPr lang="en-US" altLang="zh-TW" sz="1600" kern="1200" noProof="0">
                          <a:solidFill>
                            <a:schemeClr val="dk1"/>
                          </a:solidFill>
                          <a:effectLst/>
                          <a:latin typeface="Arial" panose="020B0604020202020204" pitchFamily="34" charset="0"/>
                          <a:ea typeface="+mn-ea"/>
                          <a:cs typeface="Arial" panose="020B0604020202020204" pitchFamily="34" charset="0"/>
                        </a:rPr>
                        <a:t> Equipment usage fee</a:t>
                      </a:r>
                      <a:endParaRPr lang="en-US" altLang="zh-TW" sz="1400" b="1"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5"/>
                  </a:ext>
                </a:extLst>
              </a:tr>
              <a:tr h="412227">
                <a:tc>
                  <a:txBody>
                    <a:bodyPr/>
                    <a:lstStyle/>
                    <a:p>
                      <a:pPr marL="19050" marR="19050" algn="l">
                        <a:lnSpc>
                          <a:spcPts val="1300"/>
                        </a:lnSpc>
                        <a:spcAft>
                          <a:spcPts val="0"/>
                        </a:spcAft>
                      </a:pPr>
                      <a:r>
                        <a:rPr lang="en-US" sz="1400" kern="100" noProof="0" dirty="0">
                          <a:effectLst/>
                          <a:latin typeface="Arial" panose="020B0604020202020204" pitchFamily="34" charset="0"/>
                          <a:ea typeface="微軟正黑體" panose="020B0604030504040204" pitchFamily="34" charset="-120"/>
                          <a:cs typeface="Arial" panose="020B0604020202020204" pitchFamily="34" charset="0"/>
                        </a:rPr>
                        <a:t>5.</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Equipment maintenance fee</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6"/>
                  </a:ext>
                </a:extLst>
              </a:tr>
              <a:tr h="412227">
                <a:tc>
                  <a:txBody>
                    <a:bodyPr/>
                    <a:lstStyle/>
                    <a:p>
                      <a:pPr marL="19050" marR="19050" algn="l">
                        <a:lnSpc>
                          <a:spcPts val="1300"/>
                        </a:lnSpc>
                        <a:spcAft>
                          <a:spcPts val="0"/>
                        </a:spcAft>
                      </a:pPr>
                      <a:r>
                        <a:rPr lang="en-US" sz="1400" kern="100" noProof="0" dirty="0">
                          <a:effectLst/>
                          <a:latin typeface="Arial" panose="020B0604020202020204" pitchFamily="34" charset="0"/>
                          <a:ea typeface="微軟正黑體" panose="020B0604030504040204" pitchFamily="34" charset="-120"/>
                          <a:cs typeface="Arial" panose="020B0604020202020204" pitchFamily="34" charset="0"/>
                        </a:rPr>
                        <a:t>6.</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Commissioned research or verification fees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7"/>
                  </a:ext>
                </a:extLst>
              </a:tr>
              <a:tr h="412227">
                <a:tc>
                  <a:txBody>
                    <a:bodyPr/>
                    <a:lstStyle/>
                    <a:p>
                      <a:pPr marL="19050" marR="19050" algn="l">
                        <a:lnSpc>
                          <a:spcPts val="1300"/>
                        </a:lnSpc>
                        <a:spcAft>
                          <a:spcPts val="0"/>
                        </a:spcAft>
                      </a:pPr>
                      <a:r>
                        <a:rPr lang="en-US" sz="1400" kern="100" noProof="0" dirty="0">
                          <a:effectLst/>
                          <a:latin typeface="Arial" panose="020B0604020202020204" pitchFamily="34" charset="0"/>
                          <a:ea typeface="微軟正黑體" panose="020B0604030504040204" pitchFamily="34" charset="-120"/>
                          <a:cs typeface="Arial" panose="020B0604020202020204" pitchFamily="34" charset="0"/>
                        </a:rPr>
                        <a:t>7.</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Introduction fee for intangible assets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8"/>
                  </a:ext>
                </a:extLst>
              </a:tr>
              <a:tr h="493393">
                <a:tc>
                  <a:txBody>
                    <a:bodyPr/>
                    <a:lstStyle/>
                    <a:p>
                      <a:pPr marL="19050" marR="19050" algn="l">
                        <a:lnSpc>
                          <a:spcPts val="1300"/>
                        </a:lnSpc>
                        <a:spcAft>
                          <a:spcPts val="0"/>
                        </a:spcAft>
                      </a:pPr>
                      <a:r>
                        <a:rPr lang="en-US" sz="1400" kern="100" noProof="0" dirty="0">
                          <a:effectLst/>
                          <a:latin typeface="Arial" panose="020B0604020202020204" pitchFamily="34" charset="0"/>
                          <a:ea typeface="微軟正黑體" panose="020B0604030504040204" pitchFamily="34" charset="-120"/>
                          <a:cs typeface="Arial" panose="020B0604020202020204" pitchFamily="34" charset="0"/>
                        </a:rPr>
                        <a:t>8.</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Marketing and business promotion fee</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9"/>
                  </a:ext>
                </a:extLst>
              </a:tr>
              <a:tr h="412227">
                <a:tc>
                  <a:txBody>
                    <a:bodyPr/>
                    <a:lstStyle/>
                    <a:p>
                      <a:pPr marL="19050" marR="19050" algn="l">
                        <a:lnSpc>
                          <a:spcPts val="1300"/>
                        </a:lnSpc>
                        <a:spcAft>
                          <a:spcPts val="0"/>
                        </a:spcAft>
                      </a:pPr>
                      <a:r>
                        <a:rPr lang="en-US" sz="1400" kern="100" noProof="0" dirty="0">
                          <a:effectLst/>
                          <a:latin typeface="Arial" panose="020B0604020202020204" pitchFamily="34" charset="0"/>
                          <a:ea typeface="微軟正黑體" panose="020B0604030504040204" pitchFamily="34" charset="-120"/>
                          <a:cs typeface="Arial" panose="020B0604020202020204" pitchFamily="34" charset="0"/>
                        </a:rPr>
                        <a:t>9.</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Remunerations on a piecework or daily basis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10"/>
                  </a:ext>
                </a:extLst>
              </a:tr>
              <a:tr h="214357">
                <a:tc>
                  <a:txBody>
                    <a:bodyPr/>
                    <a:lstStyle/>
                    <a:p>
                      <a:pPr algn="ctr">
                        <a:lnSpc>
                          <a:spcPts val="1300"/>
                        </a:lnSpc>
                      </a:pPr>
                      <a:r>
                        <a:rPr lang="en-US" altLang="zh-TW" sz="1500" kern="1200" noProof="0">
                          <a:effectLst/>
                          <a:latin typeface="Arial" panose="020B0604020202020204" pitchFamily="34" charset="0"/>
                          <a:ea typeface="微軟正黑體" panose="020B0604030504040204" pitchFamily="34" charset="-120"/>
                          <a:cs typeface="Arial" panose="020B0604020202020204" pitchFamily="34" charset="0"/>
                        </a:rPr>
                        <a:t>Total</a:t>
                      </a:r>
                      <a:endParaRPr lang="en-US" altLang="zh-TW" sz="1500" b="1"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ts val="1300"/>
                        </a:lnSpc>
                      </a:pPr>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11"/>
                  </a:ext>
                </a:extLst>
              </a:tr>
              <a:tr h="302315">
                <a:tc>
                  <a:txBody>
                    <a:bodyPr/>
                    <a:lstStyle/>
                    <a:p>
                      <a:pPr marL="19050" marR="19050" algn="ctr">
                        <a:lnSpc>
                          <a:spcPts val="1300"/>
                        </a:lnSpc>
                        <a:spcAft>
                          <a:spcPts val="0"/>
                        </a:spcAft>
                      </a:pPr>
                      <a:r>
                        <a:rPr lang="en-US" altLang="zh-TW" sz="1500" kern="100" noProof="0">
                          <a:effectLst/>
                          <a:latin typeface="Arial" panose="020B0604020202020204" pitchFamily="34" charset="0"/>
                          <a:ea typeface="微軟正黑體" panose="020B0604030504040204" pitchFamily="34" charset="-120"/>
                          <a:cs typeface="Arial" panose="020B0604020202020204" pitchFamily="34" charset="0"/>
                        </a:rPr>
                        <a:t>Percentage</a:t>
                      </a:r>
                      <a:endParaRPr lang="en-US" altLang="zh-TW" sz="1500" b="1"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lnSpc>
                          <a:spcPts val="1300"/>
                        </a:lnSpc>
                        <a:spcAft>
                          <a:spcPts val="0"/>
                        </a:spcAft>
                      </a:pPr>
                      <a:r>
                        <a:rPr lang="en-US" sz="1500" kern="100" noProof="0">
                          <a:effectLst/>
                          <a:latin typeface="Arial" panose="020B0604020202020204" pitchFamily="34" charset="0"/>
                          <a:ea typeface="微軟正黑體" panose="020B0604030504040204" pitchFamily="34" charset="-120"/>
                          <a:cs typeface="Arial" panose="020B0604020202020204" pitchFamily="34" charset="0"/>
                        </a:rPr>
                        <a:t>%</a:t>
                      </a:r>
                      <a:endParaRPr lang="en-US" altLang="zh-TW" sz="1500"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lnSpc>
                          <a:spcPts val="1300"/>
                        </a:lnSpc>
                        <a:spcAft>
                          <a:spcPts val="0"/>
                        </a:spcAft>
                      </a:pPr>
                      <a:r>
                        <a:rPr lang="en-US" sz="1500" kern="100" noProof="0">
                          <a:effectLst/>
                          <a:latin typeface="Arial" panose="020B0604020202020204" pitchFamily="34" charset="0"/>
                          <a:ea typeface="微軟正黑體" panose="020B0604030504040204" pitchFamily="34" charset="-120"/>
                          <a:cs typeface="Arial" panose="020B0604020202020204" pitchFamily="34" charset="0"/>
                        </a:rPr>
                        <a:t>%</a:t>
                      </a:r>
                      <a:endParaRPr lang="en-US" altLang="zh-TW" sz="1500"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lnSpc>
                          <a:spcPts val="1300"/>
                        </a:lnSpc>
                        <a:spcAft>
                          <a:spcPts val="0"/>
                        </a:spcAft>
                      </a:pPr>
                      <a:r>
                        <a:rPr lang="en-US" sz="1500" kern="100" noProof="0">
                          <a:effectLst/>
                          <a:latin typeface="Arial" panose="020B0604020202020204" pitchFamily="34" charset="0"/>
                          <a:ea typeface="微軟正黑體" panose="020B0604030504040204" pitchFamily="34" charset="-120"/>
                          <a:cs typeface="Arial" panose="020B0604020202020204" pitchFamily="34" charset="0"/>
                        </a:rPr>
                        <a:t>100%</a:t>
                      </a:r>
                      <a:endParaRPr lang="en-US" altLang="zh-TW" sz="1500"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lnSpc>
                          <a:spcPts val="1300"/>
                        </a:lnSpc>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100%</a:t>
                      </a:r>
                      <a:endParaRPr lang="en-US" altLang="zh-TW" sz="1500"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extLst>
                  <a:ext uri="{0D108BD9-81ED-4DB2-BD59-A6C34878D82A}">
                    <a16:rowId xmlns="" xmlns:a16="http://schemas.microsoft.com/office/drawing/2014/main" val="10012"/>
                  </a:ext>
                </a:extLst>
              </a:tr>
            </a:tbl>
          </a:graphicData>
        </a:graphic>
      </p:graphicFrame>
      <p:sp>
        <p:nvSpPr>
          <p:cNvPr id="3" name="投影片編號版面配置區 2"/>
          <p:cNvSpPr>
            <a:spLocks noGrp="1"/>
          </p:cNvSpPr>
          <p:nvPr>
            <p:ph type="sldNum" sz="quarter" idx="12"/>
          </p:nvPr>
        </p:nvSpPr>
        <p:spPr/>
        <p:txBody>
          <a:bodyPr/>
          <a:lstStyle/>
          <a:p>
            <a:fld id="{08149932-37C6-4D6A-AF22-EBEBF2BE98A2}" type="slidenum">
              <a:rPr lang="zh-TW" altLang="en-US" smtClean="0"/>
              <a:pPr/>
              <a:t>11</a:t>
            </a:fld>
            <a:endParaRPr lang="zh-TW" altLang="en-US"/>
          </a:p>
        </p:txBody>
      </p:sp>
      <p:sp>
        <p:nvSpPr>
          <p:cNvPr id="5" name="矩形 4"/>
          <p:cNvSpPr/>
          <p:nvPr/>
        </p:nvSpPr>
        <p:spPr>
          <a:xfrm>
            <a:off x="497500" y="853793"/>
            <a:ext cx="9160199" cy="261610"/>
          </a:xfrm>
          <a:prstGeom prst="rect">
            <a:avLst/>
          </a:prstGeom>
        </p:spPr>
        <p:txBody>
          <a:bodyPr wrap="square">
            <a:spAutoFit/>
          </a:bodyPr>
          <a:lstStyle/>
          <a:p>
            <a:r>
              <a:rPr lang="zh-TW" altLang="en-US" sz="11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1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following the Application Guide, Accounting Categories, and the Principles of allocation </a:t>
            </a:r>
            <a:r>
              <a:rPr lang="zh-TW" altLang="en-US" sz="11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sp>
        <p:nvSpPr>
          <p:cNvPr id="6" name="矩形 5"/>
          <p:cNvSpPr/>
          <p:nvPr/>
        </p:nvSpPr>
        <p:spPr>
          <a:xfrm>
            <a:off x="9977294" y="923720"/>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10" name="矩形 9"/>
          <p:cNvSpPr/>
          <p:nvPr/>
        </p:nvSpPr>
        <p:spPr>
          <a:xfrm>
            <a:off x="288601" y="6409777"/>
            <a:ext cx="5755102" cy="276999"/>
          </a:xfrm>
          <a:prstGeom prst="rect">
            <a:avLst/>
          </a:prstGeom>
        </p:spPr>
        <p:txBody>
          <a:bodyPr wrap="none">
            <a:spAutoFit/>
          </a:bodyPr>
          <a:lstStyle/>
          <a:p>
            <a:r>
              <a:rPr lang="en-US" altLang="zh-TW" sz="1200" dirty="0">
                <a:latin typeface="Arial" panose="020B0604020202020204" pitchFamily="34" charset="0"/>
                <a:cs typeface="Arial" panose="020B0604020202020204" pitchFamily="34" charset="0"/>
              </a:rPr>
              <a:t>Government grants listed applied for shall not exceed 50% of total project funding.</a:t>
            </a:r>
            <a:endParaRPr lang="zh-TW" altLang="en-US" sz="1200"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2210288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noProof="0" dirty="0"/>
              <a:t>6. Funding allocation for </a:t>
            </a:r>
            <a:r>
              <a:rPr lang="en-US" altLang="zh-TW" u="sng" noProof="0" dirty="0">
                <a:solidFill>
                  <a:srgbClr val="C00000"/>
                </a:solidFill>
              </a:rPr>
              <a:t>the first year</a:t>
            </a: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422214398"/>
              </p:ext>
            </p:extLst>
          </p:nvPr>
        </p:nvGraphicFramePr>
        <p:xfrm>
          <a:off x="811117" y="1295010"/>
          <a:ext cx="10177314" cy="4793175"/>
        </p:xfrm>
        <a:graphic>
          <a:graphicData uri="http://schemas.openxmlformats.org/drawingml/2006/table">
            <a:tbl>
              <a:tblPr bandRow="1">
                <a:tableStyleId>{5C22544A-7EE6-4342-B048-85BDC9FD1C3A}</a:tableStyleId>
              </a:tblPr>
              <a:tblGrid>
                <a:gridCol w="2822843">
                  <a:extLst>
                    <a:ext uri="{9D8B030D-6E8A-4147-A177-3AD203B41FA5}">
                      <a16:colId xmlns="" xmlns:a16="http://schemas.microsoft.com/office/drawing/2014/main" val="20000"/>
                    </a:ext>
                  </a:extLst>
                </a:gridCol>
                <a:gridCol w="2157240">
                  <a:extLst>
                    <a:ext uri="{9D8B030D-6E8A-4147-A177-3AD203B41FA5}">
                      <a16:colId xmlns="" xmlns:a16="http://schemas.microsoft.com/office/drawing/2014/main" val="20001"/>
                    </a:ext>
                  </a:extLst>
                </a:gridCol>
                <a:gridCol w="2306320">
                  <a:extLst>
                    <a:ext uri="{9D8B030D-6E8A-4147-A177-3AD203B41FA5}">
                      <a16:colId xmlns="" xmlns:a16="http://schemas.microsoft.com/office/drawing/2014/main" val="20002"/>
                    </a:ext>
                  </a:extLst>
                </a:gridCol>
                <a:gridCol w="1875155">
                  <a:extLst>
                    <a:ext uri="{9D8B030D-6E8A-4147-A177-3AD203B41FA5}">
                      <a16:colId xmlns="" xmlns:a16="http://schemas.microsoft.com/office/drawing/2014/main" val="20003"/>
                    </a:ext>
                  </a:extLst>
                </a:gridCol>
                <a:gridCol w="1015756">
                  <a:extLst>
                    <a:ext uri="{9D8B030D-6E8A-4147-A177-3AD203B41FA5}">
                      <a16:colId xmlns="" xmlns:a16="http://schemas.microsoft.com/office/drawing/2014/main" val="20004"/>
                    </a:ext>
                  </a:extLst>
                </a:gridCol>
              </a:tblGrid>
              <a:tr h="534492">
                <a:tc>
                  <a:txBody>
                    <a:bodyPr/>
                    <a:lstStyle/>
                    <a:p>
                      <a:pPr marL="0" marR="0" lvl="0" indent="0" algn="ctr" defTabSz="914400" rtl="0" eaLnBrk="0" fontAlgn="auto" latinLnBrk="0" hangingPunct="1">
                        <a:lnSpc>
                          <a:spcPts val="1300"/>
                        </a:lnSpc>
                        <a:spcBef>
                          <a:spcPts val="0"/>
                        </a:spcBef>
                        <a:spcAft>
                          <a:spcPts val="0"/>
                        </a:spcAft>
                        <a:buClrTx/>
                        <a:buSzTx/>
                        <a:buFontTx/>
                        <a:buNone/>
                        <a:tabLst/>
                        <a:defRPr/>
                      </a:pPr>
                      <a:r>
                        <a:rPr lang="en-US" altLang="zh-TW" sz="1500"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Accounting category</a:t>
                      </a:r>
                    </a:p>
                  </a:txBody>
                  <a:tcPr marL="36195" marR="36195" marT="0" marB="0" anchor="ctr"/>
                </a:tc>
                <a:tc>
                  <a:txBody>
                    <a:bodyPr/>
                    <a:lstStyle/>
                    <a:p>
                      <a:pPr algn="ctr">
                        <a:lnSpc>
                          <a:spcPts val="1300"/>
                        </a:lnSpc>
                        <a:spcAft>
                          <a:spcPts val="0"/>
                        </a:spcAft>
                      </a:pPr>
                      <a:r>
                        <a:rPr lang="en-US" altLang="zh-TW" sz="1500"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Government grant</a:t>
                      </a:r>
                      <a:endParaRPr lang="en-US" altLang="zh-TW" sz="15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a:lnSpc>
                          <a:spcPts val="1300"/>
                        </a:lnSpc>
                        <a:spcAft>
                          <a:spcPts val="0"/>
                        </a:spcAft>
                      </a:pPr>
                      <a:r>
                        <a:rPr lang="en-US" altLang="zh-TW" sz="1500" kern="100" noProof="0" dirty="0" smtClean="0">
                          <a:solidFill>
                            <a:schemeClr val="dk1"/>
                          </a:solidFill>
                          <a:effectLst/>
                          <a:latin typeface="Arial" panose="020B0604020202020204" pitchFamily="34" charset="0"/>
                          <a:ea typeface="微軟正黑體" panose="020B0604030504040204" pitchFamily="34" charset="-120"/>
                          <a:cs typeface="Arial" panose="020B0604020202020204" pitchFamily="34" charset="0"/>
                        </a:rPr>
                        <a:t>Self-funding</a:t>
                      </a:r>
                      <a:endParaRPr lang="en-US" altLang="zh-TW" sz="1500"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a:spcAft>
                          <a:spcPts val="0"/>
                        </a:spcAft>
                      </a:pPr>
                      <a:r>
                        <a:rPr lang="en-US" altLang="zh-TW" sz="1500" kern="100" noProof="0">
                          <a:effectLst/>
                          <a:latin typeface="Arial" panose="020B0604020202020204" pitchFamily="34" charset="0"/>
                          <a:ea typeface="微軟正黑體" panose="020B0604030504040204" pitchFamily="34" charset="-120"/>
                          <a:cs typeface="Arial" panose="020B0604020202020204" pitchFamily="34" charset="0"/>
                        </a:rPr>
                        <a:t>Total</a:t>
                      </a:r>
                      <a:endParaRPr lang="en-US" altLang="zh-TW" sz="1500" b="1" kern="100" noProof="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marL="0" marR="0" lvl="0" indent="0" algn="ctr" defTabSz="914400" rtl="0" eaLnBrk="0" fontAlgn="auto" latinLnBrk="0" hangingPunct="1">
                        <a:lnSpc>
                          <a:spcPts val="1300"/>
                        </a:lnSpc>
                        <a:spcBef>
                          <a:spcPts val="0"/>
                        </a:spcBef>
                        <a:spcAft>
                          <a:spcPts val="0"/>
                        </a:spcAft>
                        <a:buClrTx/>
                        <a:buSzTx/>
                        <a:buFontTx/>
                        <a:buNone/>
                        <a:tabLst/>
                        <a:defRPr/>
                      </a:pPr>
                      <a:r>
                        <a:rPr lang="en-US" altLang="zh-TW" sz="1200" kern="100" noProof="0" dirty="0" smtClean="0">
                          <a:solidFill>
                            <a:schemeClr val="dk1"/>
                          </a:solidFill>
                          <a:effectLst/>
                          <a:latin typeface="Arial" panose="020B0604020202020204" pitchFamily="34" charset="0"/>
                          <a:ea typeface="微軟正黑體" panose="020B0604030504040204" pitchFamily="34" charset="-120"/>
                          <a:cs typeface="Arial" panose="020B0604020202020204" pitchFamily="34" charset="0"/>
                        </a:rPr>
                        <a:t>%</a:t>
                      </a:r>
                      <a:endParaRPr lang="en-US" altLang="zh-TW" sz="1200" kern="100" noProof="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extLst>
                  <a:ext uri="{0D108BD9-81ED-4DB2-BD59-A6C34878D82A}">
                    <a16:rowId xmlns="" xmlns:a16="http://schemas.microsoft.com/office/drawing/2014/main" val="10000"/>
                  </a:ext>
                </a:extLst>
              </a:tr>
              <a:tr h="412227">
                <a:tc>
                  <a:txBody>
                    <a:bodyPr/>
                    <a:lstStyle/>
                    <a:p>
                      <a:pPr marL="19050" marR="19050" algn="l">
                        <a:lnSpc>
                          <a:spcPts val="1300"/>
                        </a:lnSpc>
                        <a:spcAft>
                          <a:spcPts val="0"/>
                        </a:spcAft>
                      </a:pPr>
                      <a:r>
                        <a:rPr lang="en-US" sz="1500" kern="100" noProof="0">
                          <a:effectLst/>
                          <a:latin typeface="Arial" panose="020B0604020202020204" pitchFamily="34" charset="0"/>
                          <a:ea typeface="微軟正黑體" panose="020B0604030504040204" pitchFamily="34" charset="-120"/>
                          <a:cs typeface="Arial" panose="020B0604020202020204" pitchFamily="34" charset="0"/>
                        </a:rPr>
                        <a:t>1.</a:t>
                      </a:r>
                      <a:r>
                        <a:rPr lang="en-US" altLang="zh-TW" sz="1600" kern="1200" noProof="0">
                          <a:solidFill>
                            <a:schemeClr val="dk1"/>
                          </a:solidFill>
                          <a:effectLst/>
                          <a:latin typeface="Arial" panose="020B0604020202020204" pitchFamily="34" charset="0"/>
                          <a:ea typeface="+mn-ea"/>
                          <a:cs typeface="Arial" panose="020B0604020202020204" pitchFamily="34" charset="0"/>
                        </a:rPr>
                        <a:t> Personnel costs</a:t>
                      </a:r>
                      <a:endParaRPr lang="en-US" altLang="zh-TW" sz="1400" b="1"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1"/>
                  </a:ext>
                </a:extLst>
              </a:tr>
              <a:tr h="412227">
                <a:tc>
                  <a:txBody>
                    <a:bodyPr/>
                    <a:lstStyle/>
                    <a:p>
                      <a:pPr marL="19050" marR="19050" algn="l">
                        <a:lnSpc>
                          <a:spcPts val="1300"/>
                        </a:lnSpc>
                        <a:spcAft>
                          <a:spcPts val="0"/>
                        </a:spcAft>
                      </a:pPr>
                      <a:r>
                        <a:rPr lang="en-US" sz="1500" kern="100" noProof="0">
                          <a:effectLst/>
                          <a:latin typeface="Arial" panose="020B0604020202020204" pitchFamily="34" charset="0"/>
                          <a:ea typeface="微軟正黑體" panose="020B0604030504040204" pitchFamily="34" charset="-120"/>
                          <a:cs typeface="Arial" panose="020B0604020202020204" pitchFamily="34" charset="0"/>
                        </a:rPr>
                        <a:t>2.</a:t>
                      </a:r>
                      <a:r>
                        <a:rPr lang="en-US" altLang="zh-TW" sz="1600" kern="1200" noProof="0">
                          <a:solidFill>
                            <a:schemeClr val="dk1"/>
                          </a:solidFill>
                          <a:effectLst/>
                          <a:latin typeface="Arial" panose="020B0604020202020204" pitchFamily="34" charset="0"/>
                          <a:ea typeface="+mn-ea"/>
                          <a:cs typeface="Arial" panose="020B0604020202020204" pitchFamily="34" charset="0"/>
                        </a:rPr>
                        <a:t> Travel expenses</a:t>
                      </a:r>
                      <a:endParaRPr lang="en-US" altLang="zh-TW" sz="1400" b="1"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2"/>
                  </a:ext>
                </a:extLst>
              </a:tr>
              <a:tr h="412227">
                <a:tc>
                  <a:txBody>
                    <a:bodyPr/>
                    <a:lstStyle/>
                    <a:p>
                      <a:pPr marL="19050" marR="19050" algn="l">
                        <a:lnSpc>
                          <a:spcPts val="1300"/>
                        </a:lnSpc>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3.</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Consumables and raw material costs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3"/>
                  </a:ext>
                </a:extLst>
              </a:tr>
              <a:tr h="412227">
                <a:tc>
                  <a:txBody>
                    <a:bodyPr/>
                    <a:lstStyle/>
                    <a:p>
                      <a:pPr marL="19050" marR="19050" algn="l">
                        <a:lnSpc>
                          <a:spcPts val="1300"/>
                        </a:lnSpc>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4.</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Equipment usage fees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4"/>
                  </a:ext>
                </a:extLst>
              </a:tr>
              <a:tr h="412227">
                <a:tc>
                  <a:txBody>
                    <a:bodyPr/>
                    <a:lstStyle/>
                    <a:p>
                      <a:pPr marL="19050" marR="19050" algn="l">
                        <a:lnSpc>
                          <a:spcPts val="1300"/>
                        </a:lnSpc>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5.</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Equipment maintenance fees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5"/>
                  </a:ext>
                </a:extLst>
              </a:tr>
              <a:tr h="412227">
                <a:tc>
                  <a:txBody>
                    <a:bodyPr/>
                    <a:lstStyle/>
                    <a:p>
                      <a:pPr marL="19050" marR="19050" algn="l">
                        <a:lnSpc>
                          <a:spcPts val="1300"/>
                        </a:lnSpc>
                        <a:spcAft>
                          <a:spcPts val="0"/>
                        </a:spcAft>
                      </a:pPr>
                      <a:r>
                        <a:rPr lang="en-US" sz="1500" kern="100" noProof="0">
                          <a:effectLst/>
                          <a:latin typeface="Arial" panose="020B0604020202020204" pitchFamily="34" charset="0"/>
                          <a:ea typeface="微軟正黑體" panose="020B0604030504040204" pitchFamily="34" charset="-120"/>
                          <a:cs typeface="Arial" panose="020B0604020202020204" pitchFamily="34" charset="0"/>
                        </a:rPr>
                        <a:t>6.</a:t>
                      </a:r>
                      <a:r>
                        <a:rPr lang="en-US" altLang="zh-TW" sz="1600" kern="1200" noProof="0">
                          <a:solidFill>
                            <a:schemeClr val="dk1"/>
                          </a:solidFill>
                          <a:effectLst/>
                          <a:latin typeface="Arial" panose="020B0604020202020204" pitchFamily="34" charset="0"/>
                          <a:ea typeface="+mn-ea"/>
                          <a:cs typeface="Arial" panose="020B0604020202020204" pitchFamily="34" charset="0"/>
                        </a:rPr>
                        <a:t> Commissioned research or verification fees</a:t>
                      </a:r>
                      <a:endParaRPr lang="en-US" altLang="zh-TW" sz="1400" b="1" kern="100" noProof="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6"/>
                  </a:ext>
                </a:extLst>
              </a:tr>
              <a:tr h="412227">
                <a:tc>
                  <a:txBody>
                    <a:bodyPr/>
                    <a:lstStyle/>
                    <a:p>
                      <a:pPr marL="19050" marR="19050" algn="l">
                        <a:lnSpc>
                          <a:spcPts val="1300"/>
                        </a:lnSpc>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7.</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Introduction fees for intangible assets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7"/>
                  </a:ext>
                </a:extLst>
              </a:tr>
              <a:tr h="412227">
                <a:tc>
                  <a:txBody>
                    <a:bodyPr/>
                    <a:lstStyle/>
                    <a:p>
                      <a:pPr marL="19050" marR="19050" algn="l">
                        <a:lnSpc>
                          <a:spcPts val="1300"/>
                        </a:lnSpc>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8.</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Marketing and business promotion fees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8"/>
                  </a:ext>
                </a:extLst>
              </a:tr>
              <a:tr h="412227">
                <a:tc>
                  <a:txBody>
                    <a:bodyPr/>
                    <a:lstStyle/>
                    <a:p>
                      <a:pPr marL="19050" marR="19050" algn="l">
                        <a:lnSpc>
                          <a:spcPts val="1300"/>
                        </a:lnSpc>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9.</a:t>
                      </a:r>
                      <a:r>
                        <a:rPr lang="en-US" altLang="zh-TW" sz="1600" kern="1200" noProof="0" dirty="0">
                          <a:solidFill>
                            <a:schemeClr val="dk1"/>
                          </a:solidFill>
                          <a:effectLst/>
                          <a:latin typeface="Arial" panose="020B0604020202020204" pitchFamily="34" charset="0"/>
                          <a:ea typeface="+mn-ea"/>
                          <a:cs typeface="Arial" panose="020B0604020202020204" pitchFamily="34" charset="0"/>
                        </a:rPr>
                        <a:t> Remunerations on a piecework or daily basis</a:t>
                      </a:r>
                      <a:endParaRPr lang="en-US" altLang="zh-TW" sz="14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9"/>
                  </a:ext>
                </a:extLst>
              </a:tr>
              <a:tr h="222860">
                <a:tc>
                  <a:txBody>
                    <a:bodyPr/>
                    <a:lstStyle/>
                    <a:p>
                      <a:pPr algn="ctr"/>
                      <a:r>
                        <a:rPr lang="en-US" altLang="zh-TW" sz="1500" kern="1200" noProof="0">
                          <a:effectLst/>
                          <a:latin typeface="Arial" panose="020B0604020202020204" pitchFamily="34" charset="0"/>
                          <a:ea typeface="微軟正黑體" panose="020B0604030504040204" pitchFamily="34" charset="-120"/>
                          <a:cs typeface="Arial" panose="020B0604020202020204" pitchFamily="34" charset="0"/>
                        </a:rPr>
                        <a:t>Total</a:t>
                      </a:r>
                      <a:endParaRPr lang="en-US" altLang="zh-TW" sz="1500" b="1"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en-US" altLang="zh-TW" sz="1500" noProof="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10"/>
                  </a:ext>
                </a:extLst>
              </a:tr>
              <a:tr h="199805">
                <a:tc>
                  <a:txBody>
                    <a:bodyPr/>
                    <a:lstStyle/>
                    <a:p>
                      <a:pPr marL="19050" marR="19050" algn="ctr">
                        <a:spcAft>
                          <a:spcPts val="0"/>
                        </a:spcAft>
                      </a:pPr>
                      <a:r>
                        <a:rPr lang="en-US" altLang="zh-TW" sz="1500" kern="100" noProof="0" dirty="0">
                          <a:effectLst/>
                          <a:latin typeface="Arial" panose="020B0604020202020204" pitchFamily="34" charset="0"/>
                          <a:ea typeface="微軟正黑體" panose="020B0604030504040204" pitchFamily="34" charset="-120"/>
                          <a:cs typeface="Arial" panose="020B0604020202020204" pitchFamily="34" charset="0"/>
                        </a:rPr>
                        <a:t>Percentage</a:t>
                      </a:r>
                      <a:endParaRPr lang="en-US" altLang="zh-TW" sz="1500" b="1"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a:t>
                      </a:r>
                      <a:endParaRPr lang="en-US" altLang="zh-TW" sz="1500"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a:t>
                      </a:r>
                      <a:endParaRPr lang="en-US" altLang="zh-TW" sz="1500"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100%</a:t>
                      </a:r>
                      <a:endParaRPr lang="en-US" altLang="zh-TW" sz="1500"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500" kern="100" noProof="0" dirty="0">
                          <a:effectLst/>
                          <a:latin typeface="Arial" panose="020B0604020202020204" pitchFamily="34" charset="0"/>
                          <a:ea typeface="微軟正黑體" panose="020B0604030504040204" pitchFamily="34" charset="-120"/>
                          <a:cs typeface="Arial" panose="020B0604020202020204" pitchFamily="34" charset="0"/>
                        </a:rPr>
                        <a:t>100%</a:t>
                      </a:r>
                      <a:endParaRPr lang="en-US" altLang="zh-TW" sz="1500" kern="100" noProof="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extLst>
                  <a:ext uri="{0D108BD9-81ED-4DB2-BD59-A6C34878D82A}">
                    <a16:rowId xmlns="" xmlns:a16="http://schemas.microsoft.com/office/drawing/2014/main" val="10011"/>
                  </a:ext>
                </a:extLst>
              </a:tr>
            </a:tbl>
          </a:graphicData>
        </a:graphic>
      </p:graphicFrame>
      <p:sp>
        <p:nvSpPr>
          <p:cNvPr id="3" name="投影片編號版面配置區 2"/>
          <p:cNvSpPr>
            <a:spLocks noGrp="1"/>
          </p:cNvSpPr>
          <p:nvPr>
            <p:ph type="sldNum" sz="quarter" idx="12"/>
          </p:nvPr>
        </p:nvSpPr>
        <p:spPr/>
        <p:txBody>
          <a:bodyPr/>
          <a:lstStyle/>
          <a:p>
            <a:fld id="{08149932-37C6-4D6A-AF22-EBEBF2BE98A2}" type="slidenum">
              <a:rPr lang="zh-TW" altLang="en-US" smtClean="0"/>
              <a:pPr/>
              <a:t>12</a:t>
            </a:fld>
            <a:endParaRPr lang="zh-TW" altLang="en-US"/>
          </a:p>
        </p:txBody>
      </p:sp>
      <p:sp>
        <p:nvSpPr>
          <p:cNvPr id="6" name="矩形 5"/>
          <p:cNvSpPr/>
          <p:nvPr/>
        </p:nvSpPr>
        <p:spPr>
          <a:xfrm>
            <a:off x="9617913" y="1024702"/>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7" name="矩形 6"/>
          <p:cNvSpPr/>
          <p:nvPr/>
        </p:nvSpPr>
        <p:spPr>
          <a:xfrm>
            <a:off x="803595" y="6266160"/>
            <a:ext cx="5755102" cy="276999"/>
          </a:xfrm>
          <a:prstGeom prst="rect">
            <a:avLst/>
          </a:prstGeom>
        </p:spPr>
        <p:txBody>
          <a:bodyPr wrap="none">
            <a:spAutoFit/>
          </a:bodyPr>
          <a:lstStyle/>
          <a:p>
            <a:r>
              <a:rPr lang="en-US" altLang="zh-TW" sz="1200" dirty="0">
                <a:latin typeface="Arial" panose="020B0604020202020204" pitchFamily="34" charset="0"/>
                <a:cs typeface="Arial" panose="020B0604020202020204" pitchFamily="34" charset="0"/>
              </a:rPr>
              <a:t>Government grants listed applied for shall not exceed 50% of total project funding.</a:t>
            </a:r>
            <a:endParaRPr lang="zh-TW" altLang="en-US" sz="1200" dirty="0">
              <a:latin typeface="Arial" panose="020B0604020202020204" pitchFamily="34" charset="0"/>
              <a:ea typeface="微軟正黑體" panose="020B0604030504040204" pitchFamily="34" charset="-120"/>
              <a:cs typeface="Arial" panose="020B0604020202020204" pitchFamily="34" charset="0"/>
            </a:endParaRPr>
          </a:p>
        </p:txBody>
      </p:sp>
      <p:sp>
        <p:nvSpPr>
          <p:cNvPr id="8" name="矩形 7"/>
          <p:cNvSpPr/>
          <p:nvPr/>
        </p:nvSpPr>
        <p:spPr>
          <a:xfrm>
            <a:off x="811117" y="840036"/>
            <a:ext cx="9073125" cy="276999"/>
          </a:xfrm>
          <a:prstGeom prst="rect">
            <a:avLst/>
          </a:prstGeom>
        </p:spPr>
        <p:txBody>
          <a:bodyPr wrap="none">
            <a:spAutoFit/>
          </a:bodyPr>
          <a:lstStyle/>
          <a:p>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following the Application Guide, Accounting Categories, and the Principles of allocation </a:t>
            </a:r>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spTree>
    <p:extLst>
      <p:ext uri="{BB962C8B-B14F-4D97-AF65-F5344CB8AC3E}">
        <p14:creationId xmlns:p14="http://schemas.microsoft.com/office/powerpoint/2010/main" val="383967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en-US" altLang="zh-TW" sz="3000" noProof="0" dirty="0"/>
              <a:t>7. Description of annual resource investment </a:t>
            </a:r>
          </a:p>
        </p:txBody>
      </p:sp>
      <p:sp>
        <p:nvSpPr>
          <p:cNvPr id="6" name="內容版面配置區 5"/>
          <p:cNvSpPr>
            <a:spLocks noGrp="1"/>
          </p:cNvSpPr>
          <p:nvPr>
            <p:ph idx="1"/>
          </p:nvPr>
        </p:nvSpPr>
        <p:spPr>
          <a:xfrm>
            <a:off x="838200" y="835152"/>
            <a:ext cx="10515600" cy="4957763"/>
          </a:xfrm>
        </p:spPr>
        <p:txBody>
          <a:bodyPr/>
          <a:lstStyle/>
          <a:p>
            <a:pPr marL="0" indent="0">
              <a:buNone/>
            </a:pPr>
            <a:r>
              <a:rPr lang="en-US" altLang="zh-TW" b="1" noProof="0" dirty="0"/>
              <a:t>(1) </a:t>
            </a:r>
            <a:r>
              <a:rPr lang="en-US" altLang="zh-TW" b="1" noProof="0" dirty="0" smtClean="0"/>
              <a:t>Profiles of </a:t>
            </a:r>
            <a:r>
              <a:rPr lang="en-US" altLang="zh-TW" b="1" noProof="0" dirty="0"/>
              <a:t>project participants</a:t>
            </a:r>
          </a:p>
          <a:p>
            <a:pPr marL="0" indent="0">
              <a:buNone/>
            </a:pPr>
            <a:endParaRPr lang="en-US" altLang="zh-TW" b="1" noProof="0"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13</a:t>
            </a:fld>
            <a:endParaRPr lang="zh-TW" altLang="en-US"/>
          </a:p>
        </p:txBody>
      </p:sp>
      <p:graphicFrame>
        <p:nvGraphicFramePr>
          <p:cNvPr id="8" name="表格 7"/>
          <p:cNvGraphicFramePr>
            <a:graphicFrameLocks noGrp="1"/>
          </p:cNvGraphicFramePr>
          <p:nvPr>
            <p:extLst>
              <p:ext uri="{D42A27DB-BD31-4B8C-83A1-F6EECF244321}">
                <p14:modId xmlns:p14="http://schemas.microsoft.com/office/powerpoint/2010/main" val="1707788393"/>
              </p:ext>
            </p:extLst>
          </p:nvPr>
        </p:nvGraphicFramePr>
        <p:xfrm>
          <a:off x="838200" y="1913649"/>
          <a:ext cx="10881360" cy="3073400"/>
        </p:xfrm>
        <a:graphic>
          <a:graphicData uri="http://schemas.openxmlformats.org/drawingml/2006/table">
            <a:tbl>
              <a:tblPr firstRow="1" bandRow="1">
                <a:tableStyleId>{5C22544A-7EE6-4342-B048-85BDC9FD1C3A}</a:tableStyleId>
              </a:tblPr>
              <a:tblGrid>
                <a:gridCol w="492760">
                  <a:extLst>
                    <a:ext uri="{9D8B030D-6E8A-4147-A177-3AD203B41FA5}">
                      <a16:colId xmlns="" xmlns:a16="http://schemas.microsoft.com/office/drawing/2014/main" val="20000"/>
                    </a:ext>
                  </a:extLst>
                </a:gridCol>
                <a:gridCol w="1241138">
                  <a:extLst>
                    <a:ext uri="{9D8B030D-6E8A-4147-A177-3AD203B41FA5}">
                      <a16:colId xmlns="" xmlns:a16="http://schemas.microsoft.com/office/drawing/2014/main" val="20001"/>
                    </a:ext>
                  </a:extLst>
                </a:gridCol>
                <a:gridCol w="1512222">
                  <a:extLst>
                    <a:ext uri="{9D8B030D-6E8A-4147-A177-3AD203B41FA5}">
                      <a16:colId xmlns="" xmlns:a16="http://schemas.microsoft.com/office/drawing/2014/main" val="20002"/>
                    </a:ext>
                  </a:extLst>
                </a:gridCol>
                <a:gridCol w="1432560">
                  <a:extLst>
                    <a:ext uri="{9D8B030D-6E8A-4147-A177-3AD203B41FA5}">
                      <a16:colId xmlns="" xmlns:a16="http://schemas.microsoft.com/office/drawing/2014/main" val="20003"/>
                    </a:ext>
                  </a:extLst>
                </a:gridCol>
                <a:gridCol w="2083328">
                  <a:extLst>
                    <a:ext uri="{9D8B030D-6E8A-4147-A177-3AD203B41FA5}">
                      <a16:colId xmlns="" xmlns:a16="http://schemas.microsoft.com/office/drawing/2014/main" val="20004"/>
                    </a:ext>
                  </a:extLst>
                </a:gridCol>
                <a:gridCol w="1191836">
                  <a:extLst>
                    <a:ext uri="{9D8B030D-6E8A-4147-A177-3AD203B41FA5}">
                      <a16:colId xmlns="" xmlns:a16="http://schemas.microsoft.com/office/drawing/2014/main" val="20005"/>
                    </a:ext>
                  </a:extLst>
                </a:gridCol>
                <a:gridCol w="1924082">
                  <a:extLst>
                    <a:ext uri="{9D8B030D-6E8A-4147-A177-3AD203B41FA5}">
                      <a16:colId xmlns="" xmlns:a16="http://schemas.microsoft.com/office/drawing/2014/main" val="20006"/>
                    </a:ext>
                  </a:extLst>
                </a:gridCol>
                <a:gridCol w="1003434">
                  <a:extLst>
                    <a:ext uri="{9D8B030D-6E8A-4147-A177-3AD203B41FA5}">
                      <a16:colId xmlns="" xmlns:a16="http://schemas.microsoft.com/office/drawing/2014/main" val="20007"/>
                    </a:ext>
                  </a:extLst>
                </a:gridCol>
              </a:tblGrid>
              <a:tr h="661925">
                <a:tc>
                  <a:txBody>
                    <a:bodyPr/>
                    <a:lstStyle/>
                    <a:p>
                      <a:pPr algn="ctr" eaLnBrk="0">
                        <a:spcAft>
                          <a:spcPts val="0"/>
                        </a:spcAft>
                      </a:pPr>
                      <a:r>
                        <a:rPr lang="en-US" altLang="zh-TW" sz="1600" kern="100" dirty="0">
                          <a:effectLst/>
                          <a:latin typeface="Arial" panose="020B0604020202020204" pitchFamily="34" charset="0"/>
                          <a:ea typeface="微軟正黑體" panose="020B0604030504040204" pitchFamily="34" charset="-120"/>
                          <a:cs typeface="Arial" panose="020B0604020202020204" pitchFamily="34" charset="0"/>
                        </a:rPr>
                        <a:t>No.</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en-US" altLang="zh-TW" sz="1600" kern="100" dirty="0">
                          <a:effectLst/>
                          <a:latin typeface="Arial" panose="020B0604020202020204" pitchFamily="34" charset="0"/>
                          <a:ea typeface="微軟正黑體" panose="020B0604030504040204" pitchFamily="34" charset="-120"/>
                          <a:cs typeface="Arial" panose="020B0604020202020204" pitchFamily="34" charset="0"/>
                        </a:rPr>
                        <a:t>Name</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Department/</a:t>
                      </a:r>
                      <a:b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br>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Position</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Highest education level </a:t>
                      </a:r>
                      <a:r>
                        <a:rPr lang="en-US"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a:t>
                      </a:r>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School/ Department/ Institute</a:t>
                      </a:r>
                      <a:r>
                        <a:rPr lang="en-US"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Major experience</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en-US" altLang="zh-TW" sz="1600" b="1" kern="100" dirty="0" smtClean="0">
                          <a:solidFill>
                            <a:schemeClr val="lt1"/>
                          </a:solidFill>
                          <a:effectLst/>
                          <a:latin typeface="Arial" panose="020B0604020202020204" pitchFamily="34" charset="0"/>
                          <a:ea typeface="微軟正黑體" panose="020B0604030504040204" pitchFamily="34" charset="-120"/>
                          <a:cs typeface="Arial" panose="020B0604020202020204" pitchFamily="34" charset="0"/>
                        </a:rPr>
                        <a:t>Years of experience in this industry</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Participation in sub-project and work items</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Months committed</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extLst>
                  <a:ext uri="{0D108BD9-81ED-4DB2-BD59-A6C34878D82A}">
                    <a16:rowId xmlns="" xmlns:a16="http://schemas.microsoft.com/office/drawing/2014/main" val="10000"/>
                  </a:ext>
                </a:extLst>
              </a:tr>
              <a:tr h="370840">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1"/>
                  </a:ext>
                </a:extLst>
              </a:tr>
              <a:tr h="370840">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2"/>
                  </a:ext>
                </a:extLst>
              </a:tr>
              <a:tr h="370840">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3"/>
                  </a:ext>
                </a:extLst>
              </a:tr>
              <a:tr h="370840">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4"/>
                  </a:ext>
                </a:extLst>
              </a:tr>
              <a:tr h="370840">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5"/>
                  </a:ext>
                </a:extLst>
              </a:tr>
            </a:tbl>
          </a:graphicData>
        </a:graphic>
      </p:graphicFrame>
      <p:sp>
        <p:nvSpPr>
          <p:cNvPr id="3" name="矩形 2"/>
          <p:cNvSpPr/>
          <p:nvPr/>
        </p:nvSpPr>
        <p:spPr>
          <a:xfrm>
            <a:off x="755904" y="1317822"/>
            <a:ext cx="11252200" cy="523220"/>
          </a:xfrm>
          <a:prstGeom prst="rect">
            <a:avLst/>
          </a:prstGeom>
        </p:spPr>
        <p:txBody>
          <a:bodyPr wrap="square">
            <a:spAutoFit/>
          </a:bodyPr>
          <a:lstStyle/>
          <a:p>
            <a:r>
              <a:rPr lang="en-US" altLang="zh-TW" sz="1400" dirty="0">
                <a:latin typeface="Arial" panose="020B0604020202020204" pitchFamily="34" charset="0"/>
                <a:ea typeface="微軟正黑體" panose="020B0604030504040204" pitchFamily="34" charset="-120"/>
                <a:cs typeface="Arial" panose="020B0604020202020204" pitchFamily="34" charset="0"/>
              </a:rPr>
              <a:t>Explanation: The participant numbers must correspond to those indicated in the project checkpoints mentioned in "4. Checkpoints and performance indicators".</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1619702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en-US" altLang="zh-TW" sz="3000" noProof="0" dirty="0"/>
              <a:t>7. Description of annual resource investment (cont.)</a:t>
            </a:r>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sz="2500" b="1" noProof="0" dirty="0"/>
              <a:t>(2</a:t>
            </a:r>
            <a:r>
              <a:rPr lang="en-US" altLang="zh-TW" sz="2400" b="1" dirty="0"/>
              <a:t>) F</a:t>
            </a:r>
            <a:r>
              <a:rPr lang="en-US" altLang="zh-TW" sz="2400" b="1" dirty="0" smtClean="0"/>
              <a:t>unding </a:t>
            </a:r>
            <a:r>
              <a:rPr lang="en-US" altLang="zh-TW" sz="2400" b="1" dirty="0"/>
              <a:t>A</a:t>
            </a:r>
            <a:r>
              <a:rPr lang="en-US" altLang="zh-TW" sz="2400" b="1" dirty="0" smtClean="0"/>
              <a:t>llocation</a:t>
            </a:r>
            <a:endParaRPr lang="en-US" altLang="zh-TW" sz="2400" b="1" dirty="0"/>
          </a:p>
          <a:p>
            <a:pPr marL="457200" lvl="1" indent="0">
              <a:lnSpc>
                <a:spcPct val="100000"/>
              </a:lnSpc>
              <a:spcBef>
                <a:spcPts val="600"/>
              </a:spcBef>
              <a:buNone/>
            </a:pPr>
            <a:r>
              <a:rPr lang="en-US" altLang="zh-TW" b="1" noProof="0" dirty="0"/>
              <a:t>1. Personnel costs</a:t>
            </a:r>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14</a:t>
            </a:fld>
            <a:endParaRPr lang="zh-TW" altLang="en-US"/>
          </a:p>
        </p:txBody>
      </p:sp>
      <p:sp>
        <p:nvSpPr>
          <p:cNvPr id="9" name="矩形 8"/>
          <p:cNvSpPr/>
          <p:nvPr/>
        </p:nvSpPr>
        <p:spPr>
          <a:xfrm>
            <a:off x="9360355" y="1971390"/>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8" name="矩形 7"/>
          <p:cNvSpPr/>
          <p:nvPr/>
        </p:nvSpPr>
        <p:spPr>
          <a:xfrm>
            <a:off x="811117" y="840036"/>
            <a:ext cx="10263284" cy="523220"/>
          </a:xfrm>
          <a:prstGeom prst="rect">
            <a:avLst/>
          </a:prstGeom>
        </p:spPr>
        <p:txBody>
          <a:bodyPr wrap="square">
            <a:spAutoFit/>
          </a:bodyPr>
          <a:lstStyle/>
          <a:p>
            <a:r>
              <a:rPr lang="zh-TW" altLang="en-US"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following the </a:t>
            </a:r>
            <a:r>
              <a:rPr lang="en-US" altLang="zh-TW"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Application </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Guide, </a:t>
            </a:r>
            <a:r>
              <a:rPr lang="en-US" altLang="zh-TW"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Accounting Categories</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 and the </a:t>
            </a:r>
            <a:r>
              <a:rPr lang="en-US" altLang="zh-TW"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Principles </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of allocation </a:t>
            </a:r>
            <a:r>
              <a:rPr lang="zh-TW" altLang="en-US"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graphicFrame>
        <p:nvGraphicFramePr>
          <p:cNvPr id="11" name="表格 10"/>
          <p:cNvGraphicFramePr>
            <a:graphicFrameLocks noGrp="1"/>
          </p:cNvGraphicFramePr>
          <p:nvPr>
            <p:extLst>
              <p:ext uri="{D42A27DB-BD31-4B8C-83A1-F6EECF244321}">
                <p14:modId xmlns:p14="http://schemas.microsoft.com/office/powerpoint/2010/main" val="1416991828"/>
              </p:ext>
            </p:extLst>
          </p:nvPr>
        </p:nvGraphicFramePr>
        <p:xfrm>
          <a:off x="811117" y="2514200"/>
          <a:ext cx="10515600" cy="3574180"/>
        </p:xfrm>
        <a:graphic>
          <a:graphicData uri="http://schemas.openxmlformats.org/drawingml/2006/table">
            <a:tbl>
              <a:tblPr firstRow="1" firstCol="1" bandRow="1" bandCol="1">
                <a:tableStyleId>{69012ECD-51FC-41F1-AA8D-1B2483CD663E}</a:tableStyleId>
              </a:tblPr>
              <a:tblGrid>
                <a:gridCol w="2031614"/>
                <a:gridCol w="44450"/>
                <a:gridCol w="1503731"/>
                <a:gridCol w="2170420"/>
                <a:gridCol w="1690908"/>
                <a:gridCol w="3074477"/>
              </a:tblGrid>
              <a:tr h="533800">
                <a:tc>
                  <a:txBody>
                    <a:bodyPr/>
                    <a:lstStyle/>
                    <a:p>
                      <a:pPr marL="685800" indent="-575945" algn="ctr">
                        <a:spcBef>
                          <a:spcPts val="500"/>
                        </a:spcBef>
                        <a:spcAft>
                          <a:spcPts val="0"/>
                        </a:spcAft>
                      </a:pPr>
                      <a:r>
                        <a:rPr lang="en-US" sz="1600" kern="150" dirty="0">
                          <a:effectLst/>
                          <a:latin typeface="Arial" panose="020B0604020202020204" pitchFamily="34" charset="0"/>
                          <a:cs typeface="Arial" panose="020B0604020202020204" pitchFamily="34" charset="0"/>
                        </a:rPr>
                        <a:t>Name</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gridSpan="2">
                  <a:txBody>
                    <a:bodyPr/>
                    <a:lstStyle/>
                    <a:p>
                      <a:pPr marL="685800" indent="-575945" algn="ctr">
                        <a:spcBef>
                          <a:spcPts val="500"/>
                        </a:spcBef>
                        <a:spcAft>
                          <a:spcPts val="0"/>
                        </a:spcAft>
                      </a:pPr>
                      <a:r>
                        <a:rPr lang="en-US" sz="1600" kern="150" dirty="0">
                          <a:effectLst/>
                          <a:latin typeface="Arial" panose="020B0604020202020204" pitchFamily="34" charset="0"/>
                          <a:cs typeface="Arial" panose="020B0604020202020204" pitchFamily="34" charset="0"/>
                        </a:rPr>
                        <a:t>Position</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a:txBody>
                    <a:bodyPr/>
                    <a:lstStyle/>
                    <a:p>
                      <a:pPr algn="ctr" fontAlgn="auto">
                        <a:lnSpc>
                          <a:spcPts val="1200"/>
                        </a:lnSpc>
                        <a:spcBef>
                          <a:spcPts val="500"/>
                        </a:spcBef>
                        <a:spcAft>
                          <a:spcPts val="0"/>
                        </a:spcAft>
                      </a:pPr>
                      <a:r>
                        <a:rPr lang="zh-TW" sz="1600" kern="0">
                          <a:effectLst/>
                          <a:latin typeface="Arial" panose="020B0604020202020204" pitchFamily="34" charset="0"/>
                          <a:cs typeface="Arial" panose="020B0604020202020204" pitchFamily="34" charset="0"/>
                        </a:rPr>
                        <a:t>Average monthly salary (A)</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fontAlgn="auto">
                        <a:lnSpc>
                          <a:spcPts val="1200"/>
                        </a:lnSpc>
                        <a:spcBef>
                          <a:spcPts val="500"/>
                        </a:spcBef>
                        <a:spcAft>
                          <a:spcPts val="0"/>
                        </a:spcAft>
                      </a:pPr>
                      <a:r>
                        <a:rPr lang="en-US" sz="1600" kern="0">
                          <a:effectLst/>
                          <a:latin typeface="Arial" panose="020B0604020202020204" pitchFamily="34" charset="0"/>
                          <a:cs typeface="Arial" panose="020B0604020202020204" pitchFamily="34" charset="0"/>
                        </a:rPr>
                        <a:t>Number of person-months (B)</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fontAlgn="auto">
                        <a:lnSpc>
                          <a:spcPts val="1200"/>
                        </a:lnSpc>
                        <a:spcBef>
                          <a:spcPts val="500"/>
                        </a:spcBef>
                        <a:spcAft>
                          <a:spcPts val="0"/>
                        </a:spcAft>
                      </a:pPr>
                      <a:r>
                        <a:rPr lang="en-US" sz="1600" kern="0">
                          <a:effectLst/>
                          <a:latin typeface="Arial" panose="020B0604020202020204" pitchFamily="34" charset="0"/>
                          <a:cs typeface="Arial" panose="020B0604020202020204" pitchFamily="34" charset="0"/>
                        </a:rPr>
                        <a:t>Estimated personnel costs </a:t>
                      </a:r>
                      <a:endParaRPr lang="zh-TW" sz="1600" kern="150">
                        <a:effectLst/>
                        <a:latin typeface="Arial" panose="020B0604020202020204" pitchFamily="34" charset="0"/>
                        <a:cs typeface="Arial" panose="020B0604020202020204" pitchFamily="34" charset="0"/>
                      </a:endParaRPr>
                    </a:p>
                    <a:p>
                      <a:pPr algn="ctr" fontAlgn="auto">
                        <a:lnSpc>
                          <a:spcPts val="1200"/>
                        </a:lnSpc>
                        <a:spcBef>
                          <a:spcPts val="500"/>
                        </a:spcBef>
                        <a:spcAft>
                          <a:spcPts val="0"/>
                        </a:spcAft>
                      </a:pPr>
                      <a:r>
                        <a:rPr lang="en-US" sz="1600" kern="0">
                          <a:effectLst/>
                          <a:latin typeface="Arial" panose="020B0604020202020204" pitchFamily="34" charset="0"/>
                          <a:cs typeface="Arial" panose="020B0604020202020204" pitchFamily="34" charset="0"/>
                        </a:rPr>
                        <a:t>(AxB)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gridSpan="6">
                  <a:txBody>
                    <a:bodyPr/>
                    <a:lstStyle/>
                    <a:p>
                      <a:pPr algn="just">
                        <a:spcBef>
                          <a:spcPts val="500"/>
                        </a:spcBef>
                        <a:spcAft>
                          <a:spcPts val="0"/>
                        </a:spcAft>
                      </a:pPr>
                      <a:r>
                        <a:rPr lang="en-US" sz="1600" kern="150" dirty="0">
                          <a:effectLst/>
                          <a:latin typeface="Arial" panose="020B0604020202020204" pitchFamily="34" charset="0"/>
                          <a:cs typeface="Arial" panose="020B0604020202020204" pitchFamily="34" charset="0"/>
                        </a:rPr>
                        <a:t>(1) Project Personnel (Name/Tittle)</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39395">
                <a:tc>
                  <a:txBody>
                    <a:bodyPr/>
                    <a:lstStyle/>
                    <a:p>
                      <a:pP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gridSpan="2">
                  <a:txBody>
                    <a:bodyPr/>
                    <a:lstStyle/>
                    <a:p>
                      <a:pP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a:txBody>
                    <a:bodyPr/>
                    <a:lstStyle/>
                    <a:p>
                      <a:pPr>
                        <a:spcBef>
                          <a:spcPts val="500"/>
                        </a:spcBef>
                        <a:spcAft>
                          <a:spcPts val="0"/>
                        </a:spcAft>
                      </a:pPr>
                      <a:r>
                        <a:rPr lang="en-US" sz="1600" kern="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gridSpan="2">
                  <a:txBody>
                    <a:bodyPr/>
                    <a:lstStyle/>
                    <a:p>
                      <a:pPr>
                        <a:spcBef>
                          <a:spcPts val="500"/>
                        </a:spcBef>
                        <a:spcAft>
                          <a:spcPts val="0"/>
                        </a:spcAft>
                      </a:pPr>
                      <a:r>
                        <a:rPr lang="en-US" sz="1600" kern="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a:txBody>
                    <a:bodyPr/>
                    <a:lstStyle/>
                    <a:p>
                      <a:pP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gridSpan="2">
                  <a:txBody>
                    <a:bodyPr/>
                    <a:lstStyle/>
                    <a:p>
                      <a:pP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gridSpan="4">
                  <a:txBody>
                    <a:bodyPr/>
                    <a:lstStyle/>
                    <a:p>
                      <a:pPr marL="301625" indent="-301625" algn="ctr">
                        <a:spcBef>
                          <a:spcPts val="500"/>
                        </a:spcBef>
                        <a:spcAft>
                          <a:spcPts val="0"/>
                        </a:spcAft>
                      </a:pPr>
                      <a:r>
                        <a:rPr lang="en-US" sz="1600" kern="150" dirty="0">
                          <a:effectLst/>
                          <a:latin typeface="Arial" panose="020B0604020202020204" pitchFamily="34" charset="0"/>
                          <a:cs typeface="Arial" panose="020B0604020202020204" pitchFamily="34" charset="0"/>
                        </a:rPr>
                        <a:t>Subtotal</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Bef>
                          <a:spcPts val="500"/>
                        </a:spcBef>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gridSpan="6">
                  <a:txBody>
                    <a:bodyPr/>
                    <a:lstStyle/>
                    <a:p>
                      <a:pPr algn="just">
                        <a:spcBef>
                          <a:spcPts val="500"/>
                        </a:spcBef>
                        <a:spcAft>
                          <a:spcPts val="0"/>
                        </a:spcAft>
                      </a:pPr>
                      <a:r>
                        <a:rPr lang="en-US" sz="1600" kern="150" dirty="0">
                          <a:effectLst/>
                          <a:latin typeface="Arial" panose="020B0604020202020204" pitchFamily="34" charset="0"/>
                          <a:cs typeface="Arial" panose="020B0604020202020204" pitchFamily="34" charset="0"/>
                        </a:rPr>
                        <a:t>(2) </a:t>
                      </a:r>
                      <a:r>
                        <a:rPr lang="zh-TW" sz="1600" kern="0" dirty="0">
                          <a:effectLst/>
                          <a:latin typeface="Arial" panose="020B0604020202020204" pitchFamily="34" charset="0"/>
                          <a:cs typeface="Arial" panose="020B0604020202020204" pitchFamily="34" charset="0"/>
                        </a:rPr>
                        <a:t>Foreign </a:t>
                      </a:r>
                      <a:r>
                        <a:rPr lang="en-US" sz="1600" kern="150" dirty="0">
                          <a:effectLst/>
                          <a:latin typeface="Arial" panose="020B0604020202020204" pitchFamily="34" charset="0"/>
                          <a:cs typeface="Arial" panose="020B0604020202020204" pitchFamily="34" charset="0"/>
                        </a:rPr>
                        <a:t>professionals</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39395">
                <a:tc>
                  <a:txBody>
                    <a:bodyPr/>
                    <a:lstStyle/>
                    <a:p>
                      <a:pPr algn="just" fontAlgn="ctr">
                        <a:spcBef>
                          <a:spcPts val="500"/>
                        </a:spcBef>
                        <a:spcAft>
                          <a:spcPts val="0"/>
                        </a:spcAft>
                      </a:pPr>
                      <a:r>
                        <a:rPr lang="en-US" sz="1100" kern="150">
                          <a:effectLst/>
                          <a:latin typeface="Arial" panose="020B0604020202020204" pitchFamily="34" charset="0"/>
                          <a:cs typeface="Arial" panose="020B0604020202020204" pitchFamily="34" charset="0"/>
                        </a:rPr>
                        <a:t> </a:t>
                      </a:r>
                      <a:endParaRPr lang="zh-TW" sz="1100">
                        <a:solidFill>
                          <a:srgbClr val="000000"/>
                        </a:solidFill>
                        <a:effectLst/>
                        <a:latin typeface="Arial" panose="020B0604020202020204" pitchFamily="34" charset="0"/>
                        <a:ea typeface="Arial Unicode MS" panose="020B0604020202020204" pitchFamily="34" charset="-120"/>
                        <a:cs typeface="Arial" panose="020B0604020202020204" pitchFamily="34" charset="0"/>
                      </a:endParaRPr>
                    </a:p>
                  </a:txBody>
                  <a:tcPr marL="19050" marR="19050" marT="9525" marB="0" anchor="ctr"/>
                </a:tc>
                <a:tc gridSpan="2">
                  <a:txBody>
                    <a:bodyPr/>
                    <a:lstStyle/>
                    <a:p>
                      <a:pPr algn="just">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gridSpan="4">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Subtotal</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gridSpan="6">
                  <a:txBody>
                    <a:bodyPr/>
                    <a:lstStyle/>
                    <a:p>
                      <a:pPr algn="just">
                        <a:spcBef>
                          <a:spcPts val="500"/>
                        </a:spcBef>
                        <a:spcAft>
                          <a:spcPts val="0"/>
                        </a:spcAft>
                      </a:pPr>
                      <a:r>
                        <a:rPr lang="en-US" sz="1600" kern="150" dirty="0">
                          <a:effectLst/>
                          <a:latin typeface="Arial" panose="020B0604020202020204" pitchFamily="34" charset="0"/>
                          <a:cs typeface="Arial" panose="020B0604020202020204" pitchFamily="34" charset="0"/>
                        </a:rPr>
                        <a:t>(3) Consultants</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39395">
                <a:tc gridSpan="2">
                  <a:txBody>
                    <a:bodyPr/>
                    <a:lstStyle/>
                    <a:p>
                      <a:pPr algn="just">
                        <a:spcBef>
                          <a:spcPts val="500"/>
                        </a:spcBef>
                        <a:spcAft>
                          <a:spcPts val="0"/>
                        </a:spcAft>
                      </a:pPr>
                      <a:r>
                        <a:rPr lang="en-US" sz="1600" kern="15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a:txBody>
                    <a:bodyPr/>
                    <a:lstStyle/>
                    <a:p>
                      <a:pPr algn="just">
                        <a:spcBef>
                          <a:spcPts val="500"/>
                        </a:spcBef>
                        <a:spcAft>
                          <a:spcPts val="0"/>
                        </a:spcAft>
                      </a:pPr>
                      <a:r>
                        <a:rPr lang="en-US" sz="1600" kern="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gridSpan="4">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Subtotal</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Bef>
                          <a:spcPts val="500"/>
                        </a:spcBef>
                        <a:spcAft>
                          <a:spcPts val="0"/>
                        </a:spcAft>
                      </a:pPr>
                      <a:r>
                        <a:rPr lang="en-US" sz="1600" kern="0">
                          <a:effectLst/>
                          <a:latin typeface="Arial" panose="020B0604020202020204" pitchFamily="34" charset="0"/>
                          <a:cs typeface="Arial" panose="020B0604020202020204" pitchFamily="34" charset="0"/>
                        </a:rPr>
                        <a:t> </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0" marR="0" marT="0" marB="0" anchor="ct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239395">
                <a:tc gridSpan="5">
                  <a:txBody>
                    <a:bodyPr/>
                    <a:lstStyle/>
                    <a:p>
                      <a:pPr algn="ctr">
                        <a:spcBef>
                          <a:spcPts val="500"/>
                        </a:spcBef>
                        <a:spcAft>
                          <a:spcPts val="0"/>
                        </a:spcAft>
                      </a:pPr>
                      <a:r>
                        <a:rPr lang="en-US" sz="1600" kern="150">
                          <a:effectLst/>
                          <a:latin typeface="Arial" panose="020B0604020202020204" pitchFamily="34" charset="0"/>
                          <a:cs typeface="Arial" panose="020B0604020202020204" pitchFamily="34" charset="0"/>
                        </a:rPr>
                        <a:t>Total</a:t>
                      </a:r>
                      <a:endParaRPr lang="zh-TW" sz="1600" kern="15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Bef>
                          <a:spcPts val="500"/>
                        </a:spcBef>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solidFill>
                          <a:srgbClr val="000000"/>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bl>
          </a:graphicData>
        </a:graphic>
      </p:graphicFrame>
    </p:spTree>
    <p:extLst>
      <p:ext uri="{BB962C8B-B14F-4D97-AF65-F5344CB8AC3E}">
        <p14:creationId xmlns:p14="http://schemas.microsoft.com/office/powerpoint/2010/main" val="2684187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a:xfrm>
            <a:off x="2389134" y="-64774"/>
            <a:ext cx="8580476" cy="1026722"/>
          </a:xfrm>
        </p:spPr>
        <p:txBody>
          <a:bodyPr>
            <a:normAutofit/>
          </a:bodyPr>
          <a:lstStyle/>
          <a:p>
            <a:r>
              <a:rPr lang="en-US" altLang="zh-TW" sz="3000" noProof="0" dirty="0"/>
              <a:t>7. Description of annual resource investment (cont.)</a:t>
            </a:r>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sz="2400" b="1" noProof="0" dirty="0"/>
              <a:t>(2) </a:t>
            </a:r>
            <a:r>
              <a:rPr lang="en-US" altLang="zh-TW" sz="2400" b="1" dirty="0"/>
              <a:t>Funding Allocation </a:t>
            </a:r>
            <a:endParaRPr lang="en-US" altLang="zh-TW" sz="2400" b="1" dirty="0" smtClean="0"/>
          </a:p>
          <a:p>
            <a:pPr marL="0" indent="0">
              <a:lnSpc>
                <a:spcPct val="100000"/>
              </a:lnSpc>
              <a:spcBef>
                <a:spcPts val="600"/>
              </a:spcBef>
              <a:buNone/>
            </a:pPr>
            <a:r>
              <a:rPr lang="en-US" altLang="zh-TW" sz="2000" b="1" noProof="0" dirty="0" smtClean="0"/>
              <a:t>2</a:t>
            </a:r>
            <a:r>
              <a:rPr lang="en-US" altLang="zh-TW" sz="2000" b="1" noProof="0" dirty="0"/>
              <a:t>. Travel expenses: (1)</a:t>
            </a:r>
            <a:r>
              <a:rPr lang="en-US" altLang="zh-TW" sz="2000" noProof="0" dirty="0"/>
              <a:t> </a:t>
            </a:r>
            <a:r>
              <a:rPr lang="en-US" altLang="zh-TW" sz="2000" b="1" noProof="0" dirty="0"/>
              <a:t>Short distance fare and domestic travel expenses</a:t>
            </a:r>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15</a:t>
            </a:fld>
            <a:endParaRPr lang="zh-TW" altLang="en-US"/>
          </a:p>
        </p:txBody>
      </p:sp>
      <p:sp>
        <p:nvSpPr>
          <p:cNvPr id="9" name="矩形 8"/>
          <p:cNvSpPr/>
          <p:nvPr/>
        </p:nvSpPr>
        <p:spPr>
          <a:xfrm>
            <a:off x="10820400" y="3104437"/>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2" name="矩形 1"/>
          <p:cNvSpPr/>
          <p:nvPr/>
        </p:nvSpPr>
        <p:spPr>
          <a:xfrm>
            <a:off x="1273640" y="2013319"/>
            <a:ext cx="9546760" cy="1077218"/>
          </a:xfrm>
          <a:prstGeom prst="rect">
            <a:avLst/>
          </a:prstGeom>
        </p:spPr>
        <p:txBody>
          <a:bodyPr wrap="square">
            <a:spAutoFit/>
          </a:bodyPr>
          <a:lstStyle/>
          <a:p>
            <a:pPr marL="285750" indent="-285750">
              <a:buFont typeface="Arial" panose="020B0604020202020204" pitchFamily="34" charset="0"/>
              <a:buChar char="•"/>
            </a:pPr>
            <a:r>
              <a:rPr lang="en-US" altLang="zh-TW" sz="1600" dirty="0">
                <a:latin typeface="Arial" panose="020B0604020202020204" pitchFamily="34" charset="0"/>
                <a:ea typeface="微軟正黑體" panose="020B0604030504040204" pitchFamily="34" charset="-120"/>
                <a:cs typeface="Arial" panose="020B0604020202020204" pitchFamily="34" charset="0"/>
              </a:rPr>
              <a:t>Short distance fare: Refers to short-distance fare required by the project implementers to handle project work, listed according to actual needs.</a:t>
            </a:r>
          </a:p>
          <a:p>
            <a:pPr marL="285750" indent="-285750">
              <a:buFont typeface="Arial" panose="020B0604020202020204" pitchFamily="34" charset="0"/>
              <a:buChar char="•"/>
            </a:pPr>
            <a:r>
              <a:rPr lang="en-US" altLang="zh-TW" sz="1600" dirty="0">
                <a:latin typeface="Arial" panose="020B0604020202020204" pitchFamily="34" charset="0"/>
                <a:ea typeface="微軟正黑體" panose="020B0604030504040204" pitchFamily="34" charset="-120"/>
                <a:cs typeface="Arial" panose="020B0604020202020204" pitchFamily="34" charset="0"/>
              </a:rPr>
              <a:t>Domestic travel expenses: Refers to travel expenses required for project implementers to participate </a:t>
            </a:r>
            <a:r>
              <a:rPr lang="en-US" altLang="zh-TW" sz="1600" dirty="0">
                <a:latin typeface="Arial" panose="020B0604020202020204" pitchFamily="34" charset="0"/>
                <a:cs typeface="Arial" panose="020B0604020202020204" pitchFamily="34" charset="0"/>
              </a:rPr>
              <a:t>in relevant domestic activities or meetings</a:t>
            </a:r>
            <a:r>
              <a:rPr lang="en-US" altLang="zh-TW" sz="1600" dirty="0">
                <a:latin typeface="Arial" panose="020B0604020202020204" pitchFamily="34" charset="0"/>
                <a:ea typeface="微軟正黑體" panose="020B0604030504040204" pitchFamily="34" charset="-120"/>
                <a:cs typeface="Arial" panose="020B0604020202020204" pitchFamily="34" charset="0"/>
              </a:rPr>
              <a:t>.</a:t>
            </a: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p:txBody>
      </p:sp>
      <p:sp>
        <p:nvSpPr>
          <p:cNvPr id="26" name="矩形 25"/>
          <p:cNvSpPr/>
          <p:nvPr/>
        </p:nvSpPr>
        <p:spPr>
          <a:xfrm>
            <a:off x="811117" y="840036"/>
            <a:ext cx="10263284" cy="523220"/>
          </a:xfrm>
          <a:prstGeom prst="rect">
            <a:avLst/>
          </a:prstGeom>
        </p:spPr>
        <p:txBody>
          <a:bodyPr wrap="square">
            <a:spAutoFit/>
          </a:bodyPr>
          <a:lstStyle/>
          <a:p>
            <a:r>
              <a:rPr lang="zh-TW" altLang="en-US"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following the </a:t>
            </a:r>
            <a:r>
              <a:rPr lang="en-US" altLang="zh-TW"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Application </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Guide, </a:t>
            </a:r>
            <a:r>
              <a:rPr lang="en-US" altLang="zh-TW"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Accounting Categories</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 and the </a:t>
            </a:r>
            <a:r>
              <a:rPr lang="en-US" altLang="zh-TW" sz="1400"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Principles </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of allocation </a:t>
            </a:r>
            <a:r>
              <a:rPr lang="zh-TW" altLang="en-US"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graphicFrame>
        <p:nvGraphicFramePr>
          <p:cNvPr id="11" name="表格 10"/>
          <p:cNvGraphicFramePr>
            <a:graphicFrameLocks noGrp="1"/>
          </p:cNvGraphicFramePr>
          <p:nvPr>
            <p:extLst>
              <p:ext uri="{D42A27DB-BD31-4B8C-83A1-F6EECF244321}">
                <p14:modId xmlns:p14="http://schemas.microsoft.com/office/powerpoint/2010/main" val="1018093533"/>
              </p:ext>
            </p:extLst>
          </p:nvPr>
        </p:nvGraphicFramePr>
        <p:xfrm>
          <a:off x="402561" y="3412214"/>
          <a:ext cx="11386878" cy="2133600"/>
        </p:xfrm>
        <a:graphic>
          <a:graphicData uri="http://schemas.openxmlformats.org/drawingml/2006/table">
            <a:tbl>
              <a:tblPr firstRow="1" firstCol="1" bandRow="1" bandCol="1">
                <a:tableStyleId>{69012ECD-51FC-41F1-AA8D-1B2483CD663E}</a:tableStyleId>
              </a:tblPr>
              <a:tblGrid>
                <a:gridCol w="1717141"/>
                <a:gridCol w="1357317"/>
                <a:gridCol w="990658"/>
                <a:gridCol w="990658"/>
                <a:gridCol w="1944879"/>
                <a:gridCol w="1944879"/>
                <a:gridCol w="1315931"/>
                <a:gridCol w="1125415"/>
              </a:tblGrid>
              <a:tr h="0">
                <a:tc rowSpan="2">
                  <a:txBody>
                    <a:bodyPr/>
                    <a:lstStyle/>
                    <a:p>
                      <a:pPr algn="ctr">
                        <a:spcAft>
                          <a:spcPts val="0"/>
                        </a:spcAft>
                      </a:pPr>
                      <a:r>
                        <a:rPr lang="en-US" sz="1600" kern="150" dirty="0">
                          <a:effectLst/>
                          <a:latin typeface="Arial" panose="020B0604020202020204" pitchFamily="34" charset="0"/>
                          <a:cs typeface="Arial" panose="020B0604020202020204" pitchFamily="34" charset="0"/>
                        </a:rPr>
                        <a:t>Reason</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rowSpan="2">
                  <a:txBody>
                    <a:bodyPr/>
                    <a:lstStyle/>
                    <a:p>
                      <a:pPr algn="ctr">
                        <a:spcAft>
                          <a:spcPts val="0"/>
                        </a:spcAft>
                      </a:pPr>
                      <a:r>
                        <a:rPr lang="en-US" sz="1600" kern="150" dirty="0">
                          <a:effectLst/>
                          <a:latin typeface="Arial" panose="020B0604020202020204" pitchFamily="34" charset="0"/>
                          <a:cs typeface="Arial" panose="020B0604020202020204" pitchFamily="34" charset="0"/>
                        </a:rPr>
                        <a:t>Location</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rowSpan="2">
                  <a:txBody>
                    <a:bodyPr/>
                    <a:lstStyle/>
                    <a:p>
                      <a:pPr algn="ctr">
                        <a:spcAft>
                          <a:spcPts val="0"/>
                        </a:spcAft>
                      </a:pPr>
                      <a:r>
                        <a:rPr lang="en-US" sz="1600" kern="150" dirty="0">
                          <a:effectLst/>
                          <a:latin typeface="Arial" panose="020B0604020202020204" pitchFamily="34" charset="0"/>
                          <a:cs typeface="Arial" panose="020B0604020202020204" pitchFamily="34" charset="0"/>
                        </a:rPr>
                        <a:t>Number of Days</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rowSpan="2">
                  <a:txBody>
                    <a:bodyPr/>
                    <a:lstStyle/>
                    <a:p>
                      <a:pPr algn="ctr">
                        <a:spcAft>
                          <a:spcPts val="0"/>
                        </a:spcAft>
                      </a:pPr>
                      <a:r>
                        <a:rPr lang="en-US" sz="1600" kern="150" dirty="0">
                          <a:effectLst/>
                          <a:latin typeface="Arial" panose="020B0604020202020204" pitchFamily="34" charset="0"/>
                          <a:cs typeface="Arial" panose="020B0604020202020204" pitchFamily="34" charset="0"/>
                        </a:rPr>
                        <a:t>Number of Person</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gridSpan="4">
                  <a:txBody>
                    <a:bodyPr/>
                    <a:lstStyle/>
                    <a:p>
                      <a:pPr algn="ctr">
                        <a:spcAft>
                          <a:spcPts val="0"/>
                        </a:spcAft>
                      </a:pPr>
                      <a:r>
                        <a:rPr lang="en-US" sz="1200" kern="150">
                          <a:effectLst/>
                          <a:latin typeface="Arial" panose="020B0604020202020204" pitchFamily="34" charset="0"/>
                          <a:cs typeface="Arial" panose="020B0604020202020204" pitchFamily="34" charset="0"/>
                        </a:rPr>
                        <a:t>Domestic Travel Expenses</a:t>
                      </a:r>
                      <a:endParaRPr lang="zh-TW" sz="12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fontAlgn="auto">
                        <a:lnSpc>
                          <a:spcPts val="1200"/>
                        </a:lnSpc>
                        <a:spcAft>
                          <a:spcPts val="0"/>
                        </a:spcAft>
                      </a:pPr>
                      <a:r>
                        <a:rPr lang="en-US" sz="1600" kern="150" dirty="0">
                          <a:effectLst/>
                          <a:latin typeface="Arial" panose="020B0604020202020204" pitchFamily="34" charset="0"/>
                          <a:cs typeface="Arial" panose="020B0604020202020204" pitchFamily="34" charset="0"/>
                        </a:rPr>
                        <a:t>Transportation fees (C1)</a:t>
                      </a:r>
                      <a:endParaRPr lang="zh-TW" sz="1600" kern="150" dirty="0">
                        <a:effectLst/>
                        <a:latin typeface="Arial" panose="020B0604020202020204" pitchFamily="34" charset="0"/>
                        <a:cs typeface="Arial" panose="020B0604020202020204" pitchFamily="34" charset="0"/>
                      </a:endParaRPr>
                    </a:p>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fontAlgn="auto">
                        <a:lnSpc>
                          <a:spcPts val="1200"/>
                        </a:lnSpc>
                        <a:spcAft>
                          <a:spcPts val="0"/>
                        </a:spcAft>
                      </a:pPr>
                      <a:r>
                        <a:rPr lang="en-US" sz="1600" kern="150">
                          <a:effectLst/>
                          <a:latin typeface="Arial" panose="020B0604020202020204" pitchFamily="34" charset="0"/>
                          <a:cs typeface="Arial" panose="020B0604020202020204" pitchFamily="34" charset="0"/>
                        </a:rPr>
                        <a:t>Accommodation fee (C2)</a:t>
                      </a:r>
                      <a:endParaRPr lang="zh-TW" sz="1600" kern="150">
                        <a:effectLst/>
                        <a:latin typeface="Arial" panose="020B0604020202020204" pitchFamily="34" charset="0"/>
                        <a:cs typeface="Arial" panose="020B0604020202020204" pitchFamily="34" charset="0"/>
                      </a:endParaRPr>
                    </a:p>
                    <a:p>
                      <a:pPr algn="ct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fontAlgn="auto">
                        <a:lnSpc>
                          <a:spcPts val="1200"/>
                        </a:lnSpc>
                        <a:spcAft>
                          <a:spcPts val="0"/>
                        </a:spcAft>
                      </a:pPr>
                      <a:r>
                        <a:rPr lang="en-US" sz="1600" kern="150" dirty="0">
                          <a:effectLst/>
                          <a:latin typeface="Arial" panose="020B0604020202020204" pitchFamily="34" charset="0"/>
                          <a:cs typeface="Arial" panose="020B0604020202020204" pitchFamily="34" charset="0"/>
                        </a:rPr>
                        <a:t>Meals and miscellaneous expenses (C3)</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Estimated total</a:t>
                      </a:r>
                      <a:endParaRPr lang="zh-TW" sz="1600" kern="150">
                        <a:effectLst/>
                        <a:latin typeface="Arial" panose="020B0604020202020204" pitchFamily="34" charset="0"/>
                        <a:cs typeface="Arial" panose="020B0604020202020204" pitchFamily="34" charset="0"/>
                      </a:endParaRPr>
                    </a:p>
                    <a:p>
                      <a:pPr algn="ctr">
                        <a:spcAft>
                          <a:spcPts val="0"/>
                        </a:spcAft>
                      </a:pPr>
                      <a:r>
                        <a:rPr lang="en-US" sz="1600" kern="150">
                          <a:effectLst/>
                          <a:latin typeface="Arial" panose="020B0604020202020204" pitchFamily="34" charset="0"/>
                          <a:cs typeface="Arial" panose="020B0604020202020204" pitchFamily="34" charset="0"/>
                        </a:rPr>
                        <a:t>(C=C1+C2+C3)</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r>
              <a:tr h="0">
                <a:tc>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r>
              <a:tr h="0">
                <a:tc>
                  <a:txBody>
                    <a:bodyPr/>
                    <a:lstStyle/>
                    <a:p>
                      <a:pP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r>
              <a:tr h="0">
                <a:tc>
                  <a:txBody>
                    <a:bodyPr/>
                    <a:lstStyle/>
                    <a:p>
                      <a:pP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r>
              <a:tr h="0">
                <a:tc gridSpan="4">
                  <a:txBody>
                    <a:bodyPr/>
                    <a:lstStyle/>
                    <a:p>
                      <a:pPr algn="ctr">
                        <a:spcAft>
                          <a:spcPts val="0"/>
                        </a:spcAft>
                      </a:pPr>
                      <a:r>
                        <a:rPr lang="en-US" sz="1600" kern="150" dirty="0">
                          <a:effectLst/>
                          <a:latin typeface="Arial" panose="020B0604020202020204" pitchFamily="34" charset="0"/>
                          <a:cs typeface="Arial" panose="020B0604020202020204" pitchFamily="34" charset="0"/>
                        </a:rPr>
                        <a:t>Total</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7780" marR="17780" marT="0" marB="0" anchor="ctr"/>
                </a:tc>
              </a:tr>
            </a:tbl>
          </a:graphicData>
        </a:graphic>
      </p:graphicFrame>
    </p:spTree>
    <p:extLst>
      <p:ext uri="{BB962C8B-B14F-4D97-AF65-F5344CB8AC3E}">
        <p14:creationId xmlns:p14="http://schemas.microsoft.com/office/powerpoint/2010/main" val="1750932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en-US" altLang="zh-TW" sz="3000" noProof="0" dirty="0"/>
              <a:t>7. Description of annual resource investment (cont.)</a:t>
            </a:r>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sz="2400" b="1" noProof="0" dirty="0"/>
              <a:t>(2) </a:t>
            </a:r>
            <a:r>
              <a:rPr lang="en-US" altLang="zh-TW" sz="2400" b="1" dirty="0" smtClean="0"/>
              <a:t>Funding </a:t>
            </a:r>
            <a:r>
              <a:rPr lang="en-US" altLang="zh-TW" sz="2400" b="1" dirty="0"/>
              <a:t>Allocation </a:t>
            </a:r>
          </a:p>
          <a:p>
            <a:pPr marL="457200" lvl="1" indent="0">
              <a:lnSpc>
                <a:spcPct val="100000"/>
              </a:lnSpc>
              <a:spcBef>
                <a:spcPts val="600"/>
              </a:spcBef>
              <a:buNone/>
            </a:pPr>
            <a:r>
              <a:rPr lang="en-US" altLang="zh-TW" b="1" noProof="0" dirty="0" smtClean="0"/>
              <a:t>2.</a:t>
            </a:r>
            <a:r>
              <a:rPr lang="en-US" altLang="zh-TW" noProof="0" dirty="0" smtClean="0"/>
              <a:t> </a:t>
            </a:r>
            <a:r>
              <a:rPr lang="en-US" altLang="zh-TW" b="1" noProof="0" dirty="0" smtClean="0"/>
              <a:t>Travel expenses: </a:t>
            </a:r>
            <a:r>
              <a:rPr lang="en-US" altLang="zh-TW" sz="2000" b="1" noProof="0" dirty="0" smtClean="0"/>
              <a:t>(2)</a:t>
            </a:r>
            <a:r>
              <a:rPr lang="en-US" altLang="zh-TW" sz="2000" noProof="0" dirty="0" smtClean="0"/>
              <a:t> </a:t>
            </a:r>
            <a:r>
              <a:rPr lang="en-US" altLang="zh-TW" sz="2000" b="1" noProof="0" dirty="0" smtClean="0"/>
              <a:t>Overseas travel expenses</a:t>
            </a:r>
            <a:endParaRPr lang="en-US" altLang="zh-TW" sz="2000" b="1" noProof="0"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16</a:t>
            </a:fld>
            <a:endParaRPr lang="zh-TW" altLang="en-US"/>
          </a:p>
        </p:txBody>
      </p:sp>
      <p:sp>
        <p:nvSpPr>
          <p:cNvPr id="9" name="矩形 8"/>
          <p:cNvSpPr/>
          <p:nvPr/>
        </p:nvSpPr>
        <p:spPr>
          <a:xfrm>
            <a:off x="10386869" y="3099227"/>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2" name="矩形 1"/>
          <p:cNvSpPr/>
          <p:nvPr/>
        </p:nvSpPr>
        <p:spPr>
          <a:xfrm>
            <a:off x="1313831" y="2168121"/>
            <a:ext cx="9836077" cy="830997"/>
          </a:xfrm>
          <a:prstGeom prst="rect">
            <a:avLst/>
          </a:prstGeom>
        </p:spPr>
        <p:txBody>
          <a:bodyPr wrap="square">
            <a:spAutoFit/>
          </a:bodyPr>
          <a:lstStyle/>
          <a:p>
            <a:pPr marL="285750" indent="-285750">
              <a:buFont typeface="Arial" panose="020B0604020202020204" pitchFamily="34" charset="0"/>
              <a:buChar char="•"/>
            </a:pPr>
            <a:r>
              <a:rPr lang="en-US" altLang="zh-TW" sz="1600" dirty="0">
                <a:latin typeface="Arial" panose="020B0604020202020204" pitchFamily="34" charset="0"/>
                <a:ea typeface="微軟正黑體" panose="020B0604030504040204" pitchFamily="34" charset="-120"/>
                <a:cs typeface="Arial" panose="020B0604020202020204" pitchFamily="34" charset="0"/>
              </a:rPr>
              <a:t>Economy class flight tickets and daily allowances may be budgeted for; within these, the daily allowances shall be planned in accordance with the Amount Table of Foreign Per Diem Allowance of Central Government Agency.</a:t>
            </a: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p:txBody>
      </p:sp>
      <p:sp>
        <p:nvSpPr>
          <p:cNvPr id="12" name="矩形 11"/>
          <p:cNvSpPr/>
          <p:nvPr/>
        </p:nvSpPr>
        <p:spPr>
          <a:xfrm>
            <a:off x="975267" y="842038"/>
            <a:ext cx="9073125" cy="276999"/>
          </a:xfrm>
          <a:prstGeom prst="rect">
            <a:avLst/>
          </a:prstGeom>
        </p:spPr>
        <p:txBody>
          <a:bodyPr wrap="none">
            <a:spAutoFit/>
          </a:bodyPr>
          <a:lstStyle/>
          <a:p>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following the Application Guide, Accounting Categories, and the Principles of allocation </a:t>
            </a:r>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graphicFrame>
        <p:nvGraphicFramePr>
          <p:cNvPr id="14" name="表格 13"/>
          <p:cNvGraphicFramePr>
            <a:graphicFrameLocks noGrp="1"/>
          </p:cNvGraphicFramePr>
          <p:nvPr>
            <p:extLst>
              <p:ext uri="{D42A27DB-BD31-4B8C-83A1-F6EECF244321}">
                <p14:modId xmlns:p14="http://schemas.microsoft.com/office/powerpoint/2010/main" val="488714073"/>
              </p:ext>
            </p:extLst>
          </p:nvPr>
        </p:nvGraphicFramePr>
        <p:xfrm>
          <a:off x="838200" y="3482979"/>
          <a:ext cx="10515600" cy="2729865"/>
        </p:xfrm>
        <a:graphic>
          <a:graphicData uri="http://schemas.openxmlformats.org/drawingml/2006/table">
            <a:tbl>
              <a:tblPr firstRow="1" firstCol="1" bandRow="1" bandCol="1">
                <a:tableStyleId>{69012ECD-51FC-41F1-AA8D-1B2483CD663E}</a:tableStyleId>
              </a:tblPr>
              <a:tblGrid>
                <a:gridCol w="1743486"/>
                <a:gridCol w="2048439"/>
                <a:gridCol w="2048439"/>
                <a:gridCol w="1615196"/>
                <a:gridCol w="1061255"/>
                <a:gridCol w="1998785"/>
              </a:tblGrid>
              <a:tr h="0">
                <a:tc>
                  <a:txBody>
                    <a:bodyPr/>
                    <a:lstStyle/>
                    <a:p>
                      <a:pPr algn="ctr">
                        <a:spcAft>
                          <a:spcPts val="0"/>
                        </a:spcAft>
                      </a:pPr>
                      <a:r>
                        <a:rPr lang="en-US" sz="1600" kern="150" dirty="0">
                          <a:effectLst/>
                          <a:latin typeface="Arial" panose="020B0604020202020204" pitchFamily="34" charset="0"/>
                          <a:cs typeface="Arial" panose="020B0604020202020204" pitchFamily="34" charset="0"/>
                        </a:rPr>
                        <a:t>Item</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Region</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Estimated expenses</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Number of people</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Subtotal</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Whether accompanied by an enterprise</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0" marR="0" marT="0" marB="0"/>
                </a:tc>
              </a:tr>
              <a:tr h="0">
                <a:tc rowSpan="2">
                  <a:txBody>
                    <a:bodyPr/>
                    <a:lstStyle/>
                    <a:p>
                      <a:pPr>
                        <a:spcAft>
                          <a:spcPts val="0"/>
                        </a:spcAft>
                      </a:pPr>
                      <a:r>
                        <a:rPr lang="zh-TW" sz="1600" kern="0" dirty="0">
                          <a:effectLst/>
                          <a:latin typeface="Arial" panose="020B0604020202020204" pitchFamily="34" charset="0"/>
                          <a:cs typeface="Arial" panose="020B0604020202020204" pitchFamily="34" charset="0"/>
                        </a:rPr>
                        <a:t>Flight ticket</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zh-TW" sz="1600" kern="150">
                          <a:effectLst/>
                          <a:latin typeface="Arial" panose="020B0604020202020204" pitchFamily="34" charset="0"/>
                          <a:cs typeface="Arial" panose="020B0604020202020204" pitchFamily="34" charset="0"/>
                        </a:rPr>
                        <a:t>□</a:t>
                      </a:r>
                      <a:r>
                        <a:rPr lang="en-US" sz="1600" kern="150">
                          <a:effectLst/>
                          <a:latin typeface="Arial" panose="020B0604020202020204" pitchFamily="34" charset="0"/>
                          <a:cs typeface="Arial" panose="020B0604020202020204" pitchFamily="34" charset="0"/>
                        </a:rPr>
                        <a:t>Yes  </a:t>
                      </a:r>
                      <a:r>
                        <a:rPr lang="zh-TW" sz="1600" kern="150">
                          <a:effectLst/>
                          <a:latin typeface="Arial" panose="020B0604020202020204" pitchFamily="34" charset="0"/>
                          <a:cs typeface="Arial" panose="020B0604020202020204" pitchFamily="34" charset="0"/>
                        </a:rPr>
                        <a:t>□</a:t>
                      </a:r>
                      <a:r>
                        <a:rPr lang="en-US" sz="1600" kern="150">
                          <a:effectLst/>
                          <a:latin typeface="Arial" panose="020B0604020202020204" pitchFamily="34" charset="0"/>
                          <a:cs typeface="Arial" panose="020B0604020202020204" pitchFamily="34" charset="0"/>
                        </a:rPr>
                        <a:t>No</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0" marR="0" marT="0" marB="0" anchor="ctr"/>
                </a:tc>
              </a:tr>
              <a:tr h="0">
                <a:tc vMerge="1">
                  <a:txBody>
                    <a:bodyPr/>
                    <a:lstStyle/>
                    <a:p>
                      <a:endParaRPr lang="zh-TW" altLang="en-US"/>
                    </a:p>
                  </a:txBody>
                  <a:tcPr/>
                </a:tc>
                <a:tc>
                  <a:txBody>
                    <a:bodyPr/>
                    <a:lstStyle/>
                    <a:p>
                      <a:pP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zh-TW" sz="1600" kern="150">
                          <a:effectLst/>
                          <a:latin typeface="Arial" panose="020B0604020202020204" pitchFamily="34" charset="0"/>
                          <a:cs typeface="Arial" panose="020B0604020202020204" pitchFamily="34" charset="0"/>
                        </a:rPr>
                        <a:t>□</a:t>
                      </a:r>
                      <a:r>
                        <a:rPr lang="en-US" sz="1600" kern="150">
                          <a:effectLst/>
                          <a:latin typeface="Arial" panose="020B0604020202020204" pitchFamily="34" charset="0"/>
                          <a:cs typeface="Arial" panose="020B0604020202020204" pitchFamily="34" charset="0"/>
                        </a:rPr>
                        <a:t>Yes  </a:t>
                      </a:r>
                      <a:r>
                        <a:rPr lang="zh-TW" sz="1600" kern="150">
                          <a:effectLst/>
                          <a:latin typeface="Arial" panose="020B0604020202020204" pitchFamily="34" charset="0"/>
                          <a:cs typeface="Arial" panose="020B0604020202020204" pitchFamily="34" charset="0"/>
                        </a:rPr>
                        <a:t>□</a:t>
                      </a:r>
                      <a:r>
                        <a:rPr lang="en-US" sz="1600" kern="150">
                          <a:effectLst/>
                          <a:latin typeface="Arial" panose="020B0604020202020204" pitchFamily="34" charset="0"/>
                          <a:cs typeface="Arial" panose="020B0604020202020204" pitchFamily="34" charset="0"/>
                        </a:rPr>
                        <a:t>No</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0" marR="0" marT="0" marB="0" anchor="ctr"/>
                </a:tc>
              </a:tr>
              <a:tr h="0">
                <a:tc rowSpan="3">
                  <a:txBody>
                    <a:bodyPr/>
                    <a:lstStyle/>
                    <a:p>
                      <a:pPr>
                        <a:spcAft>
                          <a:spcPts val="0"/>
                        </a:spcAft>
                      </a:pPr>
                      <a:r>
                        <a:rPr lang="zh-TW" sz="1600" kern="0">
                          <a:effectLst/>
                          <a:latin typeface="Arial" panose="020B0604020202020204" pitchFamily="34" charset="0"/>
                          <a:cs typeface="Arial" panose="020B0604020202020204" pitchFamily="34" charset="0"/>
                        </a:rPr>
                        <a:t>Daily allowance</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Region</a:t>
                      </a:r>
                      <a:endParaRPr lang="zh-TW" sz="1600" b="1" kern="150" dirty="0">
                        <a:solidFill>
                          <a:schemeClr val="bg1"/>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Estimated expenses</a:t>
                      </a:r>
                      <a:endParaRPr lang="zh-TW" sz="1600" b="1" kern="150" dirty="0">
                        <a:solidFill>
                          <a:schemeClr val="bg1"/>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Number of people</a:t>
                      </a:r>
                      <a:endParaRPr lang="zh-TW" sz="1600" b="1" kern="150" dirty="0">
                        <a:solidFill>
                          <a:schemeClr val="bg1"/>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Subtotal</a:t>
                      </a:r>
                      <a:endParaRPr lang="zh-TW" sz="1600" b="1" kern="150" dirty="0">
                        <a:solidFill>
                          <a:schemeClr val="bg1"/>
                        </a:solidFill>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Whether accompanied by an enterprise</a:t>
                      </a:r>
                      <a:endParaRPr lang="zh-TW" sz="1600" b="1" kern="150" dirty="0">
                        <a:solidFill>
                          <a:schemeClr val="bg1"/>
                        </a:solidFill>
                        <a:effectLst/>
                        <a:latin typeface="Arial" panose="020B0604020202020204" pitchFamily="34" charset="0"/>
                        <a:ea typeface="新細明體" panose="02020500000000000000" pitchFamily="18" charset="-120"/>
                        <a:cs typeface="Arial" panose="020B0604020202020204" pitchFamily="34" charset="0"/>
                      </a:endParaRPr>
                    </a:p>
                  </a:txBody>
                  <a:tcPr marL="0" marR="0" marT="0" marB="0"/>
                </a:tc>
              </a:tr>
              <a:tr h="0">
                <a:tc vMerge="1">
                  <a:txBody>
                    <a:bodyPr/>
                    <a:lstStyle/>
                    <a:p>
                      <a:endParaRPr lang="zh-TW" altLang="en-US"/>
                    </a:p>
                  </a:txBody>
                  <a:tcPr/>
                </a:tc>
                <a:tc>
                  <a:txBody>
                    <a:bodyPr/>
                    <a:lstStyle/>
                    <a:p>
                      <a:pP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zh-TW" sz="1600" kern="150" dirty="0">
                          <a:effectLst/>
                          <a:latin typeface="Arial" panose="020B0604020202020204" pitchFamily="34" charset="0"/>
                          <a:cs typeface="Arial" panose="020B0604020202020204" pitchFamily="34" charset="0"/>
                        </a:rPr>
                        <a:t>□</a:t>
                      </a:r>
                      <a:r>
                        <a:rPr lang="en-US" sz="1600" kern="150" dirty="0">
                          <a:effectLst/>
                          <a:latin typeface="Arial" panose="020B0604020202020204" pitchFamily="34" charset="0"/>
                          <a:cs typeface="Arial" panose="020B0604020202020204" pitchFamily="34" charset="0"/>
                        </a:rPr>
                        <a:t>Yes  </a:t>
                      </a:r>
                      <a:r>
                        <a:rPr lang="zh-TW" sz="1600" kern="150" dirty="0">
                          <a:effectLst/>
                          <a:latin typeface="Arial" panose="020B0604020202020204" pitchFamily="34" charset="0"/>
                          <a:cs typeface="Arial" panose="020B0604020202020204" pitchFamily="34" charset="0"/>
                        </a:rPr>
                        <a:t>□</a:t>
                      </a:r>
                      <a:r>
                        <a:rPr lang="en-US" sz="1600" kern="150" dirty="0">
                          <a:effectLst/>
                          <a:latin typeface="Arial" panose="020B0604020202020204" pitchFamily="34" charset="0"/>
                          <a:cs typeface="Arial" panose="020B0604020202020204" pitchFamily="34" charset="0"/>
                        </a:rPr>
                        <a:t>No</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0" marR="0" marT="0" marB="0" anchor="ctr"/>
                </a:tc>
              </a:tr>
              <a:tr h="0">
                <a:tc vMerge="1">
                  <a:txBody>
                    <a:bodyPr/>
                    <a:lstStyle/>
                    <a:p>
                      <a:endParaRPr lang="zh-TW" altLang="en-US"/>
                    </a:p>
                  </a:txBody>
                  <a:tcPr/>
                </a:tc>
                <a:tc>
                  <a:txBody>
                    <a:bodyPr/>
                    <a:lstStyle/>
                    <a:p>
                      <a:pP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zh-TW" sz="1600" kern="150" dirty="0">
                          <a:effectLst/>
                          <a:latin typeface="Arial" panose="020B0604020202020204" pitchFamily="34" charset="0"/>
                          <a:cs typeface="Arial" panose="020B0604020202020204" pitchFamily="34" charset="0"/>
                        </a:rPr>
                        <a:t>□</a:t>
                      </a:r>
                      <a:r>
                        <a:rPr lang="en-US" sz="1600" kern="150" dirty="0">
                          <a:effectLst/>
                          <a:latin typeface="Arial" panose="020B0604020202020204" pitchFamily="34" charset="0"/>
                          <a:cs typeface="Arial" panose="020B0604020202020204" pitchFamily="34" charset="0"/>
                        </a:rPr>
                        <a:t>Yes  </a:t>
                      </a:r>
                      <a:r>
                        <a:rPr lang="zh-TW" sz="1600" kern="150" dirty="0">
                          <a:effectLst/>
                          <a:latin typeface="Arial" panose="020B0604020202020204" pitchFamily="34" charset="0"/>
                          <a:cs typeface="Arial" panose="020B0604020202020204" pitchFamily="34" charset="0"/>
                        </a:rPr>
                        <a:t>□</a:t>
                      </a:r>
                      <a:r>
                        <a:rPr lang="en-US" sz="1600" kern="150" dirty="0">
                          <a:effectLst/>
                          <a:latin typeface="Arial" panose="020B0604020202020204" pitchFamily="34" charset="0"/>
                          <a:cs typeface="Arial" panose="020B0604020202020204" pitchFamily="34" charset="0"/>
                        </a:rPr>
                        <a:t>No</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0" marR="0" marT="0" marB="0" anchor="ctr"/>
                </a:tc>
              </a:tr>
              <a:tr h="0">
                <a:tc gridSpan="4">
                  <a:txBody>
                    <a:bodyPr/>
                    <a:lstStyle/>
                    <a:p>
                      <a:pPr marL="575945" indent="-301625" algn="ctr">
                        <a:spcAft>
                          <a:spcPts val="0"/>
                        </a:spcAft>
                      </a:pPr>
                      <a:r>
                        <a:rPr lang="en-US" sz="1600" kern="150" dirty="0">
                          <a:effectLst/>
                          <a:latin typeface="Arial" panose="020B0604020202020204" pitchFamily="34" charset="0"/>
                          <a:cs typeface="Arial" panose="020B0604020202020204" pitchFamily="34" charset="0"/>
                        </a:rPr>
                        <a:t>Total</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2">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r>
            </a:tbl>
          </a:graphicData>
        </a:graphic>
      </p:graphicFrame>
    </p:spTree>
    <p:extLst>
      <p:ext uri="{BB962C8B-B14F-4D97-AF65-F5344CB8AC3E}">
        <p14:creationId xmlns:p14="http://schemas.microsoft.com/office/powerpoint/2010/main" val="3069436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en-US" altLang="zh-TW" sz="3000" noProof="0" dirty="0"/>
              <a:t>7. Description of annual resource investment (cont.)</a:t>
            </a:r>
          </a:p>
        </p:txBody>
      </p:sp>
      <p:sp>
        <p:nvSpPr>
          <p:cNvPr id="6" name="內容版面配置區 5"/>
          <p:cNvSpPr>
            <a:spLocks noGrp="1"/>
          </p:cNvSpPr>
          <p:nvPr>
            <p:ph idx="1"/>
          </p:nvPr>
        </p:nvSpPr>
        <p:spPr>
          <a:xfrm>
            <a:off x="838800" y="1220400"/>
            <a:ext cx="10515600" cy="4957763"/>
          </a:xfrm>
        </p:spPr>
        <p:txBody>
          <a:bodyPr/>
          <a:lstStyle/>
          <a:p>
            <a:pPr marL="0" indent="0">
              <a:lnSpc>
                <a:spcPct val="100000"/>
              </a:lnSpc>
              <a:spcBef>
                <a:spcPts val="600"/>
              </a:spcBef>
              <a:buNone/>
            </a:pPr>
            <a:r>
              <a:rPr lang="en-US" altLang="zh-TW" sz="2400" b="1" noProof="0" dirty="0"/>
              <a:t>(2) </a:t>
            </a:r>
            <a:r>
              <a:rPr lang="en-US" altLang="zh-TW" sz="2400" b="1" dirty="0" smtClean="0"/>
              <a:t>Funding </a:t>
            </a:r>
            <a:r>
              <a:rPr lang="en-US" altLang="zh-TW" sz="2400" b="1" dirty="0"/>
              <a:t>Allocation </a:t>
            </a:r>
            <a:endParaRPr lang="en-US" altLang="zh-TW" sz="2400" b="1" noProof="0" dirty="0" smtClean="0"/>
          </a:p>
          <a:p>
            <a:pPr marL="457200" lvl="1" indent="0">
              <a:lnSpc>
                <a:spcPct val="100000"/>
              </a:lnSpc>
              <a:spcBef>
                <a:spcPts val="600"/>
              </a:spcBef>
              <a:buNone/>
            </a:pPr>
            <a:r>
              <a:rPr lang="en-US" altLang="zh-TW" b="1" noProof="0" dirty="0" smtClean="0"/>
              <a:t>2.</a:t>
            </a:r>
            <a:r>
              <a:rPr lang="en-US" altLang="zh-TW" noProof="0" dirty="0" smtClean="0"/>
              <a:t> </a:t>
            </a:r>
            <a:r>
              <a:rPr lang="en-US" altLang="zh-TW" b="1" noProof="0" dirty="0" smtClean="0"/>
              <a:t>Travel expenses: (</a:t>
            </a:r>
            <a:r>
              <a:rPr lang="en-US" altLang="zh-TW" sz="2000" b="1" noProof="0" dirty="0" smtClean="0"/>
              <a:t>2)</a:t>
            </a:r>
            <a:r>
              <a:rPr lang="en-US" altLang="zh-TW" sz="2000" noProof="0" dirty="0" smtClean="0"/>
              <a:t> </a:t>
            </a:r>
            <a:r>
              <a:rPr lang="en-US" altLang="zh-TW" sz="2000" b="1" noProof="0" dirty="0" smtClean="0"/>
              <a:t>Overseas travel expenses</a:t>
            </a:r>
            <a:endParaRPr lang="en-US" altLang="zh-TW" sz="2000" b="1" noProof="0"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17</a:t>
            </a:fld>
            <a:endParaRPr lang="zh-TW" altLang="en-US"/>
          </a:p>
        </p:txBody>
      </p:sp>
      <p:sp>
        <p:nvSpPr>
          <p:cNvPr id="9" name="矩形 8"/>
          <p:cNvSpPr/>
          <p:nvPr/>
        </p:nvSpPr>
        <p:spPr>
          <a:xfrm>
            <a:off x="9297122" y="4002809"/>
            <a:ext cx="97174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7" name="矩形 6"/>
          <p:cNvSpPr/>
          <p:nvPr/>
        </p:nvSpPr>
        <p:spPr>
          <a:xfrm>
            <a:off x="811117" y="2080930"/>
            <a:ext cx="10981080" cy="2477601"/>
          </a:xfrm>
          <a:prstGeom prst="rect">
            <a:avLst/>
          </a:prstGeom>
        </p:spPr>
        <p:txBody>
          <a:bodyPr wrap="square" bIns="0">
            <a:spAutoFit/>
          </a:bodyPr>
          <a:lstStyle/>
          <a:p>
            <a:pPr marL="285750" indent="-285750">
              <a:buFont typeface="Arial" panose="020B0604020202020204" pitchFamily="34" charset="0"/>
              <a:buChar char="•"/>
            </a:pPr>
            <a:r>
              <a:rPr lang="en-US" altLang="zh-TW" sz="1400" dirty="0">
                <a:latin typeface="Arial" panose="020B0604020202020204" pitchFamily="34" charset="0"/>
                <a:ea typeface="微軟正黑體" panose="020B0604030504040204" pitchFamily="34" charset="-120"/>
                <a:cs typeface="Arial" panose="020B0604020202020204" pitchFamily="34" charset="0"/>
              </a:rPr>
              <a:t>If government grant (subsidy) funds require budgeting as funds for going abroad for business reasons, they shall be listed in advance in the project plan. The plan shall state clearly the name for the overseas project, location, number of people, and project purpose. Such funds can only be applied for and reimbursed if the plan is included in the annual project work items and approved by the SMEA.</a:t>
            </a:r>
          </a:p>
          <a:p>
            <a:pPr marL="285750" indent="-285750">
              <a:buFont typeface="Arial" panose="020B0604020202020204" pitchFamily="34" charset="0"/>
              <a:buChar char="•"/>
            </a:pPr>
            <a:r>
              <a:rPr lang="en-US" altLang="zh-TW" sz="1400" dirty="0">
                <a:latin typeface="Arial" panose="020B0604020202020204" pitchFamily="34" charset="0"/>
                <a:ea typeface="微軟正黑體" panose="020B0604030504040204" pitchFamily="34" charset="-120"/>
                <a:cs typeface="Arial" panose="020B0604020202020204" pitchFamily="34" charset="0"/>
              </a:rPr>
              <a:t>State the category of overseas trip ("visit", "investigation", "meeting" or "other“); overview and benefits of overseas missions; countries and regions to be visited; number of people dispatched; dates, days and expenses of the overseas trips; etc. The trip reports must be checked and sent within 3 months after return. This form does not need to be filled out for those without overseas trip plans.</a:t>
            </a:r>
          </a:p>
          <a:p>
            <a:pPr marL="285750" indent="-285750">
              <a:buFont typeface="Arial" panose="020B0604020202020204" pitchFamily="34" charset="0"/>
              <a:buChar char="•"/>
            </a:pPr>
            <a:r>
              <a:rPr lang="en-US" altLang="zh-TW" sz="1400" dirty="0">
                <a:latin typeface="Arial" panose="020B0604020202020204" pitchFamily="34" charset="0"/>
                <a:ea typeface="微軟正黑體" panose="020B0604030504040204" pitchFamily="34" charset="-120"/>
                <a:cs typeface="Arial" panose="020B0604020202020204" pitchFamily="34" charset="0"/>
              </a:rPr>
              <a:t>After overseas travel expenses have been approved by the SMEA, the originally-approved expenses cannot be increased, and such expenses must be less than or equal to the originally-approved ratios. Moreover, the government funding may not exceed 50% of the expenses of a project involving overseas travel, and all unused government funding must be returned.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a:p>
            <a:pPr marL="285750" indent="-285750">
              <a:buFont typeface="Arial" panose="020B0604020202020204" pitchFamily="34" charset="0"/>
              <a:buChar char="•"/>
            </a:pP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p>
            <a:pPr marL="285750" indent="-285750">
              <a:buFont typeface="Arial" panose="020B0604020202020204" pitchFamily="34" charset="0"/>
              <a:buChar char="•"/>
            </a:pP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p:txBody>
      </p:sp>
      <p:sp>
        <p:nvSpPr>
          <p:cNvPr id="11" name="矩形 10"/>
          <p:cNvSpPr/>
          <p:nvPr/>
        </p:nvSpPr>
        <p:spPr>
          <a:xfrm>
            <a:off x="929989" y="843920"/>
            <a:ext cx="10491462" cy="307777"/>
          </a:xfrm>
          <a:prstGeom prst="rect">
            <a:avLst/>
          </a:prstGeom>
        </p:spPr>
        <p:txBody>
          <a:bodyPr wrap="none">
            <a:spAutoFit/>
          </a:bodyPr>
          <a:lstStyle/>
          <a:p>
            <a:r>
              <a:rPr lang="zh-TW" altLang="en-US"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following the Application Guide, Accounting Categories, and the Principles of allocation </a:t>
            </a:r>
            <a:r>
              <a:rPr lang="zh-TW" altLang="en-US"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sp>
        <p:nvSpPr>
          <p:cNvPr id="3" name="矩形 2">
            <a:extLst>
              <a:ext uri="{FF2B5EF4-FFF2-40B4-BE49-F238E27FC236}">
                <a16:creationId xmlns="" xmlns:a16="http://schemas.microsoft.com/office/drawing/2014/main" id="{A27EDA4D-F7BC-483B-A5B1-3B415D6D7467}"/>
              </a:ext>
            </a:extLst>
          </p:cNvPr>
          <p:cNvSpPr/>
          <p:nvPr/>
        </p:nvSpPr>
        <p:spPr>
          <a:xfrm>
            <a:off x="9248846" y="3963747"/>
            <a:ext cx="966931" cy="307777"/>
          </a:xfrm>
          <a:prstGeom prst="rect">
            <a:avLst/>
          </a:prstGeom>
          <a:solidFill>
            <a:schemeClr val="bg1"/>
          </a:solidFill>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37" name="表格 36"/>
          <p:cNvGraphicFramePr>
            <a:graphicFrameLocks noGrp="1"/>
          </p:cNvGraphicFramePr>
          <p:nvPr>
            <p:extLst>
              <p:ext uri="{D42A27DB-BD31-4B8C-83A1-F6EECF244321}">
                <p14:modId xmlns:p14="http://schemas.microsoft.com/office/powerpoint/2010/main" val="3490439007"/>
              </p:ext>
            </p:extLst>
          </p:nvPr>
        </p:nvGraphicFramePr>
        <p:xfrm>
          <a:off x="359229" y="4379978"/>
          <a:ext cx="11460651" cy="1981200"/>
        </p:xfrm>
        <a:graphic>
          <a:graphicData uri="http://schemas.openxmlformats.org/drawingml/2006/table">
            <a:tbl>
              <a:tblPr firstRow="1" bandRow="1">
                <a:tableStyleId>{69012ECD-51FC-41F1-AA8D-1B2483CD663E}</a:tableStyleId>
              </a:tblPr>
              <a:tblGrid>
                <a:gridCol w="1306360"/>
                <a:gridCol w="903440"/>
                <a:gridCol w="925285"/>
                <a:gridCol w="1230086"/>
                <a:gridCol w="1077686"/>
                <a:gridCol w="772885"/>
                <a:gridCol w="707572"/>
                <a:gridCol w="1774371"/>
                <a:gridCol w="1219200"/>
                <a:gridCol w="1543766"/>
              </a:tblGrid>
              <a:tr h="63511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Category of overseas trip </a:t>
                      </a:r>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Name of project </a:t>
                      </a:r>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Benefits of overseas mission </a:t>
                      </a:r>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Countries and regions to be visited </a:t>
                      </a:r>
                    </a:p>
                    <a:p>
                      <a:pPr algn="ctr"/>
                      <a:endParaRPr lang="zh-TW" altLang="en-US" sz="1400" dirty="0">
                        <a:latin typeface="Arial" panose="020B0604020202020204" pitchFamily="34" charset="0"/>
                        <a:cs typeface="Arial" panose="020B0604020202020204" pitchFamily="34" charset="0"/>
                      </a:endParaRPr>
                    </a:p>
                  </a:txBody>
                  <a:tcPr/>
                </a:tc>
                <a:tc rowSpan="2">
                  <a:txBody>
                    <a:bodyPr/>
                    <a:lstStyle/>
                    <a:p>
                      <a:pPr algn="ctr"/>
                      <a:r>
                        <a:rPr lang="en-US" altLang="zh-TW" sz="1400" dirty="0" smtClean="0">
                          <a:latin typeface="Arial" panose="020B0604020202020204" pitchFamily="34" charset="0"/>
                          <a:cs typeface="Arial" panose="020B0604020202020204" pitchFamily="34" charset="0"/>
                        </a:rPr>
                        <a:t>Number of people dispatched </a:t>
                      </a:r>
                      <a:endParaRPr lang="en-US" altLang="zh-TW" sz="1400" dirty="0">
                        <a:latin typeface="Arial" panose="020B0604020202020204" pitchFamily="34" charset="0"/>
                        <a:cs typeface="Arial" panose="020B0604020202020204" pitchFamily="34" charset="0"/>
                      </a:endParaRPr>
                    </a:p>
                  </a:txBody>
                  <a:tcPr/>
                </a:tc>
                <a:tc rowSpan="2">
                  <a:txBody>
                    <a:bodyPr/>
                    <a:lstStyle/>
                    <a:p>
                      <a:pPr algn="ctr"/>
                      <a:r>
                        <a:rPr lang="en-US" altLang="zh-TW" sz="1400" dirty="0" smtClean="0">
                          <a:latin typeface="Arial" panose="020B0604020202020204" pitchFamily="34" charset="0"/>
                          <a:cs typeface="Arial" panose="020B0604020202020204" pitchFamily="34" charset="0"/>
                        </a:rPr>
                        <a:t>Dates</a:t>
                      </a:r>
                      <a:r>
                        <a:rPr lang="en-US" altLang="zh-TW" sz="1050" dirty="0" smtClean="0">
                          <a:latin typeface="Arial" panose="020B0604020202020204" pitchFamily="34" charset="0"/>
                          <a:cs typeface="Arial" panose="020B0604020202020204" pitchFamily="34" charset="0"/>
                        </a:rPr>
                        <a:t> </a:t>
                      </a:r>
                      <a:endParaRPr lang="en-US" altLang="zh-TW" sz="1050" dirty="0">
                        <a:latin typeface="Arial" panose="020B0604020202020204" pitchFamily="34" charset="0"/>
                        <a:cs typeface="Arial" panose="020B0604020202020204" pitchFamily="34" charset="0"/>
                      </a:endParaRPr>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Days </a:t>
                      </a:r>
                      <a:endParaRPr lang="en-US" altLang="zh-TW" sz="1050" dirty="0" smtClean="0">
                        <a:latin typeface="Arial" panose="020B0604020202020204" pitchFamily="34" charset="0"/>
                        <a:cs typeface="Arial" panose="020B0604020202020204" pitchFamily="34" charset="0"/>
                      </a:endParaRPr>
                    </a:p>
                    <a:p>
                      <a:pPr algn="ctr"/>
                      <a:endParaRPr lang="zh-TW" altLang="en-US" sz="1400" dirty="0">
                        <a:latin typeface="Arial" panose="020B0604020202020204" pitchFamily="34" charset="0"/>
                        <a:cs typeface="Arial" panose="020B0604020202020204" pitchFamily="34" charset="0"/>
                      </a:endParaRP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Expenses </a:t>
                      </a:r>
                    </a:p>
                  </a:txBody>
                  <a:tcPr/>
                </a:tc>
                <a:tc hMerge="1">
                  <a:txBody>
                    <a:bodyPr/>
                    <a:lstStyle/>
                    <a:p>
                      <a:endParaRPr lang="zh-TW" altLang="en-US" dirty="0"/>
                    </a:p>
                  </a:txBody>
                  <a:tcPr>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Whether accompanied by an enterprise </a:t>
                      </a:r>
                    </a:p>
                    <a:p>
                      <a:pPr algn="ctr"/>
                      <a:endParaRPr lang="zh-TW" altLang="en-US" sz="1400" dirty="0">
                        <a:latin typeface="Arial" panose="020B0604020202020204" pitchFamily="34" charset="0"/>
                        <a:cs typeface="Arial" panose="020B0604020202020204" pitchFamily="34" charset="0"/>
                      </a:endParaRPr>
                    </a:p>
                  </a:txBody>
                  <a:tcPr/>
                </a:tc>
              </a:tr>
              <a:tr h="334571">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Amount (NT$) </a:t>
                      </a:r>
                      <a:endParaRPr lang="en-US" altLang="zh-TW" sz="1400" dirty="0" smtClean="0">
                        <a:solidFill>
                          <a:schemeClr val="bg1"/>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smtClean="0">
                          <a:latin typeface="Arial" panose="020B0604020202020204" pitchFamily="34" charset="0"/>
                          <a:cs typeface="Arial" panose="020B0604020202020204" pitchFamily="34" charset="0"/>
                        </a:rPr>
                        <a:t>Funding source </a:t>
                      </a:r>
                      <a:endParaRPr lang="en-US" altLang="zh-TW" sz="1400" dirty="0" smtClean="0">
                        <a:solidFill>
                          <a:schemeClr val="bg1"/>
                        </a:solidFill>
                        <a:latin typeface="Arial" panose="020B0604020202020204" pitchFamily="34" charset="0"/>
                        <a:cs typeface="Arial" panose="020B0604020202020204" pitchFamily="34" charset="0"/>
                      </a:endParaRPr>
                    </a:p>
                  </a:txBody>
                  <a:tcPr/>
                </a:tc>
                <a:tc vMerge="1">
                  <a:txBody>
                    <a:bodyPr/>
                    <a:lstStyle/>
                    <a:p>
                      <a:endParaRPr lang="zh-TW" altLang="en-US"/>
                    </a:p>
                  </a:txBody>
                  <a:tcPr/>
                </a:tc>
              </a:tr>
              <a:tr h="257573">
                <a:tc rowSpan="2">
                  <a:txBody>
                    <a:bodyPr/>
                    <a:lstStyle/>
                    <a:p>
                      <a:endParaRPr lang="zh-TW" altLang="en-US" sz="1400" dirty="0">
                        <a:latin typeface="Arial" panose="020B0604020202020204" pitchFamily="34" charset="0"/>
                        <a:cs typeface="Arial" panose="020B0604020202020204" pitchFamily="34" charset="0"/>
                      </a:endParaRPr>
                    </a:p>
                  </a:txBody>
                  <a:tcPr/>
                </a:tc>
                <a:tc rowSpan="2">
                  <a:txBody>
                    <a:bodyPr/>
                    <a:lstStyle/>
                    <a:p>
                      <a:endParaRPr lang="zh-TW" altLang="en-US" sz="1400" dirty="0">
                        <a:latin typeface="Arial" panose="020B0604020202020204" pitchFamily="34" charset="0"/>
                        <a:cs typeface="Arial" panose="020B0604020202020204" pitchFamily="34" charset="0"/>
                      </a:endParaRPr>
                    </a:p>
                  </a:txBody>
                  <a:tcPr/>
                </a:tc>
                <a:tc rowSpan="2">
                  <a:txBody>
                    <a:bodyPr/>
                    <a:lstStyle/>
                    <a:p>
                      <a:endParaRPr lang="zh-TW" altLang="en-US" sz="1400" dirty="0">
                        <a:latin typeface="Arial" panose="020B0604020202020204" pitchFamily="34" charset="0"/>
                        <a:cs typeface="Arial" panose="020B0604020202020204" pitchFamily="34" charset="0"/>
                      </a:endParaRPr>
                    </a:p>
                  </a:txBody>
                  <a:tcPr/>
                </a:tc>
                <a:tc rowSpan="2">
                  <a:txBody>
                    <a:bodyPr/>
                    <a:lstStyle/>
                    <a:p>
                      <a:endParaRPr lang="zh-TW" altLang="en-US" sz="1400" dirty="0">
                        <a:latin typeface="Arial" panose="020B0604020202020204" pitchFamily="34" charset="0"/>
                        <a:cs typeface="Arial" panose="020B0604020202020204" pitchFamily="34" charset="0"/>
                      </a:endParaRPr>
                    </a:p>
                  </a:txBody>
                  <a:tcPr/>
                </a:tc>
                <a:tc rowSpan="2">
                  <a:txBody>
                    <a:bodyPr/>
                    <a:lstStyle/>
                    <a:p>
                      <a:endParaRPr lang="zh-TW" altLang="en-US" sz="1400" dirty="0">
                        <a:latin typeface="Arial" panose="020B0604020202020204" pitchFamily="34" charset="0"/>
                        <a:cs typeface="Arial" panose="020B0604020202020204" pitchFamily="34" charset="0"/>
                      </a:endParaRPr>
                    </a:p>
                  </a:txBody>
                  <a:tcPr/>
                </a:tc>
                <a:tc rowSpan="2">
                  <a:txBody>
                    <a:bodyPr/>
                    <a:lstStyle/>
                    <a:p>
                      <a:endParaRPr lang="zh-TW" altLang="en-US" sz="1400" dirty="0">
                        <a:latin typeface="Arial" panose="020B0604020202020204" pitchFamily="34" charset="0"/>
                        <a:cs typeface="Arial" panose="020B0604020202020204" pitchFamily="34" charset="0"/>
                      </a:endParaRPr>
                    </a:p>
                  </a:txBody>
                  <a:tcPr/>
                </a:tc>
                <a:tc rowSpan="2">
                  <a:txBody>
                    <a:bodyPr/>
                    <a:lstStyle/>
                    <a:p>
                      <a:endParaRPr lang="zh-TW" altLang="en-US" sz="1400" dirty="0">
                        <a:latin typeface="Arial" panose="020B0604020202020204" pitchFamily="34" charset="0"/>
                        <a:cs typeface="Arial" panose="020B0604020202020204" pitchFamily="34" charset="0"/>
                      </a:endParaRPr>
                    </a:p>
                  </a:txBody>
                  <a:tcPr/>
                </a:tc>
                <a:tc>
                  <a:txBody>
                    <a:bodyPr/>
                    <a:lstStyle/>
                    <a:p>
                      <a:endParaRPr lang="zh-TW" altLang="en-US" sz="1400" dirty="0">
                        <a:latin typeface="Arial" panose="020B0604020202020204" pitchFamily="34" charset="0"/>
                        <a:cs typeface="Arial" panose="020B0604020202020204" pitchFamily="34" charset="0"/>
                      </a:endParaRPr>
                    </a:p>
                  </a:txBody>
                  <a:tcPr/>
                </a:tc>
                <a:tc>
                  <a:txBody>
                    <a:bodyPr/>
                    <a:lstStyle/>
                    <a:p>
                      <a:r>
                        <a:rPr lang="en-US" altLang="zh-TW" sz="1400" dirty="0" smtClean="0">
                          <a:latin typeface="Arial" panose="020B0604020202020204" pitchFamily="34" charset="0"/>
                          <a:cs typeface="Arial" panose="020B0604020202020204" pitchFamily="34" charset="0"/>
                        </a:rPr>
                        <a:t>Government fund</a:t>
                      </a:r>
                      <a:endParaRPr lang="zh-TW" altLang="en-US" sz="1400" dirty="0">
                        <a:latin typeface="Arial" panose="020B0604020202020204" pitchFamily="34" charset="0"/>
                        <a:cs typeface="Arial" panose="020B0604020202020204" pitchFamily="34" charset="0"/>
                      </a:endParaRPr>
                    </a:p>
                  </a:txBody>
                  <a:tcPr/>
                </a:tc>
                <a:tc rowSpan="2">
                  <a:txBody>
                    <a:bodyPr/>
                    <a:lstStyle/>
                    <a:p>
                      <a:endParaRPr lang="zh-TW" altLang="en-US" sz="1400" dirty="0">
                        <a:latin typeface="Arial" panose="020B0604020202020204" pitchFamily="34" charset="0"/>
                        <a:cs typeface="Arial" panose="020B0604020202020204" pitchFamily="34" charset="0"/>
                      </a:endParaRPr>
                    </a:p>
                  </a:txBody>
                  <a:tcPr/>
                </a:tc>
              </a:tr>
              <a:tr h="257573">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endParaRPr lang="zh-TW" altLang="en-US" sz="1400" dirty="0">
                        <a:latin typeface="Arial" panose="020B0604020202020204" pitchFamily="34" charset="0"/>
                        <a:cs typeface="Arial" panose="020B0604020202020204" pitchFamily="34" charset="0"/>
                      </a:endParaRPr>
                    </a:p>
                  </a:txBody>
                  <a:tcPr/>
                </a:tc>
                <a:tc>
                  <a:txBody>
                    <a:bodyPr/>
                    <a:lstStyle/>
                    <a:p>
                      <a:r>
                        <a:rPr lang="en-US" altLang="zh-TW" sz="1400" dirty="0" smtClean="0">
                          <a:latin typeface="Arial" panose="020B0604020202020204" pitchFamily="34" charset="0"/>
                          <a:cs typeface="Arial" panose="020B0604020202020204" pitchFamily="34" charset="0"/>
                        </a:rPr>
                        <a:t>Self-Funding</a:t>
                      </a:r>
                      <a:endParaRPr lang="zh-TW" altLang="en-US" sz="1400" dirty="0">
                        <a:latin typeface="Arial" panose="020B0604020202020204" pitchFamily="34" charset="0"/>
                        <a:cs typeface="Arial" panose="020B0604020202020204" pitchFamily="34" charset="0"/>
                      </a:endParaRPr>
                    </a:p>
                  </a:txBody>
                  <a:tcPr/>
                </a:tc>
                <a:tc vMerge="1">
                  <a:txBody>
                    <a:bodyPr/>
                    <a:lstStyle/>
                    <a:p>
                      <a:endParaRPr lang="zh-TW" altLang="en-US"/>
                    </a:p>
                  </a:txBody>
                  <a:tcPr/>
                </a:tc>
              </a:tr>
            </a:tbl>
          </a:graphicData>
        </a:graphic>
      </p:graphicFrame>
    </p:spTree>
    <p:extLst>
      <p:ext uri="{BB962C8B-B14F-4D97-AF65-F5344CB8AC3E}">
        <p14:creationId xmlns:p14="http://schemas.microsoft.com/office/powerpoint/2010/main" val="2129186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a:xfrm>
            <a:off x="2386287" y="-21707"/>
            <a:ext cx="8580476" cy="1026722"/>
          </a:xfrm>
        </p:spPr>
        <p:txBody>
          <a:bodyPr>
            <a:normAutofit/>
          </a:bodyPr>
          <a:lstStyle/>
          <a:p>
            <a:r>
              <a:rPr lang="en-US" altLang="zh-TW" sz="3000" noProof="0" dirty="0"/>
              <a:t>7. Description of annual resource investment (cont.)</a:t>
            </a:r>
          </a:p>
        </p:txBody>
      </p:sp>
      <p:sp>
        <p:nvSpPr>
          <p:cNvPr id="6" name="內容版面配置區 5"/>
          <p:cNvSpPr>
            <a:spLocks noGrp="1"/>
          </p:cNvSpPr>
          <p:nvPr>
            <p:ph idx="1"/>
          </p:nvPr>
        </p:nvSpPr>
        <p:spPr>
          <a:xfrm>
            <a:off x="896529" y="1278782"/>
            <a:ext cx="10515600" cy="2291087"/>
          </a:xfrm>
        </p:spPr>
        <p:txBody>
          <a:bodyPr>
            <a:normAutofit fontScale="92500" lnSpcReduction="20000"/>
          </a:bodyPr>
          <a:lstStyle/>
          <a:p>
            <a:pPr marL="0" indent="0">
              <a:lnSpc>
                <a:spcPct val="100000"/>
              </a:lnSpc>
              <a:spcBef>
                <a:spcPts val="600"/>
              </a:spcBef>
              <a:buNone/>
            </a:pPr>
            <a:r>
              <a:rPr lang="en-US" altLang="zh-TW" sz="2000" b="1" noProof="0" dirty="0"/>
              <a:t>(2) </a:t>
            </a:r>
            <a:r>
              <a:rPr lang="en-US" altLang="zh-TW" sz="2000" b="1" dirty="0" smtClean="0"/>
              <a:t>Funding </a:t>
            </a:r>
            <a:r>
              <a:rPr lang="en-US" altLang="zh-TW" sz="2000" b="1" dirty="0"/>
              <a:t>Allocation </a:t>
            </a:r>
            <a:endParaRPr lang="en-US" altLang="zh-TW" sz="2000" b="1" noProof="0" dirty="0"/>
          </a:p>
          <a:p>
            <a:pPr marL="457200" lvl="1" indent="0">
              <a:lnSpc>
                <a:spcPct val="100000"/>
              </a:lnSpc>
              <a:spcBef>
                <a:spcPts val="600"/>
              </a:spcBef>
              <a:buNone/>
            </a:pPr>
            <a:r>
              <a:rPr lang="en-US" altLang="zh-TW" sz="1900" b="1" noProof="0" dirty="0"/>
              <a:t>3.</a:t>
            </a:r>
            <a:r>
              <a:rPr lang="en-US" altLang="zh-TW" sz="1900" noProof="0" dirty="0"/>
              <a:t> </a:t>
            </a:r>
            <a:r>
              <a:rPr lang="en-US" altLang="zh-TW" sz="1900" b="1" noProof="0" dirty="0"/>
              <a:t>Consumables and raw material costs</a:t>
            </a:r>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sz="1900" b="1" noProof="0" dirty="0"/>
          </a:p>
          <a:p>
            <a:pPr marL="457200" lvl="1" indent="0">
              <a:lnSpc>
                <a:spcPct val="100000"/>
              </a:lnSpc>
              <a:spcBef>
                <a:spcPts val="600"/>
              </a:spcBef>
              <a:buNone/>
            </a:pPr>
            <a:r>
              <a:rPr lang="en-US" altLang="zh-TW" sz="1900" b="1" noProof="0" dirty="0"/>
              <a:t>4. Equipment usage fees</a:t>
            </a:r>
          </a:p>
        </p:txBody>
      </p:sp>
      <p:sp>
        <p:nvSpPr>
          <p:cNvPr id="4" name="投影片編號版面配置區 3"/>
          <p:cNvSpPr>
            <a:spLocks noGrp="1"/>
          </p:cNvSpPr>
          <p:nvPr>
            <p:ph type="sldNum" sz="quarter" idx="12"/>
          </p:nvPr>
        </p:nvSpPr>
        <p:spPr>
          <a:xfrm>
            <a:off x="9448800" y="6477725"/>
            <a:ext cx="2743200" cy="365125"/>
          </a:xfrm>
        </p:spPr>
        <p:txBody>
          <a:bodyPr/>
          <a:lstStyle/>
          <a:p>
            <a:fld id="{08149932-37C6-4D6A-AF22-EBEBF2BE98A2}" type="slidenum">
              <a:rPr lang="zh-TW" altLang="en-US" smtClean="0"/>
              <a:pPr/>
              <a:t>18</a:t>
            </a:fld>
            <a:endParaRPr lang="zh-TW" altLang="en-US"/>
          </a:p>
        </p:txBody>
      </p:sp>
      <p:sp>
        <p:nvSpPr>
          <p:cNvPr id="9" name="矩形 8"/>
          <p:cNvSpPr/>
          <p:nvPr/>
        </p:nvSpPr>
        <p:spPr>
          <a:xfrm>
            <a:off x="10483298" y="1642326"/>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11" name="矩形 10"/>
          <p:cNvSpPr/>
          <p:nvPr/>
        </p:nvSpPr>
        <p:spPr>
          <a:xfrm>
            <a:off x="896529" y="844294"/>
            <a:ext cx="9073125" cy="276999"/>
          </a:xfrm>
          <a:prstGeom prst="rect">
            <a:avLst/>
          </a:prstGeom>
        </p:spPr>
        <p:txBody>
          <a:bodyPr wrap="none">
            <a:spAutoFit/>
          </a:bodyPr>
          <a:lstStyle/>
          <a:p>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following the Application Guide, Accounting Categories, and the Principles of allocation </a:t>
            </a:r>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graphicFrame>
        <p:nvGraphicFramePr>
          <p:cNvPr id="36" name="表格 35"/>
          <p:cNvGraphicFramePr>
            <a:graphicFrameLocks noGrp="1"/>
          </p:cNvGraphicFramePr>
          <p:nvPr>
            <p:extLst>
              <p:ext uri="{D42A27DB-BD31-4B8C-83A1-F6EECF244321}">
                <p14:modId xmlns:p14="http://schemas.microsoft.com/office/powerpoint/2010/main" val="1640512097"/>
              </p:ext>
            </p:extLst>
          </p:nvPr>
        </p:nvGraphicFramePr>
        <p:xfrm>
          <a:off x="896529" y="1950103"/>
          <a:ext cx="10553700" cy="1207395"/>
        </p:xfrm>
        <a:graphic>
          <a:graphicData uri="http://schemas.openxmlformats.org/drawingml/2006/table">
            <a:tbl>
              <a:tblPr firstRow="1" firstCol="1" bandRow="1" bandCol="1">
                <a:tableStyleId>{69012ECD-51FC-41F1-AA8D-1B2483CD663E}</a:tableStyleId>
              </a:tblPr>
              <a:tblGrid>
                <a:gridCol w="3237875"/>
                <a:gridCol w="1059592"/>
                <a:gridCol w="2093854"/>
                <a:gridCol w="1435303"/>
                <a:gridCol w="2727076"/>
              </a:tblGrid>
              <a:tr h="260225">
                <a:tc>
                  <a:txBody>
                    <a:bodyPr/>
                    <a:lstStyle/>
                    <a:p>
                      <a:pPr algn="ctr">
                        <a:spcAft>
                          <a:spcPts val="0"/>
                        </a:spcAft>
                      </a:pPr>
                      <a:r>
                        <a:rPr lang="en-US" sz="1400" kern="150" dirty="0">
                          <a:effectLst/>
                          <a:latin typeface="Arial" panose="020B0604020202020204" pitchFamily="34" charset="0"/>
                          <a:cs typeface="Arial" panose="020B0604020202020204" pitchFamily="34" charset="0"/>
                        </a:rPr>
                        <a:t>Item</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150">
                          <a:effectLst/>
                          <a:latin typeface="Arial" panose="020B0604020202020204" pitchFamily="34" charset="0"/>
                          <a:cs typeface="Arial" panose="020B0604020202020204" pitchFamily="34" charset="0"/>
                        </a:rPr>
                        <a:t>Unit</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150" dirty="0">
                          <a:effectLst/>
                          <a:latin typeface="Arial" panose="020B0604020202020204" pitchFamily="34" charset="0"/>
                          <a:cs typeface="Arial" panose="020B0604020202020204" pitchFamily="34" charset="0"/>
                        </a:rPr>
                        <a:t>Estimated quantity needed</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zh-TW" sz="1400" kern="0">
                          <a:effectLst/>
                          <a:latin typeface="Arial" panose="020B0604020202020204" pitchFamily="34" charset="0"/>
                          <a:cs typeface="Arial" panose="020B0604020202020204" pitchFamily="34" charset="0"/>
                        </a:rPr>
                        <a:t>Estimated unit price</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0" dirty="0">
                          <a:effectLst/>
                          <a:latin typeface="Arial" panose="020B0604020202020204" pitchFamily="34" charset="0"/>
                          <a:cs typeface="Arial" panose="020B0604020202020204" pitchFamily="34" charset="0"/>
                        </a:rPr>
                        <a:t>Estimated total cost</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r>
              <a:tr h="260225">
                <a:tc>
                  <a:txBody>
                    <a:bodyPr/>
                    <a:lstStyle/>
                    <a:p>
                      <a:pPr>
                        <a:spcAft>
                          <a:spcPts val="0"/>
                        </a:spcAft>
                      </a:pPr>
                      <a:r>
                        <a:rPr lang="en-US" sz="1400" kern="15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15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15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15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r">
                        <a:spcAft>
                          <a:spcPts val="0"/>
                        </a:spcAft>
                      </a:pPr>
                      <a:r>
                        <a:rPr lang="en-US" sz="1400" kern="15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r>
              <a:tr h="260225">
                <a:tc>
                  <a:txBody>
                    <a:bodyPr/>
                    <a:lstStyle/>
                    <a:p>
                      <a:pPr>
                        <a:spcAft>
                          <a:spcPts val="0"/>
                        </a:spcAft>
                      </a:pPr>
                      <a:r>
                        <a:rPr lang="en-US" sz="1400" kern="15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15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15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ctr">
                        <a:spcAft>
                          <a:spcPts val="0"/>
                        </a:spcAft>
                      </a:pPr>
                      <a:r>
                        <a:rPr lang="en-US" sz="1400" kern="15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a:txBody>
                    <a:bodyPr/>
                    <a:lstStyle/>
                    <a:p>
                      <a:pPr algn="r">
                        <a:spcAft>
                          <a:spcPts val="0"/>
                        </a:spcAft>
                      </a:pPr>
                      <a:r>
                        <a:rPr lang="en-US" sz="1400" kern="15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r>
              <a:tr h="260225">
                <a:tc gridSpan="4">
                  <a:txBody>
                    <a:bodyPr/>
                    <a:lstStyle/>
                    <a:p>
                      <a:pPr marL="571500" indent="-301625" algn="ctr">
                        <a:spcAft>
                          <a:spcPts val="0"/>
                        </a:spcAft>
                      </a:pPr>
                      <a:r>
                        <a:rPr lang="en-US" sz="1400" kern="150" dirty="0">
                          <a:effectLst/>
                          <a:latin typeface="Arial" panose="020B0604020202020204" pitchFamily="34" charset="0"/>
                          <a:cs typeface="Arial" panose="020B0604020202020204" pitchFamily="34" charset="0"/>
                        </a:rPr>
                        <a:t>Total</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r">
                        <a:spcAft>
                          <a:spcPts val="0"/>
                        </a:spcAft>
                      </a:pPr>
                      <a:r>
                        <a:rPr lang="en-US" sz="1400" kern="15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0" marB="0" anchor="ctr"/>
                </a:tc>
              </a:tr>
            </a:tbl>
          </a:graphicData>
        </a:graphic>
      </p:graphicFrame>
      <p:graphicFrame>
        <p:nvGraphicFramePr>
          <p:cNvPr id="37" name="表格 36"/>
          <p:cNvGraphicFramePr>
            <a:graphicFrameLocks noGrp="1"/>
          </p:cNvGraphicFramePr>
          <p:nvPr>
            <p:extLst>
              <p:ext uri="{D42A27DB-BD31-4B8C-83A1-F6EECF244321}">
                <p14:modId xmlns:p14="http://schemas.microsoft.com/office/powerpoint/2010/main" val="10410225"/>
              </p:ext>
            </p:extLst>
          </p:nvPr>
        </p:nvGraphicFramePr>
        <p:xfrm>
          <a:off x="896529" y="3444240"/>
          <a:ext cx="10591801" cy="3413760"/>
        </p:xfrm>
        <a:graphic>
          <a:graphicData uri="http://schemas.openxmlformats.org/drawingml/2006/table">
            <a:tbl>
              <a:tblPr firstRow="1" firstCol="1" bandRow="1" bandCol="1">
                <a:tableStyleId>{69012ECD-51FC-41F1-AA8D-1B2483CD663E}</a:tableStyleId>
              </a:tblPr>
              <a:tblGrid>
                <a:gridCol w="1175199"/>
                <a:gridCol w="823916"/>
                <a:gridCol w="52748"/>
                <a:gridCol w="789308"/>
                <a:gridCol w="348344"/>
                <a:gridCol w="446313"/>
                <a:gridCol w="631371"/>
                <a:gridCol w="566059"/>
                <a:gridCol w="505503"/>
                <a:gridCol w="964068"/>
                <a:gridCol w="1502229"/>
                <a:gridCol w="1298111"/>
                <a:gridCol w="1488632"/>
              </a:tblGrid>
              <a:tr h="0">
                <a:tc>
                  <a:txBody>
                    <a:bodyPr/>
                    <a:lstStyle/>
                    <a:p>
                      <a:pPr algn="ctr">
                        <a:spcAft>
                          <a:spcPts val="0"/>
                        </a:spcAft>
                      </a:pPr>
                      <a:r>
                        <a:rPr lang="zh-TW" sz="1400" kern="0" dirty="0">
                          <a:effectLst/>
                          <a:latin typeface="Arial" panose="020B0604020202020204" pitchFamily="34" charset="0"/>
                          <a:cs typeface="Arial" panose="020B0604020202020204" pitchFamily="34" charset="0"/>
                        </a:rPr>
                        <a:t>Equipment Name</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a:txBody>
                    <a:bodyPr/>
                    <a:lstStyle/>
                    <a:p>
                      <a:pPr algn="ctr" fontAlgn="auto">
                        <a:spcAft>
                          <a:spcPts val="0"/>
                        </a:spcAft>
                      </a:pPr>
                      <a:r>
                        <a:rPr lang="zh-TW" sz="1400" kern="0" dirty="0">
                          <a:effectLst/>
                          <a:latin typeface="Arial" panose="020B0604020202020204" pitchFamily="34" charset="0"/>
                          <a:cs typeface="Arial" panose="020B0604020202020204" pitchFamily="34" charset="0"/>
                        </a:rPr>
                        <a:t>Property No.</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gridSpan="2">
                  <a:txBody>
                    <a:bodyPr/>
                    <a:lstStyle/>
                    <a:p>
                      <a:pPr algn="ctr">
                        <a:spcAft>
                          <a:spcPts val="0"/>
                        </a:spcAft>
                      </a:pPr>
                      <a:r>
                        <a:rPr lang="zh-TW" sz="1400" kern="0" dirty="0">
                          <a:effectLst/>
                          <a:latin typeface="Arial" panose="020B0604020202020204" pitchFamily="34" charset="0"/>
                          <a:cs typeface="Arial" panose="020B0604020202020204" pitchFamily="34" charset="0"/>
                        </a:rPr>
                        <a:t>Purchase amount per set</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hMerge="1">
                  <a:txBody>
                    <a:bodyPr/>
                    <a:lstStyle/>
                    <a:p>
                      <a:endParaRPr lang="zh-TW" altLang="en-US"/>
                    </a:p>
                  </a:txBody>
                  <a:tcPr/>
                </a:tc>
                <a:tc gridSpan="2">
                  <a:txBody>
                    <a:bodyPr/>
                    <a:lstStyle/>
                    <a:p>
                      <a:pPr algn="ctr" fontAlgn="auto">
                        <a:spcAft>
                          <a:spcPts val="0"/>
                        </a:spcAft>
                      </a:pPr>
                      <a:r>
                        <a:rPr lang="en-US" sz="1400" kern="0" dirty="0">
                          <a:effectLst/>
                          <a:latin typeface="Arial" panose="020B0604020202020204" pitchFamily="34" charset="0"/>
                          <a:cs typeface="Arial" panose="020B0604020202020204" pitchFamily="34" charset="0"/>
                        </a:rPr>
                        <a:t>Purchase date</a:t>
                      </a:r>
                      <a:endParaRPr lang="zh-TW" sz="1600" kern="150" dirty="0">
                        <a:effectLst/>
                        <a:latin typeface="Arial" panose="020B0604020202020204" pitchFamily="34" charset="0"/>
                        <a:cs typeface="Arial" panose="020B0604020202020204" pitchFamily="34" charset="0"/>
                      </a:endParaRPr>
                    </a:p>
                    <a:p>
                      <a:pPr algn="ctr">
                        <a:spcAft>
                          <a:spcPts val="0"/>
                        </a:spcAft>
                      </a:pPr>
                      <a:r>
                        <a:rPr lang="en-US" sz="1400" kern="0" dirty="0">
                          <a:effectLst/>
                          <a:latin typeface="Arial" panose="020B0604020202020204" pitchFamily="34" charset="0"/>
                          <a:cs typeface="Arial" panose="020B0604020202020204" pitchFamily="34" charset="0"/>
                        </a:rPr>
                        <a:t> (month /year)</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hMerge="1">
                  <a:txBody>
                    <a:bodyPr/>
                    <a:lstStyle/>
                    <a:p>
                      <a:pPr algn="ctr">
                        <a:spcAft>
                          <a:spcPts val="0"/>
                        </a:spcAft>
                      </a:pPr>
                      <a:endParaRPr lang="zh-TW" sz="1600" kern="150" dirty="0">
                        <a:effectLst/>
                        <a:latin typeface="Times New Roman" panose="02020603050405020304" pitchFamily="18" charset="0"/>
                        <a:ea typeface="新細明體" panose="02020500000000000000" pitchFamily="18" charset="-120"/>
                      </a:endParaRPr>
                    </a:p>
                  </a:txBody>
                  <a:tcPr marL="9515" marR="951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spcAft>
                          <a:spcPts val="0"/>
                        </a:spcAft>
                      </a:pPr>
                      <a:r>
                        <a:rPr lang="en-US" sz="1400" kern="0" dirty="0">
                          <a:effectLst/>
                          <a:latin typeface="Arial" panose="020B0604020202020204" pitchFamily="34" charset="0"/>
                          <a:cs typeface="Arial" panose="020B0604020202020204" pitchFamily="34" charset="0"/>
                        </a:rPr>
                        <a:t>Book value per set</a:t>
                      </a:r>
                      <a:r>
                        <a:rPr lang="en-US" sz="1600" kern="150" dirty="0">
                          <a:effectLst/>
                          <a:latin typeface="Arial" panose="020B0604020202020204" pitchFamily="34" charset="0"/>
                          <a:cs typeface="Arial" panose="020B0604020202020204" pitchFamily="34" charset="0"/>
                        </a:rPr>
                        <a:t> (A)</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gridSpan="2">
                  <a:txBody>
                    <a:bodyPr/>
                    <a:lstStyle/>
                    <a:p>
                      <a:pPr algn="ctr">
                        <a:spcAft>
                          <a:spcPts val="0"/>
                        </a:spcAft>
                      </a:pPr>
                      <a:r>
                        <a:rPr lang="zh-TW" sz="1400" kern="0" dirty="0">
                          <a:effectLst/>
                          <a:latin typeface="Arial" panose="020B0604020202020204" pitchFamily="34" charset="0"/>
                          <a:cs typeface="Arial" panose="020B0604020202020204" pitchFamily="34" charset="0"/>
                        </a:rPr>
                        <a:t>Number of sets</a:t>
                      </a:r>
                      <a:endParaRPr lang="zh-TW" sz="1600" kern="150" dirty="0">
                        <a:effectLst/>
                        <a:latin typeface="Arial" panose="020B0604020202020204" pitchFamily="34" charset="0"/>
                        <a:cs typeface="Arial" panose="020B0604020202020204" pitchFamily="34" charset="0"/>
                      </a:endParaRPr>
                    </a:p>
                    <a:p>
                      <a:pPr algn="ctr">
                        <a:spcAft>
                          <a:spcPts val="0"/>
                        </a:spcAft>
                      </a:pPr>
                      <a:r>
                        <a:rPr lang="en-US" sz="1600" kern="150" dirty="0">
                          <a:effectLst/>
                          <a:latin typeface="Arial" panose="020B0604020202020204" pitchFamily="34" charset="0"/>
                          <a:cs typeface="Arial" panose="020B0604020202020204" pitchFamily="34" charset="0"/>
                        </a:rPr>
                        <a:t>(B)</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hMerge="1">
                  <a:txBody>
                    <a:bodyPr/>
                    <a:lstStyle/>
                    <a:p>
                      <a:endParaRPr lang="zh-TW" altLang="en-US"/>
                    </a:p>
                  </a:txBody>
                  <a:tcPr/>
                </a:tc>
                <a:tc>
                  <a:txBody>
                    <a:bodyPr/>
                    <a:lstStyle/>
                    <a:p>
                      <a:pPr algn="ctr">
                        <a:spcAft>
                          <a:spcPts val="0"/>
                        </a:spcAft>
                      </a:pPr>
                      <a:r>
                        <a:rPr lang="zh-TW" sz="1400" kern="0" dirty="0">
                          <a:effectLst/>
                          <a:latin typeface="Arial" panose="020B0604020202020204" pitchFamily="34" charset="0"/>
                          <a:cs typeface="Arial" panose="020B0604020202020204" pitchFamily="34" charset="0"/>
                        </a:rPr>
                        <a:t>Remaining useful life</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a:txBody>
                    <a:bodyPr/>
                    <a:lstStyle/>
                    <a:p>
                      <a:pPr algn="ctr" fontAlgn="auto">
                        <a:spcAft>
                          <a:spcPts val="0"/>
                        </a:spcAft>
                      </a:pPr>
                      <a:r>
                        <a:rPr lang="en-US" sz="1400" kern="0" dirty="0">
                          <a:effectLst/>
                          <a:latin typeface="Arial" panose="020B0604020202020204" pitchFamily="34" charset="0"/>
                          <a:cs typeface="Arial" panose="020B0604020202020204" pitchFamily="34" charset="0"/>
                        </a:rPr>
                        <a:t>Monthly usage fee</a:t>
                      </a:r>
                      <a:endParaRPr lang="zh-TW" sz="1600" kern="150" dirty="0">
                        <a:effectLst/>
                        <a:latin typeface="Arial" panose="020B0604020202020204" pitchFamily="34" charset="0"/>
                        <a:cs typeface="Arial" panose="020B0604020202020204" pitchFamily="34" charset="0"/>
                      </a:endParaRPr>
                    </a:p>
                    <a:p>
                      <a:pPr algn="ctr">
                        <a:spcAft>
                          <a:spcPts val="0"/>
                        </a:spcAft>
                      </a:pPr>
                      <a:r>
                        <a:rPr lang="en-US" sz="1400" kern="0" dirty="0">
                          <a:effectLst/>
                          <a:latin typeface="Arial" panose="020B0604020202020204" pitchFamily="34" charset="0"/>
                          <a:cs typeface="Arial" panose="020B0604020202020204" pitchFamily="34" charset="0"/>
                        </a:rPr>
                        <a:t> </a:t>
                      </a:r>
                      <a:r>
                        <a:rPr lang="en-US" sz="1400" kern="0" dirty="0" err="1">
                          <a:effectLst/>
                          <a:latin typeface="Arial" panose="020B0604020202020204" pitchFamily="34" charset="0"/>
                          <a:cs typeface="Arial" panose="020B0604020202020204" pitchFamily="34" charset="0"/>
                        </a:rPr>
                        <a:t>AxB</a:t>
                      </a:r>
                      <a:r>
                        <a:rPr lang="en-US" sz="1400" kern="0" dirty="0">
                          <a:effectLst/>
                          <a:latin typeface="Arial" panose="020B0604020202020204" pitchFamily="34" charset="0"/>
                          <a:cs typeface="Arial" panose="020B0604020202020204" pitchFamily="34" charset="0"/>
                        </a:rPr>
                        <a:t> / (Remaining useful life * 12)</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a:txBody>
                    <a:bodyPr/>
                    <a:lstStyle/>
                    <a:p>
                      <a:pPr algn="ctr">
                        <a:spcAft>
                          <a:spcPts val="0"/>
                        </a:spcAft>
                      </a:pPr>
                      <a:r>
                        <a:rPr lang="en-US" sz="1400" kern="150" dirty="0">
                          <a:effectLst/>
                          <a:latin typeface="Arial" panose="020B0604020202020204" pitchFamily="34" charset="0"/>
                          <a:cs typeface="Arial" panose="020B0604020202020204" pitchFamily="34" charset="0"/>
                        </a:rPr>
                        <a:t>Months invested</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c>
                  <a:txBody>
                    <a:bodyPr/>
                    <a:lstStyle/>
                    <a:p>
                      <a:pPr algn="ctr">
                        <a:spcAft>
                          <a:spcPts val="0"/>
                        </a:spcAft>
                      </a:pPr>
                      <a:r>
                        <a:rPr lang="zh-TW" sz="1400" kern="0" dirty="0">
                          <a:effectLst/>
                          <a:latin typeface="Arial" panose="020B0604020202020204" pitchFamily="34" charset="0"/>
                          <a:cs typeface="Arial" panose="020B0604020202020204" pitchFamily="34" charset="0"/>
                        </a:rPr>
                        <a:t>Estimated  usage fees</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tc>
              </a:tr>
              <a:tr h="119249">
                <a:tc gridSpan="13">
                  <a:txBody>
                    <a:bodyPr/>
                    <a:lstStyle/>
                    <a:p>
                      <a:pPr fontAlgn="auto">
                        <a:spcAft>
                          <a:spcPts val="0"/>
                        </a:spcAft>
                      </a:pPr>
                      <a:r>
                        <a:rPr lang="en-US" sz="1600" kern="150" dirty="0">
                          <a:effectLst/>
                          <a:latin typeface="Arial" panose="020B0604020202020204" pitchFamily="34" charset="0"/>
                          <a:cs typeface="Arial" panose="020B0604020202020204" pitchFamily="34" charset="0"/>
                        </a:rPr>
                        <a:t>(1)</a:t>
                      </a:r>
                      <a:r>
                        <a:rPr lang="en-US" sz="1400" kern="150" dirty="0">
                          <a:effectLst/>
                          <a:latin typeface="Arial" panose="020B0604020202020204" pitchFamily="34" charset="0"/>
                          <a:cs typeface="Arial" panose="020B0604020202020204" pitchFamily="34" charset="0"/>
                        </a:rPr>
                        <a:t> Existing equipment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19249">
                <a:tc>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gridSpan="2">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gridSpan="2">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pPr>
                        <a:spcAft>
                          <a:spcPts val="0"/>
                        </a:spcAft>
                      </a:pPr>
                      <a:endParaRPr lang="zh-TW" sz="1600" kern="150" dirty="0">
                        <a:effectLst/>
                        <a:latin typeface="Times New Roman" panose="02020603050405020304" pitchFamily="18" charset="0"/>
                        <a:ea typeface="新細明體" panose="02020500000000000000" pitchFamily="18" charset="-120"/>
                      </a:endParaRPr>
                    </a:p>
                  </a:txBody>
                  <a:tcPr marL="9515" marR="9515" marT="0" marB="0" anchor="ctr">
                    <a:lnL w="12700" cap="flat" cmpd="sng" algn="ctr">
                      <a:solidFill>
                        <a:srgbClr val="ED7D31"/>
                      </a:solidFill>
                      <a:prstDash val="solid"/>
                      <a:round/>
                      <a:headEnd type="none" w="med" len="med"/>
                      <a:tailEnd type="none" w="med" len="med"/>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gridSpan="2">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r>
              <a:tr h="0">
                <a:tc gridSpan="12">
                  <a:txBody>
                    <a:bodyPr/>
                    <a:lstStyle/>
                    <a:p>
                      <a:pPr marL="571500" indent="-301625" algn="ctr">
                        <a:spcAft>
                          <a:spcPts val="0"/>
                        </a:spcAft>
                      </a:pPr>
                      <a:r>
                        <a:rPr lang="en-US" sz="1600" kern="150" dirty="0">
                          <a:effectLst/>
                          <a:latin typeface="Arial" panose="020B0604020202020204" pitchFamily="34" charset="0"/>
                          <a:cs typeface="Arial" panose="020B0604020202020204" pitchFamily="34" charset="0"/>
                        </a:rPr>
                        <a:t>Subtotal</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r>
              <a:tr h="119249">
                <a:tc gridSpan="13">
                  <a:txBody>
                    <a:bodyPr/>
                    <a:lstStyle/>
                    <a:p>
                      <a:pPr algn="just">
                        <a:spcAft>
                          <a:spcPts val="0"/>
                        </a:spcAft>
                      </a:pPr>
                      <a:r>
                        <a:rPr lang="en-US" sz="1600" kern="150" dirty="0">
                          <a:effectLst/>
                          <a:latin typeface="Arial" panose="020B0604020202020204" pitchFamily="34" charset="0"/>
                          <a:cs typeface="Arial" panose="020B0604020202020204" pitchFamily="34" charset="0"/>
                        </a:rPr>
                        <a:t>(2) Equipment to be added for the project</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452310">
                <a:tc>
                  <a:txBody>
                    <a:bodyPr/>
                    <a:lstStyle/>
                    <a:p>
                      <a:pPr algn="ctr">
                        <a:spcAft>
                          <a:spcPts val="0"/>
                        </a:spcAft>
                      </a:pPr>
                      <a:r>
                        <a:rPr lang="zh-TW" sz="1400" kern="0">
                          <a:effectLst/>
                          <a:latin typeface="Arial" panose="020B0604020202020204" pitchFamily="34" charset="0"/>
                          <a:cs typeface="Arial" panose="020B0604020202020204" pitchFamily="34" charset="0"/>
                        </a:rPr>
                        <a:t>Equipment Name </a:t>
                      </a:r>
                      <a:endParaRPr lang="zh-TW" sz="1600" b="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gridSpan="2">
                  <a:txBody>
                    <a:bodyPr/>
                    <a:lstStyle/>
                    <a:p>
                      <a:pPr algn="ctr">
                        <a:spcAft>
                          <a:spcPts val="0"/>
                        </a:spcAft>
                      </a:pPr>
                      <a:r>
                        <a:rPr lang="zh-TW" sz="1400" kern="0">
                          <a:effectLst/>
                          <a:latin typeface="Arial" panose="020B0604020202020204" pitchFamily="34" charset="0"/>
                          <a:cs typeface="Arial" panose="020B0604020202020204" pitchFamily="34" charset="0"/>
                        </a:rPr>
                        <a:t>Property No.</a:t>
                      </a:r>
                      <a:endParaRPr lang="zh-TW" sz="1600" b="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gridSpan="2">
                  <a:txBody>
                    <a:bodyPr/>
                    <a:lstStyle/>
                    <a:p>
                      <a:pPr algn="ctr">
                        <a:spcAft>
                          <a:spcPts val="0"/>
                        </a:spcAft>
                      </a:pPr>
                      <a:r>
                        <a:rPr lang="zh-TW" sz="1400" kern="0">
                          <a:effectLst/>
                          <a:latin typeface="Arial" panose="020B0604020202020204" pitchFamily="34" charset="0"/>
                          <a:cs typeface="Arial" panose="020B0604020202020204" pitchFamily="34" charset="0"/>
                        </a:rPr>
                        <a:t>Purchase amount per set</a:t>
                      </a:r>
                      <a:endParaRPr lang="zh-TW" sz="1600" b="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gridSpan="3">
                  <a:txBody>
                    <a:bodyPr/>
                    <a:lstStyle/>
                    <a:p>
                      <a:pPr algn="ctr">
                        <a:spcAft>
                          <a:spcPts val="0"/>
                        </a:spcAft>
                      </a:pPr>
                      <a:r>
                        <a:rPr lang="zh-TW" sz="1400" kern="0" dirty="0">
                          <a:effectLst/>
                          <a:latin typeface="Arial" panose="020B0604020202020204" pitchFamily="34" charset="0"/>
                          <a:cs typeface="Arial" panose="020B0604020202020204" pitchFamily="34" charset="0"/>
                        </a:rPr>
                        <a:t>Number of sets</a:t>
                      </a:r>
                      <a:endParaRPr lang="zh-TW" sz="1600" kern="150" dirty="0">
                        <a:effectLst/>
                        <a:latin typeface="Arial" panose="020B0604020202020204" pitchFamily="34" charset="0"/>
                        <a:cs typeface="Arial" panose="020B0604020202020204" pitchFamily="34" charset="0"/>
                      </a:endParaRPr>
                    </a:p>
                    <a:p>
                      <a:pPr algn="ctr">
                        <a:spcAft>
                          <a:spcPts val="0"/>
                        </a:spcAft>
                      </a:pPr>
                      <a:r>
                        <a:rPr lang="en-US" sz="1600" kern="150" dirty="0">
                          <a:effectLst/>
                          <a:latin typeface="Arial" panose="020B0604020202020204" pitchFamily="34" charset="0"/>
                          <a:cs typeface="Arial" panose="020B0604020202020204" pitchFamily="34" charset="0"/>
                        </a:rPr>
                        <a:t>(B)</a:t>
                      </a:r>
                      <a:endParaRPr lang="zh-TW" sz="1600" b="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hMerge="1">
                  <a:txBody>
                    <a:bodyPr/>
                    <a:lstStyle/>
                    <a:p>
                      <a:endParaRPr lang="zh-TW" altLang="en-US"/>
                    </a:p>
                  </a:txBody>
                  <a:tcPr/>
                </a:tc>
                <a:tc gridSpan="2">
                  <a:txBody>
                    <a:bodyPr/>
                    <a:lstStyle/>
                    <a:p>
                      <a:pPr algn="ctr" fontAlgn="auto">
                        <a:spcAft>
                          <a:spcPts val="0"/>
                        </a:spcAft>
                      </a:pPr>
                      <a:r>
                        <a:rPr lang="en-US" sz="1400" kern="0" dirty="0">
                          <a:effectLst/>
                          <a:latin typeface="Arial" panose="020B0604020202020204" pitchFamily="34" charset="0"/>
                          <a:cs typeface="Arial" panose="020B0604020202020204" pitchFamily="34" charset="0"/>
                        </a:rPr>
                        <a:t>Monthly usage fee</a:t>
                      </a:r>
                      <a:endParaRPr lang="zh-TW" sz="1600" kern="150" dirty="0">
                        <a:effectLst/>
                        <a:latin typeface="Arial" panose="020B0604020202020204" pitchFamily="34" charset="0"/>
                        <a:cs typeface="Arial" panose="020B0604020202020204" pitchFamily="34" charset="0"/>
                      </a:endParaRPr>
                    </a:p>
                    <a:p>
                      <a:pPr algn="ctr" fontAlgn="auto">
                        <a:spcAft>
                          <a:spcPts val="0"/>
                        </a:spcAft>
                      </a:pPr>
                      <a:r>
                        <a:rPr lang="en-US" sz="1400" kern="0" dirty="0">
                          <a:effectLst/>
                          <a:latin typeface="Arial" panose="020B0604020202020204" pitchFamily="34" charset="0"/>
                          <a:cs typeface="Arial" panose="020B0604020202020204" pitchFamily="34" charset="0"/>
                        </a:rPr>
                        <a:t> </a:t>
                      </a:r>
                      <a:r>
                        <a:rPr lang="en-US" sz="1400" kern="0" dirty="0" err="1">
                          <a:effectLst/>
                          <a:latin typeface="Arial" panose="020B0604020202020204" pitchFamily="34" charset="0"/>
                          <a:cs typeface="Arial" panose="020B0604020202020204" pitchFamily="34" charset="0"/>
                        </a:rPr>
                        <a:t>AxB</a:t>
                      </a:r>
                      <a:r>
                        <a:rPr lang="en-US" sz="1400" kern="0" dirty="0">
                          <a:effectLst/>
                          <a:latin typeface="Arial" panose="020B0604020202020204" pitchFamily="34" charset="0"/>
                          <a:cs typeface="Arial" panose="020B0604020202020204" pitchFamily="34" charset="0"/>
                        </a:rPr>
                        <a:t>/60</a:t>
                      </a:r>
                      <a:endParaRPr lang="zh-TW" sz="1600" b="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gridSpan="2">
                  <a:txBody>
                    <a:bodyPr/>
                    <a:lstStyle/>
                    <a:p>
                      <a:pPr algn="ctr">
                        <a:spcAft>
                          <a:spcPts val="0"/>
                        </a:spcAft>
                      </a:pPr>
                      <a:r>
                        <a:rPr lang="en-US" sz="1400" kern="150" dirty="0">
                          <a:effectLst/>
                          <a:latin typeface="Arial" panose="020B0604020202020204" pitchFamily="34" charset="0"/>
                          <a:cs typeface="Arial" panose="020B0604020202020204" pitchFamily="34" charset="0"/>
                        </a:rPr>
                        <a:t>Months invested</a:t>
                      </a:r>
                      <a:endParaRPr lang="zh-TW" sz="1600" b="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a:txBody>
                    <a:bodyPr/>
                    <a:lstStyle/>
                    <a:p>
                      <a:pPr algn="ctr">
                        <a:spcAft>
                          <a:spcPts val="0"/>
                        </a:spcAft>
                      </a:pPr>
                      <a:r>
                        <a:rPr lang="en-US" sz="1400" kern="150" dirty="0">
                          <a:effectLst/>
                          <a:latin typeface="Arial" panose="020B0604020202020204" pitchFamily="34" charset="0"/>
                          <a:cs typeface="Arial" panose="020B0604020202020204" pitchFamily="34" charset="0"/>
                        </a:rPr>
                        <a:t>Estimate of usage fees</a:t>
                      </a:r>
                      <a:endParaRPr lang="zh-TW" sz="1600" b="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r>
              <a:tr h="119249">
                <a:tc>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gridSpan="2">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gridSpan="2">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gridSpan="3">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hMerge="1">
                  <a:txBody>
                    <a:bodyPr/>
                    <a:lstStyle/>
                    <a:p>
                      <a:endParaRPr lang="zh-TW" altLang="en-US"/>
                    </a:p>
                  </a:txBody>
                  <a:tcPr/>
                </a:tc>
                <a:tc gridSpan="2">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gridSpan="2">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r>
              <a:tr h="119249">
                <a:tc gridSpan="12">
                  <a:txBody>
                    <a:bodyPr/>
                    <a:lstStyle/>
                    <a:p>
                      <a:pPr marL="571500" indent="-301625" algn="ctr">
                        <a:spcAft>
                          <a:spcPts val="0"/>
                        </a:spcAft>
                      </a:pPr>
                      <a:r>
                        <a:rPr lang="en-US" sz="1600" kern="150" dirty="0">
                          <a:effectLst/>
                          <a:latin typeface="Arial" panose="020B0604020202020204" pitchFamily="34" charset="0"/>
                          <a:cs typeface="Arial" panose="020B0604020202020204" pitchFamily="34" charset="0"/>
                        </a:rPr>
                        <a:t>Subtotal</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r>
              <a:tr h="0">
                <a:tc gridSpan="12">
                  <a:txBody>
                    <a:bodyPr/>
                    <a:lstStyle/>
                    <a:p>
                      <a:pPr marL="571500" indent="-301625" algn="ctr">
                        <a:spcAft>
                          <a:spcPts val="0"/>
                        </a:spcAft>
                      </a:pPr>
                      <a:r>
                        <a:rPr lang="en-US" sz="1600" kern="150" dirty="0">
                          <a:effectLst/>
                          <a:latin typeface="Arial" panose="020B0604020202020204" pitchFamily="34" charset="0"/>
                          <a:cs typeface="Arial" panose="020B0604020202020204" pitchFamily="34" charset="0"/>
                        </a:rPr>
                        <a:t>Total</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9515" marR="9515" marT="0" marB="0" anchor="ctr">
                    <a:solidFill>
                      <a:schemeClr val="bg1"/>
                    </a:solidFill>
                  </a:tcPr>
                </a:tc>
              </a:tr>
            </a:tbl>
          </a:graphicData>
        </a:graphic>
      </p:graphicFrame>
    </p:spTree>
    <p:extLst>
      <p:ext uri="{BB962C8B-B14F-4D97-AF65-F5344CB8AC3E}">
        <p14:creationId xmlns:p14="http://schemas.microsoft.com/office/powerpoint/2010/main" val="26800681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en-US" altLang="zh-TW" sz="3000" noProof="0" dirty="0"/>
              <a:t>7. Description of annual resource investment (cont.)</a:t>
            </a:r>
          </a:p>
        </p:txBody>
      </p:sp>
      <p:sp>
        <p:nvSpPr>
          <p:cNvPr id="6" name="內容版面配置區 5"/>
          <p:cNvSpPr>
            <a:spLocks noGrp="1"/>
          </p:cNvSpPr>
          <p:nvPr>
            <p:ph idx="1"/>
          </p:nvPr>
        </p:nvSpPr>
        <p:spPr>
          <a:xfrm>
            <a:off x="936171" y="1147813"/>
            <a:ext cx="10515600" cy="4957763"/>
          </a:xfrm>
        </p:spPr>
        <p:txBody>
          <a:bodyPr/>
          <a:lstStyle/>
          <a:p>
            <a:pPr marL="0" indent="0">
              <a:lnSpc>
                <a:spcPct val="100000"/>
              </a:lnSpc>
              <a:spcBef>
                <a:spcPts val="600"/>
              </a:spcBef>
              <a:buNone/>
            </a:pPr>
            <a:r>
              <a:rPr lang="en-US" altLang="zh-TW" sz="2000" b="1" noProof="0" dirty="0"/>
              <a:t>(2) </a:t>
            </a:r>
            <a:r>
              <a:rPr lang="en-US" altLang="zh-TW" sz="2000" b="1" dirty="0" smtClean="0"/>
              <a:t>Funding </a:t>
            </a:r>
            <a:r>
              <a:rPr lang="en-US" altLang="zh-TW" sz="2000" b="1" dirty="0"/>
              <a:t>Allocation </a:t>
            </a:r>
            <a:endParaRPr lang="en-US" altLang="zh-TW" sz="2000" b="1" noProof="0" dirty="0"/>
          </a:p>
          <a:p>
            <a:pPr marL="457200" lvl="1" indent="0">
              <a:lnSpc>
                <a:spcPct val="100000"/>
              </a:lnSpc>
              <a:spcBef>
                <a:spcPts val="600"/>
              </a:spcBef>
              <a:buNone/>
            </a:pPr>
            <a:r>
              <a:rPr lang="en-US" altLang="zh-TW" sz="2000" b="1" noProof="0" dirty="0"/>
              <a:t>5.</a:t>
            </a:r>
            <a:r>
              <a:rPr lang="en-US" altLang="zh-TW" sz="2000" noProof="0" dirty="0"/>
              <a:t> </a:t>
            </a:r>
            <a:r>
              <a:rPr lang="en-US" altLang="zh-TW" sz="2000" b="1" noProof="0" dirty="0"/>
              <a:t>Equipment </a:t>
            </a:r>
            <a:r>
              <a:rPr lang="en-US" altLang="zh-TW" sz="2000" b="1" noProof="0" dirty="0" smtClean="0"/>
              <a:t>main</a:t>
            </a:r>
          </a:p>
          <a:p>
            <a:pPr marL="457200" lvl="1" indent="0">
              <a:lnSpc>
                <a:spcPct val="100000"/>
              </a:lnSpc>
              <a:spcBef>
                <a:spcPts val="600"/>
              </a:spcBef>
              <a:buNone/>
            </a:pPr>
            <a:r>
              <a:rPr lang="en-US" altLang="zh-TW" sz="2000" b="1" noProof="0" dirty="0" err="1" smtClean="0"/>
              <a:t>tenance</a:t>
            </a:r>
            <a:r>
              <a:rPr lang="en-US" altLang="zh-TW" sz="2000" b="1" noProof="0" dirty="0" smtClean="0"/>
              <a:t> </a:t>
            </a:r>
            <a:r>
              <a:rPr lang="en-US" altLang="zh-TW" sz="2000" b="1" noProof="0" dirty="0"/>
              <a:t>fees</a:t>
            </a:r>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sz="2000" b="1" noProof="0" dirty="0" smtClean="0"/>
          </a:p>
          <a:p>
            <a:pPr marL="457200" lvl="1" indent="0">
              <a:lnSpc>
                <a:spcPct val="100000"/>
              </a:lnSpc>
              <a:spcBef>
                <a:spcPts val="600"/>
              </a:spcBef>
              <a:buNone/>
            </a:pPr>
            <a:r>
              <a:rPr lang="en-US" altLang="zh-TW" sz="2000" b="1" noProof="0" dirty="0" smtClean="0"/>
              <a:t>6</a:t>
            </a:r>
            <a:r>
              <a:rPr lang="en-US" altLang="zh-TW" sz="2000" b="1" noProof="0" dirty="0"/>
              <a:t>. Commissioned research and verification fees</a:t>
            </a:r>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19</a:t>
            </a:fld>
            <a:endParaRPr lang="zh-TW" altLang="en-US"/>
          </a:p>
        </p:txBody>
      </p:sp>
      <p:sp>
        <p:nvSpPr>
          <p:cNvPr id="9" name="矩形 8"/>
          <p:cNvSpPr/>
          <p:nvPr/>
        </p:nvSpPr>
        <p:spPr>
          <a:xfrm>
            <a:off x="9695635" y="1690045"/>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11" name="矩形 10"/>
          <p:cNvSpPr/>
          <p:nvPr/>
        </p:nvSpPr>
        <p:spPr>
          <a:xfrm>
            <a:off x="811117" y="840036"/>
            <a:ext cx="10491462" cy="307777"/>
          </a:xfrm>
          <a:prstGeom prst="rect">
            <a:avLst/>
          </a:prstGeom>
        </p:spPr>
        <p:txBody>
          <a:bodyPr wrap="none">
            <a:spAutoFit/>
          </a:bodyPr>
          <a:lstStyle/>
          <a:p>
            <a:r>
              <a:rPr lang="zh-TW" altLang="en-US"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following the Application Guide, Accounting Categories, and the Principles of allocation </a:t>
            </a:r>
            <a:r>
              <a:rPr lang="zh-TW" altLang="en-US" sz="14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graphicFrame>
        <p:nvGraphicFramePr>
          <p:cNvPr id="28" name="表格 27"/>
          <p:cNvGraphicFramePr>
            <a:graphicFrameLocks noGrp="1"/>
          </p:cNvGraphicFramePr>
          <p:nvPr>
            <p:extLst>
              <p:ext uri="{D42A27DB-BD31-4B8C-83A1-F6EECF244321}">
                <p14:modId xmlns:p14="http://schemas.microsoft.com/office/powerpoint/2010/main" val="1292167392"/>
              </p:ext>
            </p:extLst>
          </p:nvPr>
        </p:nvGraphicFramePr>
        <p:xfrm>
          <a:off x="936171" y="1997822"/>
          <a:ext cx="10515600" cy="2357739"/>
        </p:xfrm>
        <a:graphic>
          <a:graphicData uri="http://schemas.openxmlformats.org/drawingml/2006/table">
            <a:tbl>
              <a:tblPr firstRow="1" firstCol="1" bandRow="1" bandCol="1">
                <a:tableStyleId>{69012ECD-51FC-41F1-AA8D-1B2483CD663E}</a:tableStyleId>
              </a:tblPr>
              <a:tblGrid>
                <a:gridCol w="2085179"/>
                <a:gridCol w="1418094"/>
                <a:gridCol w="2780239"/>
                <a:gridCol w="1542904"/>
                <a:gridCol w="96159"/>
                <a:gridCol w="2593025"/>
              </a:tblGrid>
              <a:tr h="372309">
                <a:tc>
                  <a:txBody>
                    <a:bodyPr/>
                    <a:lstStyle/>
                    <a:p>
                      <a:pPr algn="ctr">
                        <a:spcAft>
                          <a:spcPts val="0"/>
                        </a:spcAft>
                      </a:pPr>
                      <a:r>
                        <a:rPr lang="en-US" sz="1400" kern="150" dirty="0">
                          <a:effectLst/>
                          <a:latin typeface="Arial" panose="020B0604020202020204" pitchFamily="34" charset="0"/>
                          <a:cs typeface="Arial" panose="020B0604020202020204" pitchFamily="34" charset="0"/>
                        </a:rPr>
                        <a:t>Equipment name</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tc>
                <a:tc>
                  <a:txBody>
                    <a:bodyPr/>
                    <a:lstStyle/>
                    <a:p>
                      <a:pPr algn="ctr">
                        <a:spcAft>
                          <a:spcPts val="0"/>
                        </a:spcAft>
                      </a:pPr>
                      <a:r>
                        <a:rPr lang="en-US" sz="1400" kern="150">
                          <a:effectLst/>
                          <a:latin typeface="Arial" panose="020B0604020202020204" pitchFamily="34" charset="0"/>
                          <a:cs typeface="Arial" panose="020B0604020202020204" pitchFamily="34" charset="0"/>
                        </a:rPr>
                        <a:t>Property No.</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tc>
                <a:tc>
                  <a:txBody>
                    <a:bodyPr/>
                    <a:lstStyle/>
                    <a:p>
                      <a:pPr algn="ctr">
                        <a:spcAft>
                          <a:spcPts val="0"/>
                        </a:spcAft>
                      </a:pPr>
                      <a:r>
                        <a:rPr lang="en-US" sz="1400" kern="150">
                          <a:effectLst/>
                          <a:latin typeface="Arial" panose="020B0604020202020204" pitchFamily="34" charset="0"/>
                          <a:cs typeface="Arial" panose="020B0604020202020204" pitchFamily="34" charset="0"/>
                        </a:rPr>
                        <a:t>Original purchase amount per set</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tc>
                <a:tc gridSpan="2">
                  <a:txBody>
                    <a:bodyPr/>
                    <a:lstStyle/>
                    <a:p>
                      <a:pPr algn="ctr">
                        <a:spcAft>
                          <a:spcPts val="0"/>
                        </a:spcAft>
                      </a:pPr>
                      <a:r>
                        <a:rPr lang="en-US" sz="1400" kern="150">
                          <a:effectLst/>
                          <a:latin typeface="Arial" panose="020B0604020202020204" pitchFamily="34" charset="0"/>
                          <a:cs typeface="Arial" panose="020B0604020202020204" pitchFamily="34" charset="0"/>
                        </a:rPr>
                        <a:t>Number of sets</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tc>
                <a:tc hMerge="1">
                  <a:txBody>
                    <a:bodyPr/>
                    <a:lstStyle/>
                    <a:p>
                      <a:endParaRPr lang="zh-TW" altLang="en-US"/>
                    </a:p>
                  </a:txBody>
                  <a:tcPr/>
                </a:tc>
                <a:tc>
                  <a:txBody>
                    <a:bodyPr/>
                    <a:lstStyle/>
                    <a:p>
                      <a:pPr algn="ctr">
                        <a:spcAft>
                          <a:spcPts val="0"/>
                        </a:spcAft>
                      </a:pPr>
                      <a:r>
                        <a:rPr lang="en-US" sz="1400" kern="150">
                          <a:effectLst/>
                          <a:latin typeface="Arial" panose="020B0604020202020204" pitchFamily="34" charset="0"/>
                          <a:cs typeface="Arial" panose="020B0604020202020204" pitchFamily="34" charset="0"/>
                        </a:rPr>
                        <a:t>Estimate of maintenance fee</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tc>
              </a:tr>
              <a:tr h="172720">
                <a:tc gridSpan="6">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(1)</a:t>
                      </a:r>
                      <a:r>
                        <a:rPr lang="en-US" sz="1400" dirty="0">
                          <a:effectLst/>
                          <a:latin typeface="Arial" panose="020B0604020202020204" pitchFamily="34" charset="0"/>
                          <a:cs typeface="Arial" panose="020B0604020202020204" pitchFamily="34" charset="0"/>
                        </a:rPr>
                        <a:t> Existing equipment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nchor="ctr">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71450">
                <a:tc>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A.</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marL="426720" indent="-426720">
                        <a:lnSpc>
                          <a:spcPts val="1800"/>
                        </a:lnSpc>
                        <a:spcAft>
                          <a:spcPts val="0"/>
                        </a:spcAft>
                      </a:pPr>
                      <a:r>
                        <a:rPr lang="en-US" sz="1600">
                          <a:effectLst/>
                          <a:latin typeface="Arial" panose="020B0604020202020204" pitchFamily="34" charset="0"/>
                          <a:cs typeface="Arial" panose="020B0604020202020204" pitchFamily="34" charset="0"/>
                        </a:rPr>
                        <a:t> </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gridSpan="2">
                  <a:txBody>
                    <a:bodyPr/>
                    <a:lstStyle/>
                    <a:p>
                      <a:pPr marL="426720" indent="-426720">
                        <a:lnSpc>
                          <a:spcPts val="1800"/>
                        </a:lnSpc>
                        <a:spcAft>
                          <a:spcPts val="0"/>
                        </a:spcAft>
                      </a:pPr>
                      <a:r>
                        <a:rPr lang="en-US" sz="1600">
                          <a:effectLst/>
                          <a:latin typeface="Arial" panose="020B0604020202020204" pitchFamily="34" charset="0"/>
                          <a:cs typeface="Arial" panose="020B0604020202020204" pitchFamily="34" charset="0"/>
                        </a:rPr>
                        <a:t> </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hMerge="1">
                  <a:txBody>
                    <a:bodyPr/>
                    <a:lstStyle/>
                    <a:p>
                      <a:endParaRPr lang="zh-TW" altLang="en-US"/>
                    </a:p>
                  </a:txBody>
                  <a:tcPr/>
                </a:tc>
              </a:tr>
              <a:tr h="171450">
                <a:tc gridSpan="4">
                  <a:txBody>
                    <a:bodyPr/>
                    <a:lstStyle/>
                    <a:p>
                      <a:pPr marL="426720" indent="-426720" algn="ctr">
                        <a:lnSpc>
                          <a:spcPts val="1800"/>
                        </a:lnSpc>
                        <a:spcAft>
                          <a:spcPts val="0"/>
                        </a:spcAft>
                      </a:pPr>
                      <a:r>
                        <a:rPr lang="en-US" sz="1100" dirty="0">
                          <a:effectLst/>
                          <a:latin typeface="Arial" panose="020B0604020202020204" pitchFamily="34" charset="0"/>
                          <a:cs typeface="Arial" panose="020B0604020202020204" pitchFamily="34" charset="0"/>
                        </a:rPr>
                        <a:t>Subtotal</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2">
                  <a:txBody>
                    <a:bodyPr/>
                    <a:lstStyle/>
                    <a:p>
                      <a:pPr marL="426720" indent="-426720">
                        <a:lnSpc>
                          <a:spcPts val="1800"/>
                        </a:lnSpc>
                        <a:spcAft>
                          <a:spcPts val="0"/>
                        </a:spcAft>
                      </a:pPr>
                      <a:r>
                        <a:rPr lang="en-US" sz="1600">
                          <a:effectLst/>
                          <a:latin typeface="Arial" panose="020B0604020202020204" pitchFamily="34" charset="0"/>
                          <a:cs typeface="Arial" panose="020B0604020202020204" pitchFamily="34" charset="0"/>
                        </a:rPr>
                        <a:t> </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hMerge="1">
                  <a:txBody>
                    <a:bodyPr/>
                    <a:lstStyle/>
                    <a:p>
                      <a:endParaRPr lang="zh-TW" altLang="en-US"/>
                    </a:p>
                  </a:txBody>
                  <a:tcPr/>
                </a:tc>
              </a:tr>
              <a:tr h="195580">
                <a:tc>
                  <a:txBody>
                    <a:bodyPr/>
                    <a:lstStyle/>
                    <a:p>
                      <a:pPr algn="ctr">
                        <a:spcAft>
                          <a:spcPts val="0"/>
                        </a:spcAft>
                      </a:pPr>
                      <a:r>
                        <a:rPr lang="en-US" sz="1400" kern="150" dirty="0">
                          <a:effectLst/>
                          <a:latin typeface="Arial" panose="020B0604020202020204" pitchFamily="34" charset="0"/>
                          <a:cs typeface="Arial" panose="020B0604020202020204" pitchFamily="34" charset="0"/>
                        </a:rPr>
                        <a:t>Equipment name</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solidFill>
                      <a:schemeClr val="bg1"/>
                    </a:solidFill>
                  </a:tcPr>
                </a:tc>
                <a:tc>
                  <a:txBody>
                    <a:bodyPr/>
                    <a:lstStyle/>
                    <a:p>
                      <a:pPr algn="ctr">
                        <a:spcAft>
                          <a:spcPts val="0"/>
                        </a:spcAft>
                      </a:pPr>
                      <a:r>
                        <a:rPr lang="en-US" sz="1400" kern="150">
                          <a:effectLst/>
                          <a:latin typeface="Arial" panose="020B0604020202020204" pitchFamily="34" charset="0"/>
                          <a:cs typeface="Arial" panose="020B0604020202020204" pitchFamily="34" charset="0"/>
                        </a:rPr>
                        <a:t>Property No.</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solidFill>
                      <a:schemeClr val="bg1"/>
                    </a:solidFill>
                  </a:tcPr>
                </a:tc>
                <a:tc>
                  <a:txBody>
                    <a:bodyPr/>
                    <a:lstStyle/>
                    <a:p>
                      <a:pPr algn="ctr">
                        <a:spcAft>
                          <a:spcPts val="0"/>
                        </a:spcAft>
                      </a:pPr>
                      <a:r>
                        <a:rPr lang="en-US" sz="1400" kern="150" dirty="0">
                          <a:effectLst/>
                          <a:latin typeface="Arial" panose="020B0604020202020204" pitchFamily="34" charset="0"/>
                          <a:cs typeface="Arial" panose="020B0604020202020204" pitchFamily="34" charset="0"/>
                        </a:rPr>
                        <a:t>Original purchase amount per set</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solidFill>
                      <a:schemeClr val="bg1"/>
                    </a:solidFill>
                  </a:tcPr>
                </a:tc>
                <a:tc>
                  <a:txBody>
                    <a:bodyPr/>
                    <a:lstStyle/>
                    <a:p>
                      <a:pPr algn="ctr">
                        <a:spcAft>
                          <a:spcPts val="0"/>
                        </a:spcAft>
                      </a:pPr>
                      <a:r>
                        <a:rPr lang="en-US" sz="1400" kern="150">
                          <a:effectLst/>
                          <a:latin typeface="Arial" panose="020B0604020202020204" pitchFamily="34" charset="0"/>
                          <a:cs typeface="Arial" panose="020B0604020202020204" pitchFamily="34" charset="0"/>
                        </a:rPr>
                        <a:t>Number of sets</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solidFill>
                      <a:schemeClr val="bg1"/>
                    </a:solidFill>
                  </a:tcPr>
                </a:tc>
                <a:tc gridSpan="2">
                  <a:txBody>
                    <a:bodyPr/>
                    <a:lstStyle/>
                    <a:p>
                      <a:pPr algn="ctr">
                        <a:spcAft>
                          <a:spcPts val="0"/>
                        </a:spcAft>
                      </a:pPr>
                      <a:r>
                        <a:rPr lang="en-US" sz="1400" kern="150">
                          <a:effectLst/>
                          <a:latin typeface="Arial" panose="020B0604020202020204" pitchFamily="34" charset="0"/>
                          <a:cs typeface="Arial" panose="020B0604020202020204" pitchFamily="34" charset="0"/>
                        </a:rPr>
                        <a:t>Estimate of maintenance fee</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68580" marR="68580" marT="0" marB="0" anchor="ctr">
                    <a:solidFill>
                      <a:schemeClr val="bg1"/>
                    </a:solidFill>
                  </a:tcPr>
                </a:tc>
                <a:tc hMerge="1">
                  <a:txBody>
                    <a:bodyPr/>
                    <a:lstStyle/>
                    <a:p>
                      <a:endParaRPr lang="zh-TW" altLang="en-US"/>
                    </a:p>
                  </a:txBody>
                  <a:tcPr/>
                </a:tc>
              </a:tr>
              <a:tr h="195580">
                <a:tc gridSpan="6">
                  <a:txBody>
                    <a:bodyPr/>
                    <a:lstStyle/>
                    <a:p>
                      <a:pPr marL="426720" indent="-426720">
                        <a:lnSpc>
                          <a:spcPts val="1800"/>
                        </a:lnSpc>
                        <a:spcAft>
                          <a:spcPts val="0"/>
                        </a:spcAft>
                      </a:pPr>
                      <a:r>
                        <a:rPr lang="en-US" sz="1100" dirty="0">
                          <a:effectLst/>
                          <a:latin typeface="Arial" panose="020B0604020202020204" pitchFamily="34" charset="0"/>
                          <a:cs typeface="Arial" panose="020B0604020202020204" pitchFamily="34" charset="0"/>
                        </a:rPr>
                        <a:t>(2) </a:t>
                      </a:r>
                      <a:r>
                        <a:rPr lang="en-US" sz="1600" dirty="0">
                          <a:effectLst/>
                          <a:latin typeface="Arial" panose="020B0604020202020204" pitchFamily="34" charset="0"/>
                          <a:cs typeface="Arial" panose="020B0604020202020204" pitchFamily="34" charset="0"/>
                        </a:rPr>
                        <a:t>Equipment to be added for the project</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nchor="ctr">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71450">
                <a:tc>
                  <a:txBody>
                    <a:bodyPr/>
                    <a:lstStyle/>
                    <a:p>
                      <a:pPr marL="426720" indent="-426720">
                        <a:lnSpc>
                          <a:spcPts val="1800"/>
                        </a:lnSpc>
                        <a:spcAft>
                          <a:spcPts val="0"/>
                        </a:spcAft>
                      </a:pPr>
                      <a:r>
                        <a:rPr lang="en-US" sz="1600">
                          <a:effectLst/>
                          <a:latin typeface="Arial" panose="020B0604020202020204" pitchFamily="34" charset="0"/>
                          <a:cs typeface="Arial" panose="020B0604020202020204" pitchFamily="34" charset="0"/>
                        </a:rPr>
                        <a:t>1.</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marL="426720" indent="-426720">
                        <a:lnSpc>
                          <a:spcPts val="1800"/>
                        </a:lnSpc>
                        <a:spcAft>
                          <a:spcPts val="0"/>
                        </a:spcAft>
                      </a:pPr>
                      <a:r>
                        <a:rPr lang="en-US" sz="1600">
                          <a:effectLst/>
                          <a:latin typeface="Arial" panose="020B0604020202020204" pitchFamily="34" charset="0"/>
                          <a:cs typeface="Arial" panose="020B0604020202020204" pitchFamily="34" charset="0"/>
                        </a:rPr>
                        <a:t> </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gridSpan="2">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hMerge="1">
                  <a:txBody>
                    <a:bodyPr/>
                    <a:lstStyle/>
                    <a:p>
                      <a:endParaRPr lang="zh-TW" altLang="en-US"/>
                    </a:p>
                  </a:txBody>
                  <a:tcPr/>
                </a:tc>
              </a:tr>
              <a:tr h="346059">
                <a:tc gridSpan="4">
                  <a:txBody>
                    <a:bodyPr/>
                    <a:lstStyle/>
                    <a:p>
                      <a:pPr marL="426720" indent="-426720" algn="ctr">
                        <a:lnSpc>
                          <a:spcPts val="1800"/>
                        </a:lnSpc>
                        <a:spcAft>
                          <a:spcPts val="0"/>
                        </a:spcAft>
                      </a:pPr>
                      <a:r>
                        <a:rPr lang="en-US" sz="1100" dirty="0">
                          <a:effectLst/>
                          <a:latin typeface="Arial" panose="020B0604020202020204" pitchFamily="34" charset="0"/>
                          <a:cs typeface="Arial" panose="020B0604020202020204" pitchFamily="34" charset="0"/>
                        </a:rPr>
                        <a:t>Subtotal</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2">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hMerge="1">
                  <a:txBody>
                    <a:bodyPr/>
                    <a:lstStyle/>
                    <a:p>
                      <a:endParaRPr lang="zh-TW" altLang="en-US"/>
                    </a:p>
                  </a:txBody>
                  <a:tcPr/>
                </a:tc>
              </a:tr>
              <a:tr h="170180">
                <a:tc gridSpan="4">
                  <a:txBody>
                    <a:bodyPr/>
                    <a:lstStyle/>
                    <a:p>
                      <a:pPr marL="426720" indent="-426720" algn="ctr">
                        <a:lnSpc>
                          <a:spcPts val="1800"/>
                        </a:lnSpc>
                        <a:spcAft>
                          <a:spcPts val="0"/>
                        </a:spcAft>
                      </a:pPr>
                      <a:r>
                        <a:rPr lang="en-US" sz="1100" dirty="0">
                          <a:effectLst/>
                          <a:latin typeface="Arial" panose="020B0604020202020204" pitchFamily="34" charset="0"/>
                          <a:cs typeface="Arial" panose="020B0604020202020204" pitchFamily="34" charset="0"/>
                        </a:rPr>
                        <a:t>Total</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2">
                  <a:txBody>
                    <a:bodyPr/>
                    <a:lstStyle/>
                    <a:p>
                      <a:pPr marL="426720" indent="-426720">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hMerge="1">
                  <a:txBody>
                    <a:bodyPr/>
                    <a:lstStyle/>
                    <a:p>
                      <a:endParaRPr lang="zh-TW" altLang="en-US"/>
                    </a:p>
                  </a:txBody>
                  <a:tcPr/>
                </a:tc>
              </a:tr>
            </a:tbl>
          </a:graphicData>
        </a:graphic>
      </p:graphicFrame>
      <p:graphicFrame>
        <p:nvGraphicFramePr>
          <p:cNvPr id="37" name="表格 36"/>
          <p:cNvGraphicFramePr>
            <a:graphicFrameLocks noGrp="1"/>
          </p:cNvGraphicFramePr>
          <p:nvPr>
            <p:extLst>
              <p:ext uri="{D42A27DB-BD31-4B8C-83A1-F6EECF244321}">
                <p14:modId xmlns:p14="http://schemas.microsoft.com/office/powerpoint/2010/main" val="2585868454"/>
              </p:ext>
            </p:extLst>
          </p:nvPr>
        </p:nvGraphicFramePr>
        <p:xfrm>
          <a:off x="936171" y="4804776"/>
          <a:ext cx="10515600" cy="2019745"/>
        </p:xfrm>
        <a:graphic>
          <a:graphicData uri="http://schemas.openxmlformats.org/drawingml/2006/table">
            <a:tbl>
              <a:tblPr firstRow="1" firstCol="1" bandRow="1" bandCol="1">
                <a:tableStyleId>{69012ECD-51FC-41F1-AA8D-1B2483CD663E}</a:tableStyleId>
              </a:tblPr>
              <a:tblGrid>
                <a:gridCol w="3415467"/>
                <a:gridCol w="1997964"/>
                <a:gridCol w="3346064"/>
                <a:gridCol w="1756105"/>
              </a:tblGrid>
              <a:tr h="0">
                <a:tc>
                  <a:txBody>
                    <a:bodyPr/>
                    <a:lstStyle/>
                    <a:p>
                      <a:pPr algn="ctr">
                        <a:spcAft>
                          <a:spcPts val="0"/>
                        </a:spcAft>
                      </a:pPr>
                      <a:r>
                        <a:rPr lang="en-US" sz="1400" kern="150" dirty="0">
                          <a:effectLst/>
                          <a:latin typeface="Arial" panose="020B0604020202020204" pitchFamily="34" charset="0"/>
                          <a:cs typeface="Arial" panose="020B0604020202020204" pitchFamily="34" charset="0"/>
                        </a:rPr>
                        <a:t>Item</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lnSpc>
                          <a:spcPts val="1200"/>
                        </a:lnSpc>
                        <a:spcAft>
                          <a:spcPts val="0"/>
                        </a:spcAft>
                      </a:pPr>
                      <a:r>
                        <a:rPr lang="en-US" sz="1400" kern="150">
                          <a:effectLst/>
                          <a:latin typeface="Arial" panose="020B0604020202020204" pitchFamily="34" charset="0"/>
                          <a:cs typeface="Arial" panose="020B0604020202020204" pitchFamily="34" charset="0"/>
                        </a:rPr>
                        <a:t>Cooperating organization </a:t>
                      </a:r>
                      <a:endParaRPr lang="zh-TW" sz="1400" kern="150">
                        <a:effectLst/>
                        <a:latin typeface="Arial" panose="020B0604020202020204" pitchFamily="34" charset="0"/>
                        <a:cs typeface="Arial" panose="020B0604020202020204" pitchFamily="34" charset="0"/>
                      </a:endParaRPr>
                    </a:p>
                    <a:p>
                      <a:pPr algn="ctr" fontAlgn="auto">
                        <a:lnSpc>
                          <a:spcPts val="1200"/>
                        </a:lnSpc>
                        <a:spcAft>
                          <a:spcPts val="0"/>
                        </a:spcAft>
                      </a:pPr>
                      <a:r>
                        <a:rPr lang="en-US" sz="1400" kern="150">
                          <a:effectLst/>
                          <a:latin typeface="Arial" panose="020B0604020202020204" pitchFamily="34" charset="0"/>
                          <a:cs typeface="Arial" panose="020B0604020202020204" pitchFamily="34" charset="0"/>
                        </a:rPr>
                        <a:t>(fill in full name)</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400" kern="150">
                          <a:effectLst/>
                          <a:latin typeface="Arial" panose="020B0604020202020204" pitchFamily="34" charset="0"/>
                          <a:cs typeface="Arial" panose="020B0604020202020204" pitchFamily="34" charset="0"/>
                        </a:rPr>
                        <a:t>Content</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lnSpc>
                          <a:spcPts val="1200"/>
                        </a:lnSpc>
                        <a:spcAft>
                          <a:spcPts val="0"/>
                        </a:spcAft>
                      </a:pPr>
                      <a:r>
                        <a:rPr lang="en-US" sz="1400" kern="150">
                          <a:effectLst/>
                          <a:latin typeface="Arial" panose="020B0604020202020204" pitchFamily="34" charset="0"/>
                          <a:cs typeface="Arial" panose="020B0604020202020204" pitchFamily="34" charset="0"/>
                        </a:rPr>
                        <a:t>Cooperation amount</a:t>
                      </a:r>
                      <a:endParaRPr lang="zh-TW" sz="1400" kern="150">
                        <a:effectLst/>
                        <a:latin typeface="Arial" panose="020B0604020202020204" pitchFamily="34" charset="0"/>
                        <a:cs typeface="Arial" panose="020B0604020202020204" pitchFamily="34" charset="0"/>
                      </a:endParaRPr>
                    </a:p>
                    <a:p>
                      <a:pPr algn="ctr" fontAlgn="auto">
                        <a:lnSpc>
                          <a:spcPts val="1200"/>
                        </a:lnSpc>
                        <a:spcAft>
                          <a:spcPts val="0"/>
                        </a:spcAft>
                      </a:pPr>
                      <a:r>
                        <a:rPr lang="en-US" sz="1400" kern="150">
                          <a:effectLst/>
                          <a:latin typeface="Arial" panose="020B0604020202020204" pitchFamily="34" charset="0"/>
                          <a:cs typeface="Arial" panose="020B0604020202020204" pitchFamily="34" charset="0"/>
                        </a:rPr>
                        <a:t> (excluding tax)</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0">
                <a:tc>
                  <a:txBody>
                    <a:bodyPr/>
                    <a:lstStyle/>
                    <a:p>
                      <a:pPr marL="179705" indent="-178435">
                        <a:spcAft>
                          <a:spcPts val="0"/>
                        </a:spcAft>
                      </a:pPr>
                      <a:r>
                        <a:rPr lang="en-US" sz="1400" kern="150" dirty="0">
                          <a:effectLst/>
                          <a:latin typeface="Arial" panose="020B0604020202020204" pitchFamily="34" charset="0"/>
                          <a:cs typeface="Arial" panose="020B0604020202020204" pitchFamily="34" charset="0"/>
                        </a:rPr>
                        <a:t>(1) Purchase fees for technology or intellectual property rights</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lgn="just">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spcAft>
                          <a:spcPts val="0"/>
                        </a:spcAft>
                      </a:pPr>
                      <a:r>
                        <a:rPr lang="en-US" sz="1400" kern="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solidFill>
                      <a:schemeClr val="bg1"/>
                    </a:solidFill>
                  </a:tcPr>
                </a:tc>
                <a:tc>
                  <a:txBody>
                    <a:bodyPr/>
                    <a:lstStyle/>
                    <a:p>
                      <a:pPr algn="ctr">
                        <a:spcAft>
                          <a:spcPts val="0"/>
                        </a:spcAft>
                      </a:pPr>
                      <a:r>
                        <a:rPr lang="en-US" sz="1400" kern="15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r>
              <a:tr h="0">
                <a:tc>
                  <a:txBody>
                    <a:bodyPr/>
                    <a:lstStyle/>
                    <a:p>
                      <a:pPr>
                        <a:spcAft>
                          <a:spcPts val="0"/>
                        </a:spcAft>
                      </a:pPr>
                      <a:r>
                        <a:rPr lang="en-US" sz="1400" kern="150" dirty="0">
                          <a:effectLst/>
                          <a:latin typeface="Arial" panose="020B0604020202020204" pitchFamily="34" charset="0"/>
                          <a:cs typeface="Arial" panose="020B0604020202020204" pitchFamily="34" charset="0"/>
                        </a:rPr>
                        <a:t>(2) Commissioned research fees</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spcAft>
                          <a:spcPts val="0"/>
                        </a:spcAft>
                      </a:pPr>
                      <a:r>
                        <a:rPr lang="en-US" sz="1400" kern="15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solidFill>
                      <a:schemeClr val="bg1"/>
                    </a:solidFill>
                  </a:tcPr>
                </a:tc>
                <a:tc>
                  <a:txBody>
                    <a:bodyPr/>
                    <a:lstStyle/>
                    <a:p>
                      <a:pPr algn="ctr">
                        <a:spcAft>
                          <a:spcPts val="0"/>
                        </a:spcAft>
                      </a:pPr>
                      <a:r>
                        <a:rPr lang="en-US" sz="1400" kern="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r>
              <a:tr h="0">
                <a:tc>
                  <a:txBody>
                    <a:bodyPr/>
                    <a:lstStyle/>
                    <a:p>
                      <a:pPr>
                        <a:spcAft>
                          <a:spcPts val="0"/>
                        </a:spcAft>
                      </a:pPr>
                      <a:r>
                        <a:rPr lang="en-US" sz="1400" kern="150">
                          <a:effectLst/>
                          <a:latin typeface="Arial" panose="020B0604020202020204" pitchFamily="34" charset="0"/>
                          <a:cs typeface="Arial" panose="020B0604020202020204" pitchFamily="34" charset="0"/>
                        </a:rPr>
                        <a:t>(3) Commissioned service fees</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solidFill>
                      <a:schemeClr val="bg1"/>
                    </a:solidFill>
                  </a:tcPr>
                </a:tc>
                <a:tc>
                  <a:txBody>
                    <a:bodyPr/>
                    <a:lstStyle/>
                    <a:p>
                      <a:pPr algn="ctr">
                        <a:spcAft>
                          <a:spcPts val="0"/>
                        </a:spcAft>
                      </a:pPr>
                      <a:r>
                        <a:rPr lang="en-US" sz="1400" kern="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r>
              <a:tr h="0">
                <a:tc>
                  <a:txBody>
                    <a:bodyPr/>
                    <a:lstStyle/>
                    <a:p>
                      <a:pPr>
                        <a:spcAft>
                          <a:spcPts val="0"/>
                        </a:spcAft>
                      </a:pPr>
                      <a:r>
                        <a:rPr lang="en-US" sz="1400" kern="150">
                          <a:effectLst/>
                          <a:latin typeface="Arial" panose="020B0604020202020204" pitchFamily="34" charset="0"/>
                          <a:cs typeface="Arial" panose="020B0604020202020204" pitchFamily="34" charset="0"/>
                        </a:rPr>
                        <a:t>(4) Commissioned design fees</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lgn="just">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solidFill>
                      <a:schemeClr val="bg1"/>
                    </a:solidFill>
                  </a:tcPr>
                </a:tc>
                <a:tc>
                  <a:txBody>
                    <a:bodyPr/>
                    <a:lstStyle/>
                    <a:p>
                      <a:pPr marR="76200" algn="ctr">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r>
              <a:tr h="0">
                <a:tc>
                  <a:txBody>
                    <a:bodyPr/>
                    <a:lstStyle/>
                    <a:p>
                      <a:pPr>
                        <a:spcAft>
                          <a:spcPts val="0"/>
                        </a:spcAft>
                      </a:pPr>
                      <a:r>
                        <a:rPr lang="en-US" sz="1400" kern="150">
                          <a:effectLst/>
                          <a:latin typeface="Arial" panose="020B0604020202020204" pitchFamily="34" charset="0"/>
                          <a:cs typeface="Arial" panose="020B0604020202020204" pitchFamily="34" charset="0"/>
                        </a:rPr>
                        <a:t>(5) Verification fees</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lgn="just">
                        <a:spcAft>
                          <a:spcPts val="0"/>
                        </a:spcAft>
                      </a:pPr>
                      <a:r>
                        <a:rPr lang="en-US" sz="1400" kern="0">
                          <a:effectLst/>
                          <a:latin typeface="Arial" panose="020B0604020202020204" pitchFamily="34" charset="0"/>
                          <a:cs typeface="Arial" panose="020B0604020202020204" pitchFamily="34" charset="0"/>
                        </a:rPr>
                        <a:t> </a:t>
                      </a:r>
                      <a:endParaRPr lang="zh-TW" sz="14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a:txBody>
                    <a:bodyPr/>
                    <a:lstStyle/>
                    <a:p>
                      <a:pPr>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solidFill>
                      <a:schemeClr val="bg1"/>
                    </a:solidFill>
                  </a:tcPr>
                </a:tc>
                <a:tc>
                  <a:txBody>
                    <a:bodyPr/>
                    <a:lstStyle/>
                    <a:p>
                      <a:pPr algn="ctr">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r>
              <a:tr h="0">
                <a:tc gridSpan="2">
                  <a:txBody>
                    <a:bodyPr/>
                    <a:lstStyle/>
                    <a:p>
                      <a:pPr marL="575945" indent="-301625" algn="ctr">
                        <a:spcAft>
                          <a:spcPts val="0"/>
                        </a:spcAft>
                      </a:pPr>
                      <a:r>
                        <a:rPr lang="en-US" sz="1400" kern="150" dirty="0">
                          <a:effectLst/>
                          <a:latin typeface="Arial" panose="020B0604020202020204" pitchFamily="34" charset="0"/>
                          <a:cs typeface="Arial" panose="020B0604020202020204" pitchFamily="34" charset="0"/>
                        </a:rPr>
                        <a:t>Total</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c hMerge="1">
                  <a:txBody>
                    <a:bodyPr/>
                    <a:lstStyle/>
                    <a:p>
                      <a:endParaRPr lang="zh-TW" altLang="en-US"/>
                    </a:p>
                  </a:txBody>
                  <a:tcPr/>
                </a:tc>
                <a:tc>
                  <a:txBody>
                    <a:bodyPr/>
                    <a:lstStyle/>
                    <a:p>
                      <a:pPr>
                        <a:spcAft>
                          <a:spcPts val="0"/>
                        </a:spcAft>
                      </a:pPr>
                      <a:r>
                        <a:rPr lang="en-US" sz="1400" kern="15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solidFill>
                      <a:schemeClr val="bg1"/>
                    </a:solidFill>
                  </a:tcPr>
                </a:tc>
                <a:tc>
                  <a:txBody>
                    <a:bodyPr/>
                    <a:lstStyle/>
                    <a:p>
                      <a:pPr algn="ctr">
                        <a:spcAft>
                          <a:spcPts val="0"/>
                        </a:spcAft>
                      </a:pPr>
                      <a:r>
                        <a:rPr lang="en-US" sz="1400" kern="0" dirty="0">
                          <a:effectLst/>
                          <a:latin typeface="Arial" panose="020B0604020202020204" pitchFamily="34" charset="0"/>
                          <a:cs typeface="Arial" panose="020B0604020202020204" pitchFamily="34" charset="0"/>
                        </a:rPr>
                        <a:t> </a:t>
                      </a:r>
                      <a:endParaRPr lang="zh-TW" sz="14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solidFill>
                      <a:schemeClr val="bg1"/>
                    </a:solidFill>
                  </a:tcPr>
                </a:tc>
              </a:tr>
            </a:tbl>
          </a:graphicData>
        </a:graphic>
      </p:graphicFrame>
    </p:spTree>
    <p:extLst>
      <p:ext uri="{BB962C8B-B14F-4D97-AF65-F5344CB8AC3E}">
        <p14:creationId xmlns:p14="http://schemas.microsoft.com/office/powerpoint/2010/main" val="3884383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882650" y="1262698"/>
            <a:ext cx="10515600" cy="1119187"/>
          </a:xfrm>
        </p:spPr>
        <p:txBody>
          <a:bodyPr anchor="t" anchorCtr="0">
            <a:normAutofit/>
          </a:bodyPr>
          <a:lstStyle/>
          <a:p>
            <a:pPr>
              <a:lnSpc>
                <a:spcPct val="100000"/>
              </a:lnSpc>
            </a:pPr>
            <a:r>
              <a:rPr lang="en-US" altLang="zh-TW" sz="4600" noProof="0" dirty="0"/>
              <a:t>Outline</a:t>
            </a:r>
          </a:p>
        </p:txBody>
      </p:sp>
      <p:sp>
        <p:nvSpPr>
          <p:cNvPr id="7" name="文字版面配置區 6"/>
          <p:cNvSpPr>
            <a:spLocks noGrp="1"/>
          </p:cNvSpPr>
          <p:nvPr>
            <p:ph type="body" idx="1"/>
          </p:nvPr>
        </p:nvSpPr>
        <p:spPr>
          <a:xfrm>
            <a:off x="882650" y="2381885"/>
            <a:ext cx="10515600" cy="3460750"/>
          </a:xfrm>
        </p:spPr>
        <p:txBody>
          <a:bodyPr>
            <a:noAutofit/>
          </a:bodyPr>
          <a:lstStyle/>
          <a:p>
            <a:pPr>
              <a:lnSpc>
                <a:spcPct val="100000"/>
              </a:lnSpc>
              <a:spcBef>
                <a:spcPts val="600"/>
              </a:spcBef>
            </a:pPr>
            <a:r>
              <a:rPr lang="en-US" altLang="zh-TW" b="1" noProof="0" dirty="0">
                <a:solidFill>
                  <a:srgbClr val="002060"/>
                </a:solidFill>
              </a:rPr>
              <a:t>1. Reply to the Written Review Opinion</a:t>
            </a:r>
            <a:br>
              <a:rPr lang="en-US" altLang="zh-TW" b="1" noProof="0" dirty="0">
                <a:solidFill>
                  <a:srgbClr val="002060"/>
                </a:solidFill>
              </a:rPr>
            </a:br>
            <a:r>
              <a:rPr lang="en-US" altLang="zh-TW" b="1" noProof="0" dirty="0">
                <a:solidFill>
                  <a:srgbClr val="002060"/>
                </a:solidFill>
              </a:rPr>
              <a:t>2. Basic Company Information</a:t>
            </a:r>
          </a:p>
          <a:p>
            <a:pPr>
              <a:lnSpc>
                <a:spcPct val="100000"/>
              </a:lnSpc>
              <a:spcBef>
                <a:spcPts val="600"/>
              </a:spcBef>
            </a:pPr>
            <a:r>
              <a:rPr lang="en-US" altLang="zh-TW" b="1" noProof="0" dirty="0">
                <a:solidFill>
                  <a:srgbClr val="002060"/>
                </a:solidFill>
              </a:rPr>
              <a:t>3. Description of Project Content</a:t>
            </a:r>
          </a:p>
          <a:p>
            <a:pPr>
              <a:lnSpc>
                <a:spcPct val="100000"/>
              </a:lnSpc>
              <a:spcBef>
                <a:spcPts val="600"/>
              </a:spcBef>
            </a:pPr>
            <a:r>
              <a:rPr lang="en-US" altLang="zh-TW" b="1" noProof="0" dirty="0">
                <a:solidFill>
                  <a:srgbClr val="002060"/>
                </a:solidFill>
              </a:rPr>
              <a:t>4. Checkpoints and Performance Indicators</a:t>
            </a:r>
          </a:p>
          <a:p>
            <a:pPr>
              <a:lnSpc>
                <a:spcPct val="100000"/>
              </a:lnSpc>
              <a:spcBef>
                <a:spcPts val="600"/>
              </a:spcBef>
            </a:pPr>
            <a:r>
              <a:rPr lang="en-US" altLang="zh-TW" b="1" noProof="0" dirty="0">
                <a:solidFill>
                  <a:srgbClr val="002060"/>
                </a:solidFill>
              </a:rPr>
              <a:t>5. Project Framework and Outsourced Items</a:t>
            </a:r>
          </a:p>
          <a:p>
            <a:pPr>
              <a:lnSpc>
                <a:spcPct val="100000"/>
              </a:lnSpc>
              <a:spcBef>
                <a:spcPts val="600"/>
              </a:spcBef>
            </a:pPr>
            <a:r>
              <a:rPr lang="en-US" altLang="zh-TW" b="1" noProof="0" dirty="0">
                <a:solidFill>
                  <a:srgbClr val="002060"/>
                </a:solidFill>
              </a:rPr>
              <a:t>6. Project Funding Allocation</a:t>
            </a:r>
          </a:p>
          <a:p>
            <a:pPr>
              <a:lnSpc>
                <a:spcPct val="100000"/>
              </a:lnSpc>
              <a:spcBef>
                <a:spcPts val="600"/>
              </a:spcBef>
            </a:pPr>
            <a:r>
              <a:rPr lang="en-US" altLang="zh-TW" b="1" noProof="0" dirty="0">
                <a:solidFill>
                  <a:srgbClr val="002060"/>
                </a:solidFill>
              </a:rPr>
              <a:t>7. Description of Annual Resource Investment</a:t>
            </a:r>
          </a:p>
        </p:txBody>
      </p:sp>
      <p:sp>
        <p:nvSpPr>
          <p:cNvPr id="2" name="投影片編號版面配置區 1"/>
          <p:cNvSpPr>
            <a:spLocks noGrp="1"/>
          </p:cNvSpPr>
          <p:nvPr>
            <p:ph type="sldNum" sz="quarter" idx="12"/>
          </p:nvPr>
        </p:nvSpPr>
        <p:spPr/>
        <p:txBody>
          <a:bodyPr/>
          <a:lstStyle/>
          <a:p>
            <a:fld id="{08149932-37C6-4D6A-AF22-EBEBF2BE98A2}" type="slidenum">
              <a:rPr lang="zh-TW" altLang="en-US" smtClean="0"/>
              <a:pPr/>
              <a:t>2</a:t>
            </a:fld>
            <a:endParaRPr lang="zh-TW" altLang="en-US"/>
          </a:p>
        </p:txBody>
      </p:sp>
    </p:spTree>
    <p:extLst>
      <p:ext uri="{BB962C8B-B14F-4D97-AF65-F5344CB8AC3E}">
        <p14:creationId xmlns:p14="http://schemas.microsoft.com/office/powerpoint/2010/main" val="1088029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en-US" altLang="zh-TW" sz="3000" noProof="0" dirty="0"/>
              <a:t>7. Description of annual resource investment (cont.)</a:t>
            </a:r>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sz="2000" b="1" noProof="0" dirty="0"/>
              <a:t>(2) </a:t>
            </a:r>
            <a:r>
              <a:rPr lang="en-US" altLang="zh-TW" sz="2000" b="1" dirty="0" smtClean="0"/>
              <a:t>Funding </a:t>
            </a:r>
            <a:r>
              <a:rPr lang="en-US" altLang="zh-TW" sz="2000" b="1" dirty="0"/>
              <a:t>Allocation </a:t>
            </a:r>
            <a:endParaRPr lang="en-US" altLang="zh-TW" sz="2000" b="1" noProof="0" dirty="0"/>
          </a:p>
          <a:p>
            <a:pPr marL="457200" lvl="1" indent="0">
              <a:lnSpc>
                <a:spcPct val="100000"/>
              </a:lnSpc>
              <a:spcBef>
                <a:spcPts val="600"/>
              </a:spcBef>
              <a:buNone/>
            </a:pPr>
            <a:r>
              <a:rPr lang="en-US" altLang="zh-TW" sz="2000" b="1" noProof="0" dirty="0"/>
              <a:t>7.</a:t>
            </a:r>
            <a:r>
              <a:rPr lang="en-US" altLang="zh-TW" sz="2000" noProof="0" dirty="0"/>
              <a:t> </a:t>
            </a:r>
            <a:r>
              <a:rPr lang="en-US" altLang="zh-TW" sz="2000" b="1" noProof="0" dirty="0"/>
              <a:t>Introduction fees for intangible assets</a:t>
            </a:r>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b="1" noProof="0" dirty="0"/>
          </a:p>
          <a:p>
            <a:pPr marL="457200" lvl="1" indent="0">
              <a:lnSpc>
                <a:spcPct val="100000"/>
              </a:lnSpc>
              <a:spcBef>
                <a:spcPts val="600"/>
              </a:spcBef>
              <a:buNone/>
            </a:pPr>
            <a:endParaRPr lang="en-US" altLang="zh-TW" b="1" noProof="0" dirty="0"/>
          </a:p>
          <a:p>
            <a:pPr marL="457200" lvl="1" indent="0">
              <a:lnSpc>
                <a:spcPct val="100000"/>
              </a:lnSpc>
              <a:spcBef>
                <a:spcPts val="600"/>
              </a:spcBef>
              <a:buNone/>
            </a:pPr>
            <a:r>
              <a:rPr lang="en-US" altLang="zh-TW" b="1" noProof="0" dirty="0"/>
              <a:t/>
            </a:r>
            <a:br>
              <a:rPr lang="en-US" altLang="zh-TW" b="1" noProof="0" dirty="0"/>
            </a:br>
            <a:r>
              <a:rPr lang="en-US" altLang="zh-TW" sz="2000" b="1" noProof="0" dirty="0"/>
              <a:t>8. Marketing and business promotion fees</a:t>
            </a:r>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20</a:t>
            </a:fld>
            <a:endParaRPr lang="zh-TW" altLang="en-US"/>
          </a:p>
        </p:txBody>
      </p:sp>
      <p:sp>
        <p:nvSpPr>
          <p:cNvPr id="9" name="矩形 8"/>
          <p:cNvSpPr/>
          <p:nvPr/>
        </p:nvSpPr>
        <p:spPr>
          <a:xfrm>
            <a:off x="10099275" y="1554494"/>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13" name="矩形 12"/>
          <p:cNvSpPr/>
          <p:nvPr/>
        </p:nvSpPr>
        <p:spPr>
          <a:xfrm>
            <a:off x="811117" y="840036"/>
            <a:ext cx="9073125" cy="276999"/>
          </a:xfrm>
          <a:prstGeom prst="rect">
            <a:avLst/>
          </a:prstGeom>
        </p:spPr>
        <p:txBody>
          <a:bodyPr wrap="none">
            <a:spAutoFit/>
          </a:bodyPr>
          <a:lstStyle/>
          <a:p>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following the Application Guide, Accounting Categories, and the Principles of allocation </a:t>
            </a:r>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graphicFrame>
        <p:nvGraphicFramePr>
          <p:cNvPr id="15" name="表格 14"/>
          <p:cNvGraphicFramePr>
            <a:graphicFrameLocks noGrp="1"/>
          </p:cNvGraphicFramePr>
          <p:nvPr>
            <p:extLst>
              <p:ext uri="{D42A27DB-BD31-4B8C-83A1-F6EECF244321}">
                <p14:modId xmlns:p14="http://schemas.microsoft.com/office/powerpoint/2010/main" val="3503345669"/>
              </p:ext>
            </p:extLst>
          </p:nvPr>
        </p:nvGraphicFramePr>
        <p:xfrm>
          <a:off x="957943" y="2117873"/>
          <a:ext cx="10515599" cy="1257300"/>
        </p:xfrm>
        <a:graphic>
          <a:graphicData uri="http://schemas.openxmlformats.org/drawingml/2006/table">
            <a:tbl>
              <a:tblPr firstRow="1" firstCol="1" bandRow="1" bandCol="1">
                <a:tableStyleId>{69012ECD-51FC-41F1-AA8D-1B2483CD663E}</a:tableStyleId>
              </a:tblPr>
              <a:tblGrid>
                <a:gridCol w="2975915"/>
                <a:gridCol w="3160989"/>
                <a:gridCol w="2635209"/>
                <a:gridCol w="1743486"/>
              </a:tblGrid>
              <a:tr h="0">
                <a:tc>
                  <a:txBody>
                    <a:bodyPr/>
                    <a:lstStyle/>
                    <a:p>
                      <a:pPr algn="ctr">
                        <a:spcAft>
                          <a:spcPts val="0"/>
                        </a:spcAft>
                      </a:pPr>
                      <a:r>
                        <a:rPr lang="en-US" sz="1600" kern="150" dirty="0">
                          <a:effectLst/>
                          <a:latin typeface="Arial" panose="020B0604020202020204" pitchFamily="34" charset="0"/>
                          <a:cs typeface="Arial" panose="020B0604020202020204" pitchFamily="34" charset="0"/>
                        </a:rPr>
                        <a:t>Item name</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lnSpc>
                          <a:spcPts val="1200"/>
                        </a:lnSpc>
                        <a:spcAft>
                          <a:spcPts val="0"/>
                        </a:spcAft>
                      </a:pPr>
                      <a:r>
                        <a:rPr lang="en-US" sz="1600" kern="150">
                          <a:effectLst/>
                          <a:latin typeface="Arial" panose="020B0604020202020204" pitchFamily="34" charset="0"/>
                          <a:cs typeface="Arial" panose="020B0604020202020204" pitchFamily="34" charset="0"/>
                        </a:rPr>
                        <a:t>Institution name </a:t>
                      </a:r>
                      <a:endParaRPr lang="zh-TW" sz="1600" kern="150">
                        <a:effectLst/>
                        <a:latin typeface="Arial" panose="020B0604020202020204" pitchFamily="34" charset="0"/>
                        <a:cs typeface="Arial" panose="020B0604020202020204" pitchFamily="34" charset="0"/>
                      </a:endParaRPr>
                    </a:p>
                    <a:p>
                      <a:pPr algn="ctr">
                        <a:spcAft>
                          <a:spcPts val="0"/>
                        </a:spcAft>
                      </a:pPr>
                      <a:r>
                        <a:rPr lang="en-US" sz="1600" kern="150">
                          <a:effectLst/>
                          <a:latin typeface="Arial" panose="020B0604020202020204" pitchFamily="34" charset="0"/>
                          <a:cs typeface="Arial" panose="020B0604020202020204" pitchFamily="34" charset="0"/>
                        </a:rPr>
                        <a:t>(Fill in full name)</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Content</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Amount</a:t>
                      </a:r>
                      <a:endParaRPr lang="zh-TW" sz="1600" kern="150">
                        <a:effectLst/>
                        <a:latin typeface="Arial" panose="020B0604020202020204" pitchFamily="34" charset="0"/>
                        <a:cs typeface="Arial" panose="020B0604020202020204" pitchFamily="34" charset="0"/>
                      </a:endParaRPr>
                    </a:p>
                    <a:p>
                      <a:pPr algn="ctr">
                        <a:spcAft>
                          <a:spcPts val="0"/>
                        </a:spcAft>
                      </a:pPr>
                      <a:r>
                        <a:rPr lang="en-US" sz="1600" kern="150">
                          <a:effectLst/>
                          <a:latin typeface="Arial" panose="020B0604020202020204" pitchFamily="34" charset="0"/>
                          <a:cs typeface="Arial" panose="020B0604020202020204" pitchFamily="34" charset="0"/>
                        </a:rPr>
                        <a:t>(excluding tax)</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0">
                <a:tc>
                  <a:txBody>
                    <a:bodyPr/>
                    <a:lstStyle/>
                    <a:p>
                      <a:pPr>
                        <a:spcAft>
                          <a:spcPts val="0"/>
                        </a:spcAft>
                      </a:pPr>
                      <a:r>
                        <a:rPr lang="en-US" sz="1600" kern="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just">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tc>
                <a:tc>
                  <a:txBody>
                    <a:bodyPr/>
                    <a:lstStyle/>
                    <a:p>
                      <a:pPr algn="ctr">
                        <a:spcAft>
                          <a:spcPts val="0"/>
                        </a:spcAft>
                      </a:pPr>
                      <a:r>
                        <a:rPr lang="en-US" sz="1600" kern="15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0">
                <a:tc>
                  <a:txBody>
                    <a:bodyPr/>
                    <a:lstStyle/>
                    <a:p>
                      <a:pPr>
                        <a:spcAft>
                          <a:spcPts val="0"/>
                        </a:spcAft>
                      </a:pPr>
                      <a:r>
                        <a:rPr lang="en-US" sz="1600" kern="0">
                          <a:effectLst/>
                          <a:latin typeface="Arial" panose="020B0604020202020204" pitchFamily="34" charset="0"/>
                          <a:cs typeface="Arial" panose="020B0604020202020204" pitchFamily="34" charset="0"/>
                        </a:rPr>
                        <a:t> </a:t>
                      </a:r>
                      <a:endParaRPr lang="zh-TW" sz="16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just">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0">
                <a:tc gridSpan="2">
                  <a:txBody>
                    <a:bodyPr/>
                    <a:lstStyle/>
                    <a:p>
                      <a:pPr marL="575945" indent="-301625" algn="ctr">
                        <a:spcAft>
                          <a:spcPts val="0"/>
                        </a:spcAft>
                      </a:pPr>
                      <a:r>
                        <a:rPr lang="en-US" sz="1600" kern="150" dirty="0">
                          <a:effectLst/>
                          <a:latin typeface="Arial" panose="020B0604020202020204" pitchFamily="34" charset="0"/>
                          <a:cs typeface="Arial" panose="020B0604020202020204" pitchFamily="34" charset="0"/>
                        </a:rPr>
                        <a:t>Total</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a:txBody>
                    <a:bodyPr/>
                    <a:lstStyle/>
                    <a:p>
                      <a:pP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tc>
                <a:tc>
                  <a:txBody>
                    <a:bodyPr/>
                    <a:lstStyle/>
                    <a:p>
                      <a:pPr algn="ctr">
                        <a:spcAft>
                          <a:spcPts val="0"/>
                        </a:spcAft>
                      </a:pPr>
                      <a:r>
                        <a:rPr lang="en-US" sz="1600" kern="150" dirty="0">
                          <a:effectLst/>
                          <a:latin typeface="Arial" panose="020B0604020202020204" pitchFamily="34" charset="0"/>
                          <a:cs typeface="Arial" panose="020B0604020202020204" pitchFamily="34" charset="0"/>
                        </a:rPr>
                        <a:t> </a:t>
                      </a:r>
                      <a:endParaRPr lang="zh-TW" sz="16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bl>
          </a:graphicData>
        </a:graphic>
      </p:graphicFrame>
      <p:graphicFrame>
        <p:nvGraphicFramePr>
          <p:cNvPr id="16" name="表格 15"/>
          <p:cNvGraphicFramePr>
            <a:graphicFrameLocks noGrp="1"/>
          </p:cNvGraphicFramePr>
          <p:nvPr>
            <p:extLst>
              <p:ext uri="{D42A27DB-BD31-4B8C-83A1-F6EECF244321}">
                <p14:modId xmlns:p14="http://schemas.microsoft.com/office/powerpoint/2010/main" val="305088382"/>
              </p:ext>
            </p:extLst>
          </p:nvPr>
        </p:nvGraphicFramePr>
        <p:xfrm>
          <a:off x="957942" y="4602456"/>
          <a:ext cx="10515600" cy="1409700"/>
        </p:xfrm>
        <a:graphic>
          <a:graphicData uri="http://schemas.openxmlformats.org/drawingml/2006/table">
            <a:tbl>
              <a:tblPr firstRow="1" firstCol="1" bandRow="1" bandCol="1">
                <a:tableStyleId>{69012ECD-51FC-41F1-AA8D-1B2483CD663E}</a:tableStyleId>
              </a:tblPr>
              <a:tblGrid>
                <a:gridCol w="1981139"/>
                <a:gridCol w="6690025"/>
                <a:gridCol w="1844436"/>
              </a:tblGrid>
              <a:tr h="0">
                <a:tc>
                  <a:txBody>
                    <a:bodyPr/>
                    <a:lstStyle/>
                    <a:p>
                      <a:pPr algn="ctr">
                        <a:spcAft>
                          <a:spcPts val="0"/>
                        </a:spcAft>
                      </a:pPr>
                      <a:r>
                        <a:rPr lang="en-US" sz="1800" kern="150" dirty="0">
                          <a:effectLst/>
                          <a:latin typeface="Arial" panose="020B0604020202020204" pitchFamily="34" charset="0"/>
                          <a:cs typeface="Arial" panose="020B0604020202020204" pitchFamily="34" charset="0"/>
                        </a:rPr>
                        <a:t>Item name</a:t>
                      </a:r>
                      <a:endParaRPr lang="zh-TW" sz="18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800" kern="150" dirty="0">
                          <a:effectLst/>
                          <a:latin typeface="Arial" panose="020B0604020202020204" pitchFamily="34" charset="0"/>
                          <a:cs typeface="Arial" panose="020B0604020202020204" pitchFamily="34" charset="0"/>
                        </a:rPr>
                        <a:t>Content</a:t>
                      </a:r>
                      <a:endParaRPr lang="zh-TW" sz="18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lgn="ctr">
                        <a:spcAft>
                          <a:spcPts val="0"/>
                        </a:spcAft>
                      </a:pPr>
                      <a:r>
                        <a:rPr lang="en-US" sz="1800" kern="150">
                          <a:effectLst/>
                          <a:latin typeface="Arial" panose="020B0604020202020204" pitchFamily="34" charset="0"/>
                          <a:cs typeface="Arial" panose="020B0604020202020204" pitchFamily="34" charset="0"/>
                        </a:rPr>
                        <a:t>Amount</a:t>
                      </a:r>
                      <a:endParaRPr lang="zh-TW" sz="1800" kern="150">
                        <a:effectLst/>
                        <a:latin typeface="Arial" panose="020B0604020202020204" pitchFamily="34" charset="0"/>
                        <a:cs typeface="Arial" panose="020B0604020202020204" pitchFamily="34" charset="0"/>
                      </a:endParaRPr>
                    </a:p>
                    <a:p>
                      <a:pPr algn="ctr">
                        <a:spcAft>
                          <a:spcPts val="0"/>
                        </a:spcAft>
                      </a:pPr>
                      <a:r>
                        <a:rPr lang="en-US" sz="1800" kern="150">
                          <a:effectLst/>
                          <a:latin typeface="Arial" panose="020B0604020202020204" pitchFamily="34" charset="0"/>
                          <a:cs typeface="Arial" panose="020B0604020202020204" pitchFamily="34" charset="0"/>
                        </a:rPr>
                        <a:t>(excluding tax)</a:t>
                      </a:r>
                      <a:endParaRPr lang="zh-TW" sz="18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0">
                <a:tc>
                  <a:txBody>
                    <a:bodyPr/>
                    <a:lstStyle/>
                    <a:p>
                      <a:pPr algn="ctr">
                        <a:spcAft>
                          <a:spcPts val="0"/>
                        </a:spcAft>
                      </a:pPr>
                      <a:r>
                        <a:rPr lang="en-US" sz="1800" kern="150">
                          <a:effectLst/>
                          <a:latin typeface="Arial" panose="020B0604020202020204" pitchFamily="34" charset="0"/>
                          <a:cs typeface="Arial" panose="020B0604020202020204" pitchFamily="34" charset="0"/>
                        </a:rPr>
                        <a:t> </a:t>
                      </a:r>
                      <a:endParaRPr lang="zh-TW" sz="18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spcAft>
                          <a:spcPts val="0"/>
                        </a:spcAft>
                      </a:pPr>
                      <a:r>
                        <a:rPr lang="en-US" sz="1800" kern="150" dirty="0">
                          <a:effectLst/>
                          <a:latin typeface="Arial" panose="020B0604020202020204" pitchFamily="34" charset="0"/>
                          <a:cs typeface="Arial" panose="020B0604020202020204" pitchFamily="34" charset="0"/>
                        </a:rPr>
                        <a:t> </a:t>
                      </a:r>
                      <a:endParaRPr lang="zh-TW" sz="18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tc>
                <a:tc>
                  <a:txBody>
                    <a:bodyPr/>
                    <a:lstStyle/>
                    <a:p>
                      <a:pPr algn="ctr">
                        <a:spcAft>
                          <a:spcPts val="0"/>
                        </a:spcAft>
                      </a:pPr>
                      <a:r>
                        <a:rPr lang="en-US" sz="1800" kern="0" dirty="0">
                          <a:effectLst/>
                          <a:latin typeface="Arial" panose="020B0604020202020204" pitchFamily="34" charset="0"/>
                          <a:cs typeface="Arial" panose="020B0604020202020204" pitchFamily="34" charset="0"/>
                        </a:rPr>
                        <a:t> </a:t>
                      </a:r>
                      <a:endParaRPr lang="zh-TW" sz="18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0">
                <a:tc>
                  <a:txBody>
                    <a:bodyPr/>
                    <a:lstStyle/>
                    <a:p>
                      <a:pPr algn="ctr">
                        <a:spcAft>
                          <a:spcPts val="0"/>
                        </a:spcAft>
                      </a:pPr>
                      <a:r>
                        <a:rPr lang="en-US" sz="1800" kern="150">
                          <a:effectLst/>
                          <a:latin typeface="Arial" panose="020B0604020202020204" pitchFamily="34" charset="0"/>
                          <a:cs typeface="Arial" panose="020B0604020202020204" pitchFamily="34" charset="0"/>
                        </a:rPr>
                        <a:t> </a:t>
                      </a:r>
                      <a:endParaRPr lang="zh-TW" sz="1800" kern="15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a:txBody>
                    <a:bodyPr/>
                    <a:lstStyle/>
                    <a:p>
                      <a:pPr>
                        <a:spcAft>
                          <a:spcPts val="0"/>
                        </a:spcAft>
                      </a:pPr>
                      <a:r>
                        <a:rPr lang="en-US" sz="1800" kern="150" dirty="0">
                          <a:effectLst/>
                          <a:latin typeface="Arial" panose="020B0604020202020204" pitchFamily="34" charset="0"/>
                          <a:cs typeface="Arial" panose="020B0604020202020204" pitchFamily="34" charset="0"/>
                        </a:rPr>
                        <a:t> </a:t>
                      </a:r>
                      <a:endParaRPr lang="zh-TW" sz="18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tc>
                <a:tc>
                  <a:txBody>
                    <a:bodyPr/>
                    <a:lstStyle/>
                    <a:p>
                      <a:pPr algn="ctr">
                        <a:spcAft>
                          <a:spcPts val="0"/>
                        </a:spcAft>
                      </a:pPr>
                      <a:r>
                        <a:rPr lang="en-US" sz="1800" kern="0" dirty="0">
                          <a:effectLst/>
                          <a:latin typeface="Arial" panose="020B0604020202020204" pitchFamily="34" charset="0"/>
                          <a:cs typeface="Arial" panose="020B0604020202020204" pitchFamily="34" charset="0"/>
                        </a:rPr>
                        <a:t> </a:t>
                      </a:r>
                      <a:endParaRPr lang="zh-TW" sz="18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r h="0">
                <a:tc gridSpan="2">
                  <a:txBody>
                    <a:bodyPr/>
                    <a:lstStyle/>
                    <a:p>
                      <a:pPr algn="ctr">
                        <a:spcAft>
                          <a:spcPts val="0"/>
                        </a:spcAft>
                      </a:pPr>
                      <a:r>
                        <a:rPr lang="en-US" sz="1800" kern="150" dirty="0">
                          <a:effectLst/>
                          <a:latin typeface="Arial" panose="020B0604020202020204" pitchFamily="34" charset="0"/>
                          <a:cs typeface="Arial" panose="020B0604020202020204" pitchFamily="34" charset="0"/>
                        </a:rPr>
                        <a:t>Total</a:t>
                      </a:r>
                      <a:endParaRPr lang="zh-TW" sz="18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c hMerge="1">
                  <a:txBody>
                    <a:bodyPr/>
                    <a:lstStyle/>
                    <a:p>
                      <a:endParaRPr lang="zh-TW" altLang="en-US"/>
                    </a:p>
                  </a:txBody>
                  <a:tcPr/>
                </a:tc>
                <a:tc>
                  <a:txBody>
                    <a:bodyPr/>
                    <a:lstStyle/>
                    <a:p>
                      <a:pPr algn="ctr">
                        <a:spcAft>
                          <a:spcPts val="0"/>
                        </a:spcAft>
                      </a:pPr>
                      <a:r>
                        <a:rPr lang="en-US" sz="1800" kern="0" dirty="0">
                          <a:effectLst/>
                          <a:latin typeface="Arial" panose="020B0604020202020204" pitchFamily="34" charset="0"/>
                          <a:cs typeface="Arial" panose="020B0604020202020204" pitchFamily="34" charset="0"/>
                        </a:rPr>
                        <a:t> </a:t>
                      </a:r>
                      <a:endParaRPr lang="zh-TW" sz="1800" kern="150" dirty="0">
                        <a:effectLst/>
                        <a:latin typeface="Arial" panose="020B0604020202020204" pitchFamily="34" charset="0"/>
                        <a:ea typeface="新細明體" panose="02020500000000000000" pitchFamily="18" charset="-120"/>
                        <a:cs typeface="Arial" panose="020B0604020202020204" pitchFamily="34" charset="0"/>
                      </a:endParaRPr>
                    </a:p>
                  </a:txBody>
                  <a:tcPr marL="19050" marR="19050" marT="9525" marB="0" anchor="ctr"/>
                </a:tc>
              </a:tr>
            </a:tbl>
          </a:graphicData>
        </a:graphic>
      </p:graphicFrame>
    </p:spTree>
    <p:extLst>
      <p:ext uri="{BB962C8B-B14F-4D97-AF65-F5344CB8AC3E}">
        <p14:creationId xmlns:p14="http://schemas.microsoft.com/office/powerpoint/2010/main" val="7616920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en-US" altLang="zh-TW" sz="3000" noProof="0" dirty="0"/>
              <a:t>7. Description of annual resource investment (cont.)</a:t>
            </a:r>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sz="2400" b="1" noProof="0" dirty="0"/>
              <a:t>(2) </a:t>
            </a:r>
            <a:r>
              <a:rPr lang="en-US" altLang="zh-TW" sz="2400" b="1" dirty="0" smtClean="0"/>
              <a:t>Funding </a:t>
            </a:r>
            <a:r>
              <a:rPr lang="en-US" altLang="zh-TW" sz="2400" b="1" dirty="0"/>
              <a:t>Allocation </a:t>
            </a:r>
            <a:endParaRPr lang="en-US" altLang="zh-TW" sz="2400" b="1" noProof="0" dirty="0"/>
          </a:p>
          <a:p>
            <a:pPr marL="457200" lvl="1" indent="0">
              <a:lnSpc>
                <a:spcPct val="100000"/>
              </a:lnSpc>
              <a:spcBef>
                <a:spcPts val="600"/>
              </a:spcBef>
              <a:buNone/>
            </a:pPr>
            <a:r>
              <a:rPr lang="en-US" altLang="zh-TW" sz="2000" b="1" noProof="0" dirty="0"/>
              <a:t>9. Remunerations on a piecework or daily basis</a:t>
            </a:r>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21</a:t>
            </a:fld>
            <a:endParaRPr lang="zh-TW" altLang="en-US"/>
          </a:p>
        </p:txBody>
      </p:sp>
      <p:sp>
        <p:nvSpPr>
          <p:cNvPr id="9" name="矩形 8"/>
          <p:cNvSpPr/>
          <p:nvPr/>
        </p:nvSpPr>
        <p:spPr>
          <a:xfrm>
            <a:off x="9448800" y="2944673"/>
            <a:ext cx="97174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8" name="矩形 7"/>
          <p:cNvSpPr/>
          <p:nvPr/>
        </p:nvSpPr>
        <p:spPr>
          <a:xfrm>
            <a:off x="811117" y="840036"/>
            <a:ext cx="9073125" cy="276999"/>
          </a:xfrm>
          <a:prstGeom prst="rect">
            <a:avLst/>
          </a:prstGeom>
        </p:spPr>
        <p:txBody>
          <a:bodyPr wrap="none">
            <a:spAutoFit/>
          </a:bodyPr>
          <a:lstStyle/>
          <a:p>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r>
              <a:rPr lang="en-US" altLang="zh-TW"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Please list the cost by following the Application Guide, Accounting Categories, and the Principles of allocation </a:t>
            </a:r>
            <a:r>
              <a:rPr lang="zh-TW" altLang="en-US" sz="1200" b="1" dirty="0">
                <a:solidFill>
                  <a:srgbClr val="002060"/>
                </a:solidFill>
                <a:latin typeface="Arial" panose="020B0604020202020204" pitchFamily="34" charset="0"/>
                <a:ea typeface="微軟正黑體" panose="020B0604030504040204" pitchFamily="34" charset="-120"/>
                <a:cs typeface="Arial" panose="020B0604020202020204" pitchFamily="34" charset="0"/>
              </a:rPr>
              <a:t>★★★</a:t>
            </a:r>
          </a:p>
        </p:txBody>
      </p:sp>
      <p:sp>
        <p:nvSpPr>
          <p:cNvPr id="2" name="矩形 1"/>
          <p:cNvSpPr/>
          <p:nvPr/>
        </p:nvSpPr>
        <p:spPr>
          <a:xfrm>
            <a:off x="1341120" y="1992775"/>
            <a:ext cx="9314778" cy="1569660"/>
          </a:xfrm>
          <a:prstGeom prst="rect">
            <a:avLst/>
          </a:prstGeom>
        </p:spPr>
        <p:txBody>
          <a:bodyPr wrap="square">
            <a:spAutoFit/>
          </a:bodyPr>
          <a:lstStyle/>
          <a:p>
            <a:pPr marL="285750" indent="-285750">
              <a:buFont typeface="Arial" panose="020B0604020202020204" pitchFamily="34" charset="0"/>
              <a:buChar char="•"/>
            </a:pPr>
            <a:r>
              <a:rPr lang="en-US" altLang="zh-TW" sz="1600" dirty="0">
                <a:latin typeface="Arial" panose="020B0604020202020204" pitchFamily="34" charset="0"/>
                <a:ea typeface="微軟正黑體" panose="020B0604030504040204" pitchFamily="34" charset="-120"/>
                <a:cs typeface="Arial" panose="020B0604020202020204" pitchFamily="34" charset="0"/>
              </a:rPr>
              <a:t>Relevant expenses such as lecture fees, attendance fees, hourly fees, consulting fees, appointing experts and scholars to provide professional consulting services, etc.</a:t>
            </a: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p>
            <a:pPr marL="285750" indent="-285750">
              <a:buFont typeface="Arial" panose="020B0604020202020204" pitchFamily="34" charset="0"/>
              <a:buChar char="•"/>
            </a:pPr>
            <a:r>
              <a:rPr lang="en-US" altLang="zh-TW" sz="1600" dirty="0">
                <a:latin typeface="Arial" panose="020B0604020202020204" pitchFamily="34" charset="0"/>
                <a:ea typeface="微軟正黑體" panose="020B0604030504040204" pitchFamily="34" charset="-120"/>
                <a:cs typeface="Arial" panose="020B0604020202020204" pitchFamily="34" charset="0"/>
              </a:rPr>
              <a:t>Specific Central Government Agencies’ Guidelines for School Attendance and Authorship Payments</a:t>
            </a:r>
          </a:p>
          <a:p>
            <a:pPr marL="285750" indent="-285750">
              <a:buFont typeface="Arial" panose="020B0604020202020204" pitchFamily="34" charset="0"/>
              <a:buChar char="•"/>
            </a:pPr>
            <a:r>
              <a:rPr lang="en-US" altLang="zh-TW" sz="1600" dirty="0">
                <a:latin typeface="Arial" panose="020B0604020202020204" pitchFamily="34" charset="0"/>
                <a:ea typeface="微軟正黑體" panose="020B0604030504040204" pitchFamily="34" charset="-120"/>
                <a:cs typeface="Arial" panose="020B0604020202020204" pitchFamily="34" charset="0"/>
              </a:rPr>
              <a:t>Regulations on Payment for Part-time Remunerations and Hourly Fees for Lectures by Military Officers, Public Servants, and Educational Personnel</a:t>
            </a: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p:txBody>
      </p:sp>
      <p:sp>
        <p:nvSpPr>
          <p:cNvPr id="10" name="矩形 9">
            <a:extLst>
              <a:ext uri="{FF2B5EF4-FFF2-40B4-BE49-F238E27FC236}">
                <a16:creationId xmlns="" xmlns:a16="http://schemas.microsoft.com/office/drawing/2014/main" id="{C992FAE5-1C3A-40FD-AD5D-21B02C39CD5F}"/>
              </a:ext>
            </a:extLst>
          </p:cNvPr>
          <p:cNvSpPr/>
          <p:nvPr/>
        </p:nvSpPr>
        <p:spPr>
          <a:xfrm>
            <a:off x="9853469" y="3428638"/>
            <a:ext cx="966931" cy="307777"/>
          </a:xfrm>
          <a:prstGeom prst="rect">
            <a:avLst/>
          </a:prstGeom>
        </p:spPr>
        <p:txBody>
          <a:bodyPr wrap="none">
            <a:spAutoFit/>
          </a:bodyPr>
          <a:lstStyle/>
          <a:p>
            <a:r>
              <a:rPr lang="es-ES" altLang="zh-TW" sz="1400" dirty="0">
                <a:latin typeface="Arial" panose="020B0604020202020204" pitchFamily="34" charset="0"/>
                <a:cs typeface="Arial" panose="020B0604020202020204" pitchFamily="34" charset="0"/>
              </a:rPr>
              <a:t>Unit: NTD</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
        <p:nvSpPr>
          <p:cNvPr id="12" name="矩形 11">
            <a:extLst>
              <a:ext uri="{FF2B5EF4-FFF2-40B4-BE49-F238E27FC236}">
                <a16:creationId xmlns="" xmlns:a16="http://schemas.microsoft.com/office/drawing/2014/main" id="{8A767188-EC47-4109-B083-6684958900AC}"/>
              </a:ext>
            </a:extLst>
          </p:cNvPr>
          <p:cNvSpPr/>
          <p:nvPr/>
        </p:nvSpPr>
        <p:spPr>
          <a:xfrm>
            <a:off x="9542618" y="3018548"/>
            <a:ext cx="711968" cy="307777"/>
          </a:xfrm>
          <a:prstGeom prst="rect">
            <a:avLst/>
          </a:prstGeom>
          <a:solidFill>
            <a:schemeClr val="bg1"/>
          </a:solidFill>
        </p:spPr>
        <p:txBody>
          <a:bodyPr wrap="square">
            <a:spAutoFit/>
          </a:bodyPr>
          <a:lstStyle/>
          <a:p>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24" name="表格 23"/>
          <p:cNvGraphicFramePr>
            <a:graphicFrameLocks noGrp="1"/>
          </p:cNvGraphicFramePr>
          <p:nvPr>
            <p:extLst>
              <p:ext uri="{D42A27DB-BD31-4B8C-83A1-F6EECF244321}">
                <p14:modId xmlns:p14="http://schemas.microsoft.com/office/powerpoint/2010/main" val="2802756909"/>
              </p:ext>
            </p:extLst>
          </p:nvPr>
        </p:nvGraphicFramePr>
        <p:xfrm>
          <a:off x="838202" y="3991475"/>
          <a:ext cx="10515598" cy="1241489"/>
        </p:xfrm>
        <a:graphic>
          <a:graphicData uri="http://schemas.openxmlformats.org/drawingml/2006/table">
            <a:tbl>
              <a:tblPr firstRow="1" firstCol="1" bandRow="1" bandCol="1">
                <a:tableStyleId>{69012ECD-51FC-41F1-AA8D-1B2483CD663E}</a:tableStyleId>
              </a:tblPr>
              <a:tblGrid>
                <a:gridCol w="2162007"/>
                <a:gridCol w="2164110"/>
                <a:gridCol w="2164110"/>
                <a:gridCol w="2164110"/>
                <a:gridCol w="1861261"/>
              </a:tblGrid>
              <a:tr h="381000">
                <a:tc>
                  <a:txBody>
                    <a:bodyPr/>
                    <a:lstStyle/>
                    <a:p>
                      <a:pPr algn="ctr">
                        <a:lnSpc>
                          <a:spcPts val="1800"/>
                        </a:lnSpc>
                        <a:spcAft>
                          <a:spcPts val="0"/>
                        </a:spcAft>
                      </a:pPr>
                      <a:r>
                        <a:rPr lang="en-US" sz="1600" dirty="0">
                          <a:effectLst/>
                          <a:latin typeface="Arial" panose="020B0604020202020204" pitchFamily="34" charset="0"/>
                          <a:cs typeface="Arial" panose="020B0604020202020204" pitchFamily="34" charset="0"/>
                        </a:rPr>
                        <a:t>Item name</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nchor="ctr"/>
                </a:tc>
                <a:tc>
                  <a:txBody>
                    <a:bodyPr/>
                    <a:lstStyle/>
                    <a:p>
                      <a:pPr algn="ctr">
                        <a:lnSpc>
                          <a:spcPts val="1800"/>
                        </a:lnSpc>
                        <a:spcAft>
                          <a:spcPts val="0"/>
                        </a:spcAft>
                      </a:pPr>
                      <a:r>
                        <a:rPr lang="en-US" sz="1600" dirty="0">
                          <a:effectLst/>
                          <a:latin typeface="Arial" panose="020B0604020202020204" pitchFamily="34" charset="0"/>
                          <a:cs typeface="Arial" panose="020B0604020202020204" pitchFamily="34" charset="0"/>
                        </a:rPr>
                        <a:t>Unit price</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nchor="ctr"/>
                </a:tc>
                <a:tc>
                  <a:txBody>
                    <a:bodyPr/>
                    <a:lstStyle/>
                    <a:p>
                      <a:pPr algn="ctr">
                        <a:lnSpc>
                          <a:spcPts val="1800"/>
                        </a:lnSpc>
                        <a:spcAft>
                          <a:spcPts val="0"/>
                        </a:spcAft>
                      </a:pPr>
                      <a:r>
                        <a:rPr lang="en-US" sz="1600">
                          <a:effectLst/>
                          <a:latin typeface="Arial" panose="020B0604020202020204" pitchFamily="34" charset="0"/>
                          <a:cs typeface="Arial" panose="020B0604020202020204" pitchFamily="34" charset="0"/>
                        </a:rPr>
                        <a:t>Number of days</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nchor="ctr"/>
                </a:tc>
                <a:tc>
                  <a:txBody>
                    <a:bodyPr/>
                    <a:lstStyle/>
                    <a:p>
                      <a:pPr algn="ctr">
                        <a:lnSpc>
                          <a:spcPts val="1800"/>
                        </a:lnSpc>
                        <a:spcAft>
                          <a:spcPts val="0"/>
                        </a:spcAft>
                      </a:pPr>
                      <a:r>
                        <a:rPr lang="en-US" sz="1600">
                          <a:effectLst/>
                          <a:latin typeface="Arial" panose="020B0604020202020204" pitchFamily="34" charset="0"/>
                          <a:cs typeface="Arial" panose="020B0604020202020204" pitchFamily="34" charset="0"/>
                        </a:rPr>
                        <a:t>Quantity</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nchor="ctr"/>
                </a:tc>
                <a:tc>
                  <a:txBody>
                    <a:bodyPr/>
                    <a:lstStyle/>
                    <a:p>
                      <a:pPr algn="ctr">
                        <a:spcAft>
                          <a:spcPts val="0"/>
                        </a:spcAft>
                      </a:pPr>
                      <a:r>
                        <a:rPr lang="en-US" sz="1600" kern="150">
                          <a:effectLst/>
                          <a:latin typeface="Arial" panose="020B0604020202020204" pitchFamily="34" charset="0"/>
                          <a:cs typeface="Arial" panose="020B0604020202020204" pitchFamily="34" charset="0"/>
                        </a:rPr>
                        <a:t>Amount</a:t>
                      </a:r>
                      <a:endParaRPr lang="zh-TW" sz="1600" kern="150">
                        <a:effectLst/>
                        <a:latin typeface="Arial" panose="020B0604020202020204" pitchFamily="34" charset="0"/>
                        <a:cs typeface="Arial" panose="020B0604020202020204" pitchFamily="34" charset="0"/>
                      </a:endParaRPr>
                    </a:p>
                    <a:p>
                      <a:pPr algn="ctr">
                        <a:lnSpc>
                          <a:spcPts val="1800"/>
                        </a:lnSpc>
                        <a:spcAft>
                          <a:spcPts val="0"/>
                        </a:spcAft>
                      </a:pPr>
                      <a:r>
                        <a:rPr lang="en-US" sz="1100">
                          <a:effectLst/>
                          <a:latin typeface="Arial" panose="020B0604020202020204" pitchFamily="34" charset="0"/>
                          <a:cs typeface="Arial" panose="020B0604020202020204" pitchFamily="34" charset="0"/>
                        </a:rPr>
                        <a:t>(excluding tax)</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nchor="ctr"/>
                </a:tc>
              </a:tr>
              <a:tr h="264795">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a:lnSpc>
                          <a:spcPts val="1800"/>
                        </a:lnSpc>
                        <a:spcAft>
                          <a:spcPts val="0"/>
                        </a:spcAft>
                      </a:pPr>
                      <a:r>
                        <a:rPr lang="en-US" sz="1600">
                          <a:effectLst/>
                          <a:latin typeface="Arial" panose="020B0604020202020204" pitchFamily="34" charset="0"/>
                          <a:cs typeface="Arial" panose="020B0604020202020204" pitchFamily="34" charset="0"/>
                        </a:rPr>
                        <a:t> </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r>
              <a:tr h="264795">
                <a:tc>
                  <a:txBody>
                    <a:bodyPr/>
                    <a:lstStyle/>
                    <a:p>
                      <a:pPr>
                        <a:lnSpc>
                          <a:spcPts val="1800"/>
                        </a:lnSpc>
                        <a:spcAft>
                          <a:spcPts val="0"/>
                        </a:spcAft>
                      </a:pPr>
                      <a:r>
                        <a:rPr lang="en-US" sz="1600">
                          <a:effectLst/>
                          <a:latin typeface="Arial" panose="020B0604020202020204" pitchFamily="34" charset="0"/>
                          <a:cs typeface="Arial" panose="020B0604020202020204" pitchFamily="34" charset="0"/>
                        </a:rPr>
                        <a:t> </a:t>
                      </a:r>
                      <a:endParaRPr lang="zh-TW" sz="110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r>
              <a:tr h="264795">
                <a:tc gridSpan="4">
                  <a:txBody>
                    <a:bodyPr/>
                    <a:lstStyle/>
                    <a:p>
                      <a:pPr algn="ctr">
                        <a:lnSpc>
                          <a:spcPts val="1800"/>
                        </a:lnSpc>
                        <a:spcAft>
                          <a:spcPts val="0"/>
                        </a:spcAft>
                      </a:pPr>
                      <a:r>
                        <a:rPr lang="en-US" sz="1600" dirty="0">
                          <a:effectLst/>
                          <a:latin typeface="Arial" panose="020B0604020202020204" pitchFamily="34" charset="0"/>
                          <a:cs typeface="Arial" panose="020B0604020202020204" pitchFamily="34" charset="0"/>
                        </a:rPr>
                        <a:t>Total</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nchor="ctr">
                    <a:solidFill>
                      <a:schemeClr val="bg1"/>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nSpc>
                          <a:spcPts val="1800"/>
                        </a:lnSpc>
                        <a:spcAft>
                          <a:spcPts val="0"/>
                        </a:spcAft>
                      </a:pPr>
                      <a:r>
                        <a:rPr lang="en-US" sz="1600" dirty="0">
                          <a:effectLst/>
                          <a:latin typeface="Arial" panose="020B0604020202020204" pitchFamily="34" charset="0"/>
                          <a:cs typeface="Arial" panose="020B0604020202020204" pitchFamily="34" charset="0"/>
                        </a:rPr>
                        <a:t> </a:t>
                      </a:r>
                      <a:endParaRPr lang="zh-TW" sz="1100" dirty="0">
                        <a:effectLst/>
                        <a:latin typeface="Arial" panose="020B0604020202020204" pitchFamily="34" charset="0"/>
                        <a:ea typeface="標楷體" panose="03000509000000000000" pitchFamily="65" charset="-120"/>
                        <a:cs typeface="Arial" panose="020B0604020202020204" pitchFamily="34" charset="0"/>
                      </a:endParaRPr>
                    </a:p>
                  </a:txBody>
                  <a:tcPr marL="68580" marR="68580" marT="0" marB="0">
                    <a:solidFill>
                      <a:schemeClr val="bg1"/>
                    </a:solidFill>
                  </a:tcPr>
                </a:tc>
              </a:tr>
            </a:tbl>
          </a:graphicData>
        </a:graphic>
      </p:graphicFrame>
    </p:spTree>
    <p:extLst>
      <p:ext uri="{BB962C8B-B14F-4D97-AF65-F5344CB8AC3E}">
        <p14:creationId xmlns:p14="http://schemas.microsoft.com/office/powerpoint/2010/main" val="21073307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ctrTitle"/>
          </p:nvPr>
        </p:nvSpPr>
        <p:spPr>
          <a:xfrm>
            <a:off x="1473200" y="1884363"/>
            <a:ext cx="9144000" cy="2387600"/>
          </a:xfrm>
        </p:spPr>
        <p:txBody>
          <a:bodyPr/>
          <a:lstStyle/>
          <a:p>
            <a:pPr>
              <a:lnSpc>
                <a:spcPct val="150000"/>
              </a:lnSpc>
            </a:pPr>
            <a:r>
              <a:rPr lang="en-US" altLang="zh-TW" noProof="0" dirty="0">
                <a:solidFill>
                  <a:srgbClr val="0070C0"/>
                </a:solidFill>
              </a:rPr>
              <a:t>Startup Terrace @Shalun</a:t>
            </a:r>
            <a:br>
              <a:rPr lang="en-US" altLang="zh-TW" noProof="0" dirty="0">
                <a:solidFill>
                  <a:srgbClr val="0070C0"/>
                </a:solidFill>
              </a:rPr>
            </a:br>
            <a:r>
              <a:rPr lang="en-US" altLang="zh-TW" noProof="0" dirty="0">
                <a:solidFill>
                  <a:srgbClr val="0070C0"/>
                </a:solidFill>
              </a:rPr>
              <a:t>Here we are!</a:t>
            </a:r>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22</a:t>
            </a:fld>
            <a:endParaRPr lang="zh-TW" altLang="en-US"/>
          </a:p>
        </p:txBody>
      </p:sp>
    </p:spTree>
    <p:extLst>
      <p:ext uri="{BB962C8B-B14F-4D97-AF65-F5344CB8AC3E}">
        <p14:creationId xmlns:p14="http://schemas.microsoft.com/office/powerpoint/2010/main" val="2434384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16001" y="0"/>
            <a:ext cx="8580476" cy="1026722"/>
          </a:xfrm>
        </p:spPr>
        <p:txBody>
          <a:bodyPr>
            <a:normAutofit/>
          </a:bodyPr>
          <a:lstStyle/>
          <a:p>
            <a:r>
              <a:rPr lang="en-US" altLang="zh-TW" sz="3000" noProof="0" dirty="0"/>
              <a:t>1. Reply to the Written Review Opinion</a:t>
            </a:r>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1367132843"/>
              </p:ext>
            </p:extLst>
          </p:nvPr>
        </p:nvGraphicFramePr>
        <p:xfrm>
          <a:off x="828290" y="1427959"/>
          <a:ext cx="10515600" cy="3510280"/>
        </p:xfrm>
        <a:graphic>
          <a:graphicData uri="http://schemas.openxmlformats.org/drawingml/2006/table">
            <a:tbl>
              <a:tblPr firstRow="1" bandRow="1">
                <a:tableStyleId>{5C22544A-7EE6-4342-B048-85BDC9FD1C3A}</a:tableStyleId>
              </a:tblPr>
              <a:tblGrid>
                <a:gridCol w="848360">
                  <a:extLst>
                    <a:ext uri="{9D8B030D-6E8A-4147-A177-3AD203B41FA5}">
                      <a16:colId xmlns="" xmlns:a16="http://schemas.microsoft.com/office/drawing/2014/main" val="20000"/>
                    </a:ext>
                  </a:extLst>
                </a:gridCol>
                <a:gridCol w="3688080">
                  <a:extLst>
                    <a:ext uri="{9D8B030D-6E8A-4147-A177-3AD203B41FA5}">
                      <a16:colId xmlns="" xmlns:a16="http://schemas.microsoft.com/office/drawing/2014/main" val="20001"/>
                    </a:ext>
                  </a:extLst>
                </a:gridCol>
                <a:gridCol w="4795520">
                  <a:extLst>
                    <a:ext uri="{9D8B030D-6E8A-4147-A177-3AD203B41FA5}">
                      <a16:colId xmlns="" xmlns:a16="http://schemas.microsoft.com/office/drawing/2014/main" val="20002"/>
                    </a:ext>
                  </a:extLst>
                </a:gridCol>
                <a:gridCol w="1183640">
                  <a:extLst>
                    <a:ext uri="{9D8B030D-6E8A-4147-A177-3AD203B41FA5}">
                      <a16:colId xmlns="" xmlns:a16="http://schemas.microsoft.com/office/drawing/2014/main" val="20003"/>
                    </a:ext>
                  </a:extLst>
                </a:gridCol>
              </a:tblGrid>
              <a:tr h="523065">
                <a:tc>
                  <a:txBody>
                    <a:bodyPr/>
                    <a:lstStyle/>
                    <a:p>
                      <a:pPr algn="ctr"/>
                      <a:r>
                        <a:rPr lang="en-US" altLang="zh-TW" dirty="0">
                          <a:latin typeface="Arial" panose="020B0604020202020204" pitchFamily="34" charset="0"/>
                          <a:ea typeface="微軟正黑體" panose="020B0604030504040204" pitchFamily="34" charset="-120"/>
                          <a:cs typeface="Arial" panose="020B0604020202020204" pitchFamily="34" charset="0"/>
                        </a:rPr>
                        <a:t>No.</a:t>
                      </a:r>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en-US" altLang="zh-TW"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rPr>
                        <a:t>Overall project review opinion</a:t>
                      </a:r>
                      <a:endParaRPr lang="zh-TW" altLang="en-US"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es-ES" altLang="zh-TW" sz="1800" b="1" kern="1200" dirty="0" err="1">
                          <a:solidFill>
                            <a:schemeClr val="lt1"/>
                          </a:solidFill>
                          <a:latin typeface="Arial" panose="020B0604020202020204" pitchFamily="34" charset="0"/>
                          <a:ea typeface="微軟正黑體" panose="020B0604030504040204" pitchFamily="34" charset="-120"/>
                          <a:cs typeface="Arial" panose="020B0604020202020204" pitchFamily="34" charset="0"/>
                        </a:rPr>
                        <a:t>Revision</a:t>
                      </a:r>
                      <a:r>
                        <a:rPr lang="es-ES" altLang="zh-TW"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rPr>
                        <a:t> &amp; Response </a:t>
                      </a:r>
                      <a:r>
                        <a:rPr lang="es-ES" altLang="zh-TW" sz="1800" b="1" kern="1200" dirty="0" err="1">
                          <a:solidFill>
                            <a:schemeClr val="lt1"/>
                          </a:solidFill>
                          <a:latin typeface="Arial" panose="020B0604020202020204" pitchFamily="34" charset="0"/>
                          <a:ea typeface="微軟正黑體" panose="020B0604030504040204" pitchFamily="34" charset="-120"/>
                          <a:cs typeface="Arial" panose="020B0604020202020204" pitchFamily="34" charset="0"/>
                        </a:rPr>
                        <a:t>description</a:t>
                      </a:r>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es-ES" altLang="zh-TW"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rPr>
                        <a:t>Page No. </a:t>
                      </a:r>
                      <a:r>
                        <a:rPr lang="es-ES" altLang="zh-TW" sz="1800" b="1" kern="1200" dirty="0" err="1">
                          <a:solidFill>
                            <a:schemeClr val="lt1"/>
                          </a:solidFill>
                          <a:latin typeface="Arial" panose="020B0604020202020204" pitchFamily="34" charset="0"/>
                          <a:ea typeface="微軟正黑體" panose="020B0604030504040204" pitchFamily="34" charset="-120"/>
                          <a:cs typeface="Arial" panose="020B0604020202020204" pitchFamily="34" charset="0"/>
                        </a:rPr>
                        <a:t>of</a:t>
                      </a:r>
                      <a:r>
                        <a:rPr lang="es-ES" altLang="zh-TW"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rPr>
                        <a:t> </a:t>
                      </a:r>
                      <a:r>
                        <a:rPr lang="es-ES" altLang="zh-TW" sz="1800" b="1" kern="1200" dirty="0" err="1">
                          <a:solidFill>
                            <a:schemeClr val="lt1"/>
                          </a:solidFill>
                          <a:latin typeface="Arial" panose="020B0604020202020204" pitchFamily="34" charset="0"/>
                          <a:ea typeface="微軟正黑體" panose="020B0604030504040204" pitchFamily="34" charset="-120"/>
                          <a:cs typeface="Arial" panose="020B0604020202020204" pitchFamily="34" charset="0"/>
                        </a:rPr>
                        <a:t>revision</a:t>
                      </a:r>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nchor="ctr"/>
                </a:tc>
                <a:extLst>
                  <a:ext uri="{0D108BD9-81ED-4DB2-BD59-A6C34878D82A}">
                    <a16:rowId xmlns="" xmlns:a16="http://schemas.microsoft.com/office/drawing/2014/main" val="10000"/>
                  </a:ext>
                </a:extLst>
              </a:tr>
              <a:tr h="370840">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1"/>
                  </a:ext>
                </a:extLst>
              </a:tr>
              <a:tr h="370840">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2"/>
                  </a:ext>
                </a:extLst>
              </a:tr>
              <a:tr h="370840">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3"/>
                  </a:ext>
                </a:extLst>
              </a:tr>
              <a:tr h="370840">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4"/>
                  </a:ext>
                </a:extLst>
              </a:tr>
              <a:tr h="370840">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6"/>
                  </a:ext>
                </a:extLst>
              </a:tr>
              <a:tr h="370840">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7"/>
                  </a:ext>
                </a:extLst>
              </a:tr>
              <a:tr h="370840">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5"/>
                  </a:ext>
                </a:extLst>
              </a:tr>
            </a:tbl>
          </a:graphicData>
        </a:graphic>
      </p:graphicFrame>
      <p:sp>
        <p:nvSpPr>
          <p:cNvPr id="5" name="投影片編號版面配置區 4"/>
          <p:cNvSpPr>
            <a:spLocks noGrp="1"/>
          </p:cNvSpPr>
          <p:nvPr>
            <p:ph type="sldNum" sz="quarter" idx="12"/>
          </p:nvPr>
        </p:nvSpPr>
        <p:spPr/>
        <p:txBody>
          <a:bodyPr/>
          <a:lstStyle/>
          <a:p>
            <a:fld id="{08149932-37C6-4D6A-AF22-EBEBF2BE98A2}" type="slidenum">
              <a:rPr lang="zh-TW" altLang="en-US" smtClean="0"/>
              <a:pPr/>
              <a:t>3</a:t>
            </a:fld>
            <a:endParaRPr lang="zh-TW" altLang="en-US"/>
          </a:p>
        </p:txBody>
      </p:sp>
      <p:sp>
        <p:nvSpPr>
          <p:cNvPr id="3" name="矩形 2"/>
          <p:cNvSpPr/>
          <p:nvPr/>
        </p:nvSpPr>
        <p:spPr>
          <a:xfrm>
            <a:off x="828290" y="964033"/>
            <a:ext cx="7802136" cy="369332"/>
          </a:xfrm>
          <a:prstGeom prst="rect">
            <a:avLst/>
          </a:prstGeom>
        </p:spPr>
        <p:txBody>
          <a:bodyPr wrap="none">
            <a:spAutoFit/>
          </a:bodyPr>
          <a:lstStyle/>
          <a:p>
            <a:r>
              <a:rPr lang="en-US" altLang="zh-TW" b="1" dirty="0" smtClean="0">
                <a:latin typeface="Arial" panose="020B0604020202020204" pitchFamily="34" charset="0"/>
                <a:ea typeface="微軟正黑體" panose="020B0604030504040204" pitchFamily="34" charset="-120"/>
                <a:cs typeface="Arial" panose="020B0604020202020204" pitchFamily="34" charset="0"/>
              </a:rPr>
              <a:t>If the application plan has not been reviewed, his </a:t>
            </a:r>
            <a:r>
              <a:rPr lang="en-US" altLang="zh-TW" b="1" dirty="0">
                <a:latin typeface="Arial" panose="020B0604020202020204" pitchFamily="34" charset="0"/>
                <a:ea typeface="微軟正黑體" panose="020B0604030504040204" pitchFamily="34" charset="-120"/>
                <a:cs typeface="Arial" panose="020B0604020202020204" pitchFamily="34" charset="0"/>
              </a:rPr>
              <a:t>form is not </a:t>
            </a:r>
            <a:r>
              <a:rPr lang="en-US" altLang="zh-TW" b="1" dirty="0" smtClean="0">
                <a:latin typeface="Arial" panose="020B0604020202020204" pitchFamily="34" charset="0"/>
                <a:ea typeface="微軟正黑體" panose="020B0604030504040204" pitchFamily="34" charset="-120"/>
                <a:cs typeface="Arial" panose="020B0604020202020204" pitchFamily="34" charset="0"/>
              </a:rPr>
              <a:t>required</a:t>
            </a:r>
            <a:endParaRPr lang="zh-TW" altLang="en-US" b="1"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93563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noProof="0" dirty="0"/>
              <a:t>2. Basic Company Information</a:t>
            </a:r>
          </a:p>
        </p:txBody>
      </p:sp>
      <p:sp>
        <p:nvSpPr>
          <p:cNvPr id="3" name="內容版面配置區 2"/>
          <p:cNvSpPr>
            <a:spLocks noGrp="1"/>
          </p:cNvSpPr>
          <p:nvPr>
            <p:ph idx="1"/>
          </p:nvPr>
        </p:nvSpPr>
        <p:spPr/>
        <p:txBody>
          <a:bodyPr/>
          <a:lstStyle/>
          <a:p>
            <a:endParaRPr lang="zh-TW" altLang="en-US"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4</a:t>
            </a:fld>
            <a:endParaRPr lang="zh-TW" altLang="en-US"/>
          </a:p>
        </p:txBody>
      </p:sp>
    </p:spTree>
    <p:extLst>
      <p:ext uri="{BB962C8B-B14F-4D97-AF65-F5344CB8AC3E}">
        <p14:creationId xmlns:p14="http://schemas.microsoft.com/office/powerpoint/2010/main" val="902295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noProof="0" dirty="0"/>
              <a:t>3. Description of Project Content</a:t>
            </a:r>
          </a:p>
        </p:txBody>
      </p:sp>
      <p:sp>
        <p:nvSpPr>
          <p:cNvPr id="3" name="內容版面配置區 2"/>
          <p:cNvSpPr>
            <a:spLocks noGrp="1"/>
          </p:cNvSpPr>
          <p:nvPr>
            <p:ph idx="1"/>
          </p:nvPr>
        </p:nvSpPr>
        <p:spPr/>
        <p:txBody>
          <a:bodyPr>
            <a:normAutofit/>
          </a:bodyPr>
          <a:lstStyle/>
          <a:p>
            <a:pPr marL="0" indent="0" eaLnBrk="0">
              <a:buNone/>
            </a:pPr>
            <a:r>
              <a:rPr lang="en-US" altLang="zh-TW" b="1" noProof="0" dirty="0"/>
              <a:t>(1) Description of project innovation:</a:t>
            </a:r>
          </a:p>
          <a:p>
            <a:pPr marL="0" indent="0" eaLnBrk="0">
              <a:buNone/>
            </a:pPr>
            <a:r>
              <a:rPr lang="en-US" altLang="zh-TW" b="1" noProof="0" dirty="0"/>
              <a:t/>
            </a:r>
            <a:br>
              <a:rPr lang="en-US" altLang="zh-TW" b="1" noProof="0" dirty="0"/>
            </a:br>
            <a:r>
              <a:rPr lang="en-US" altLang="zh-TW" b="1" noProof="0" dirty="0"/>
              <a:t>1.</a:t>
            </a:r>
            <a:r>
              <a:rPr lang="en-US" altLang="zh-TW" noProof="0" dirty="0"/>
              <a:t> </a:t>
            </a:r>
            <a:r>
              <a:rPr lang="en-US" altLang="zh-TW" dirty="0"/>
              <a:t>Operating and profit-earning capability</a:t>
            </a:r>
            <a:endParaRPr lang="en-US" altLang="zh-TW" b="1" noProof="0" dirty="0"/>
          </a:p>
          <a:p>
            <a:pPr marL="0" indent="0" eaLnBrk="0">
              <a:buNone/>
            </a:pPr>
            <a:r>
              <a:rPr lang="en-US" altLang="zh-TW" b="1" noProof="0" dirty="0"/>
              <a:t>2.</a:t>
            </a:r>
            <a:r>
              <a:rPr lang="en-US" altLang="zh-TW" noProof="0" dirty="0"/>
              <a:t> </a:t>
            </a:r>
            <a:r>
              <a:rPr lang="en-US" altLang="zh-TW" dirty="0"/>
              <a:t>Performance of guided startups in </a:t>
            </a:r>
            <a:r>
              <a:rPr lang="en-US" altLang="zh-TW" dirty="0" err="1"/>
              <a:t>PoS</a:t>
            </a:r>
            <a:r>
              <a:rPr lang="en-US" altLang="zh-TW" dirty="0"/>
              <a:t> to </a:t>
            </a:r>
            <a:r>
              <a:rPr lang="en-US" altLang="zh-TW" dirty="0" err="1"/>
              <a:t>PoB</a:t>
            </a:r>
            <a:r>
              <a:rPr lang="en-US" altLang="zh-TW" dirty="0"/>
              <a:t> &amp; business planning</a:t>
            </a:r>
            <a:endParaRPr lang="en-US" altLang="zh-TW" b="1" noProof="0"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5</a:t>
            </a:fld>
            <a:endParaRPr lang="zh-TW" altLang="en-US"/>
          </a:p>
        </p:txBody>
      </p:sp>
    </p:spTree>
    <p:extLst>
      <p:ext uri="{BB962C8B-B14F-4D97-AF65-F5344CB8AC3E}">
        <p14:creationId xmlns:p14="http://schemas.microsoft.com/office/powerpoint/2010/main" val="2445643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noProof="0" dirty="0"/>
              <a:t>3. Description of Project Content (cont.)</a:t>
            </a:r>
          </a:p>
        </p:txBody>
      </p:sp>
      <p:sp>
        <p:nvSpPr>
          <p:cNvPr id="3" name="內容版面配置區 2"/>
          <p:cNvSpPr>
            <a:spLocks noGrp="1"/>
          </p:cNvSpPr>
          <p:nvPr>
            <p:ph idx="1"/>
          </p:nvPr>
        </p:nvSpPr>
        <p:spPr/>
        <p:txBody>
          <a:bodyPr>
            <a:normAutofit/>
          </a:bodyPr>
          <a:lstStyle/>
          <a:p>
            <a:pPr marL="0" indent="0">
              <a:buNone/>
            </a:pPr>
            <a:r>
              <a:rPr lang="en-US" altLang="zh-TW" b="1" noProof="0" dirty="0"/>
              <a:t>(2) Implementation method:</a:t>
            </a:r>
          </a:p>
          <a:p>
            <a:pPr marL="0" indent="0" eaLnBrk="0">
              <a:buNone/>
            </a:pPr>
            <a:r>
              <a:rPr lang="en-US" altLang="zh-TW" b="1" noProof="0" dirty="0"/>
              <a:t/>
            </a:r>
            <a:br>
              <a:rPr lang="en-US" altLang="zh-TW" b="1" noProof="0" dirty="0"/>
            </a:br>
            <a:r>
              <a:rPr lang="en-US" altLang="zh-TW" b="1" noProof="0" dirty="0"/>
              <a:t>1. </a:t>
            </a:r>
            <a:r>
              <a:rPr lang="en-US" altLang="zh-TW" dirty="0"/>
              <a:t>Mechanism of sourcing and selecting high quality startups</a:t>
            </a:r>
            <a:endParaRPr lang="en-US" altLang="zh-TW" b="1" noProof="0" dirty="0"/>
          </a:p>
          <a:p>
            <a:pPr marL="0" indent="0" eaLnBrk="0">
              <a:buNone/>
            </a:pPr>
            <a:r>
              <a:rPr lang="en-US" altLang="zh-TW" b="1" noProof="0" dirty="0"/>
              <a:t>2. </a:t>
            </a:r>
            <a:r>
              <a:rPr lang="en-US" altLang="zh-TW" dirty="0"/>
              <a:t>Integration of industrial resources and investment capital</a:t>
            </a:r>
            <a:endParaRPr lang="en-US" altLang="zh-TW" b="1" noProof="0"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6</a:t>
            </a:fld>
            <a:endParaRPr lang="zh-TW" altLang="en-US"/>
          </a:p>
        </p:txBody>
      </p:sp>
    </p:spTree>
    <p:extLst>
      <p:ext uri="{BB962C8B-B14F-4D97-AF65-F5344CB8AC3E}">
        <p14:creationId xmlns:p14="http://schemas.microsoft.com/office/powerpoint/2010/main" val="563389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noProof="0" dirty="0"/>
              <a:t>3. Description of Project Content (cont.)</a:t>
            </a:r>
          </a:p>
        </p:txBody>
      </p:sp>
      <p:sp>
        <p:nvSpPr>
          <p:cNvPr id="3" name="內容版面配置區 2"/>
          <p:cNvSpPr>
            <a:spLocks noGrp="1"/>
          </p:cNvSpPr>
          <p:nvPr>
            <p:ph idx="1"/>
          </p:nvPr>
        </p:nvSpPr>
        <p:spPr>
          <a:xfrm>
            <a:off x="838200" y="1220400"/>
            <a:ext cx="10515600" cy="4957763"/>
          </a:xfrm>
        </p:spPr>
        <p:txBody>
          <a:bodyPr>
            <a:normAutofit fontScale="85000" lnSpcReduction="10000"/>
          </a:bodyPr>
          <a:lstStyle/>
          <a:p>
            <a:pPr marL="0" indent="0">
              <a:lnSpc>
                <a:spcPct val="120000"/>
              </a:lnSpc>
              <a:buNone/>
            </a:pPr>
            <a:r>
              <a:rPr lang="en-US" altLang="zh-TW" b="1" noProof="0" dirty="0"/>
              <a:t>(3) Actual achievements in guidance-providing and expected </a:t>
            </a:r>
            <a:r>
              <a:rPr lang="en-US" altLang="zh-TW" b="1" noProof="0" dirty="0" smtClean="0"/>
              <a:t>outcomes</a:t>
            </a:r>
            <a:endParaRPr lang="en-US" altLang="zh-TW" b="1" noProof="0" dirty="0"/>
          </a:p>
          <a:p>
            <a:pPr marL="0" indent="0">
              <a:lnSpc>
                <a:spcPct val="120000"/>
              </a:lnSpc>
              <a:buNone/>
            </a:pPr>
            <a:r>
              <a:rPr lang="en-US" altLang="zh-TW" sz="2400" noProof="0" dirty="0"/>
              <a:t>Explain the expected </a:t>
            </a:r>
            <a:r>
              <a:rPr lang="en-US" altLang="zh-TW" sz="2400" noProof="0" dirty="0" smtClean="0"/>
              <a:t>outcomes </a:t>
            </a:r>
            <a:r>
              <a:rPr lang="en-US" altLang="zh-TW" sz="2400" noProof="0" dirty="0"/>
              <a:t>of startup guiding and business connection &amp; matching based on the innovation of the project and its implementation method(s). The evaluation criteria are as follows (can be described in terms of project annual schedule):</a:t>
            </a:r>
          </a:p>
          <a:p>
            <a:pPr marL="457200" indent="-457200">
              <a:lnSpc>
                <a:spcPct val="120000"/>
              </a:lnSpc>
              <a:buFont typeface="+mj-lt"/>
              <a:buAutoNum type="arabicPeriod"/>
            </a:pPr>
            <a:r>
              <a:rPr lang="en-US" altLang="zh-TW" sz="2400" b="1" noProof="0" dirty="0"/>
              <a:t>Increase in valuation (determined according to fundraising activities).</a:t>
            </a:r>
          </a:p>
          <a:p>
            <a:pPr marL="457200" indent="-457200">
              <a:lnSpc>
                <a:spcPct val="120000"/>
              </a:lnSpc>
              <a:buFont typeface="+mj-lt"/>
              <a:buAutoNum type="arabicPeriod"/>
            </a:pPr>
            <a:r>
              <a:rPr lang="en-US" altLang="zh-TW" sz="2400" b="1" noProof="0" dirty="0"/>
              <a:t>Eligible fundraising (determined according to the amount of funds raised by the startup after move-in).</a:t>
            </a:r>
          </a:p>
          <a:p>
            <a:pPr marL="457200" indent="-457200">
              <a:lnSpc>
                <a:spcPct val="120000"/>
              </a:lnSpc>
              <a:buFont typeface="+mj-lt"/>
              <a:buAutoNum type="arabicPeriod"/>
            </a:pPr>
            <a:r>
              <a:rPr lang="en-US" altLang="zh-TW" sz="2400" b="1" noProof="0" dirty="0"/>
              <a:t>Business connection &amp; matching (determined according to the effectiveness of business connecting &amp; matching performed by the accelerator).</a:t>
            </a:r>
          </a:p>
          <a:p>
            <a:pPr marL="457200" indent="-457200">
              <a:lnSpc>
                <a:spcPct val="120000"/>
              </a:lnSpc>
              <a:buFont typeface="+mj-lt"/>
              <a:buAutoNum type="arabicPeriod"/>
            </a:pPr>
            <a:r>
              <a:rPr lang="en-US" altLang="zh-TW" sz="2400" b="1" noProof="0" dirty="0"/>
              <a:t>Alumni network (mechanism designed to obtain feedback from startups at departure).</a:t>
            </a:r>
          </a:p>
          <a:p>
            <a:pPr marL="457200" indent="-457200">
              <a:lnSpc>
                <a:spcPct val="120000"/>
              </a:lnSpc>
              <a:buFont typeface="+mj-lt"/>
              <a:buAutoNum type="arabicPeriod"/>
            </a:pPr>
            <a:r>
              <a:rPr lang="en-US" altLang="zh-TW" sz="2400" b="1" noProof="0" dirty="0"/>
              <a:t>Guidance record (accelerator’s design of guidance mechanism for startups).</a:t>
            </a:r>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7</a:t>
            </a:fld>
            <a:endParaRPr lang="zh-TW" altLang="en-US"/>
          </a:p>
        </p:txBody>
      </p:sp>
    </p:spTree>
    <p:extLst>
      <p:ext uri="{BB962C8B-B14F-4D97-AF65-F5344CB8AC3E}">
        <p14:creationId xmlns:p14="http://schemas.microsoft.com/office/powerpoint/2010/main" val="3564819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000" noProof="0" dirty="0"/>
              <a:t>4. Checkpoints and Performance Indicators</a:t>
            </a:r>
          </a:p>
        </p:txBody>
      </p:sp>
      <p:sp>
        <p:nvSpPr>
          <p:cNvPr id="3" name="內容版面配置區 2"/>
          <p:cNvSpPr>
            <a:spLocks noGrp="1"/>
          </p:cNvSpPr>
          <p:nvPr>
            <p:ph idx="1"/>
          </p:nvPr>
        </p:nvSpPr>
        <p:spPr>
          <a:xfrm>
            <a:off x="838800" y="860400"/>
            <a:ext cx="10515600" cy="4957763"/>
          </a:xfrm>
        </p:spPr>
        <p:txBody>
          <a:bodyPr/>
          <a:lstStyle/>
          <a:p>
            <a:pPr marL="0" indent="0">
              <a:buNone/>
            </a:pPr>
            <a:r>
              <a:rPr lang="en-US" altLang="zh-TW" sz="2400" b="1" noProof="0" dirty="0"/>
              <a:t> </a:t>
            </a:r>
            <a:r>
              <a:rPr lang="en-US" altLang="zh-TW" sz="2000" b="1" noProof="0" dirty="0"/>
              <a:t>(1) Project Checkpoints</a:t>
            </a:r>
          </a:p>
        </p:txBody>
      </p:sp>
      <p:sp>
        <p:nvSpPr>
          <p:cNvPr id="5" name="投影片編號版面配置區 4"/>
          <p:cNvSpPr>
            <a:spLocks noGrp="1"/>
          </p:cNvSpPr>
          <p:nvPr>
            <p:ph type="sldNum" sz="quarter" idx="12"/>
          </p:nvPr>
        </p:nvSpPr>
        <p:spPr/>
        <p:txBody>
          <a:bodyPr/>
          <a:lstStyle/>
          <a:p>
            <a:fld id="{08149932-37C6-4D6A-AF22-EBEBF2BE98A2}" type="slidenum">
              <a:rPr lang="zh-TW" altLang="en-US" smtClean="0"/>
              <a:pPr/>
              <a:t>8</a:t>
            </a:fld>
            <a:endParaRPr lang="zh-TW" altLang="en-US"/>
          </a:p>
        </p:txBody>
      </p:sp>
      <p:sp>
        <p:nvSpPr>
          <p:cNvPr id="8" name="矩形 7"/>
          <p:cNvSpPr/>
          <p:nvPr/>
        </p:nvSpPr>
        <p:spPr>
          <a:xfrm>
            <a:off x="590550" y="1197529"/>
            <a:ext cx="11306175" cy="1277273"/>
          </a:xfrm>
          <a:prstGeom prst="rect">
            <a:avLst/>
          </a:prstGeom>
        </p:spPr>
        <p:txBody>
          <a:bodyPr wrap="square">
            <a:spAutoFit/>
          </a:bodyPr>
          <a:lstStyle/>
          <a:p>
            <a:pPr marL="182563" indent="-182563">
              <a:lnSpc>
                <a:spcPct val="100000"/>
              </a:lnSpc>
              <a:spcBef>
                <a:spcPts val="0"/>
              </a:spcBef>
              <a:buFont typeface="+mj-lt"/>
              <a:buAutoNum type="arabicPeriod"/>
            </a:pPr>
            <a:r>
              <a:rPr lang="en-US" altLang="zh-TW" sz="1100" dirty="0">
                <a:latin typeface="Arial" panose="020B0604020202020204" pitchFamily="34" charset="0"/>
                <a:ea typeface="微軟正黑體" panose="020B0604030504040204" pitchFamily="34" charset="-120"/>
                <a:cs typeface="Arial" panose="020B0604020202020204" pitchFamily="34" charset="0"/>
              </a:rPr>
              <a:t>The checkpoints must be items that have been physically completed and can be evaluated and analyzed, and to which specific indicators and quantitative specifications can be applied.</a:t>
            </a:r>
          </a:p>
          <a:p>
            <a:pPr marL="182563" indent="-182563">
              <a:lnSpc>
                <a:spcPct val="100000"/>
              </a:lnSpc>
              <a:spcBef>
                <a:spcPts val="0"/>
              </a:spcBef>
              <a:buFont typeface="+mj-lt"/>
              <a:buAutoNum type="arabicPeriod"/>
            </a:pPr>
            <a:r>
              <a:rPr lang="en-US" altLang="zh-TW" sz="1100" dirty="0">
                <a:latin typeface="Arial" panose="020B0604020202020204" pitchFamily="34" charset="0"/>
                <a:ea typeface="微軟正黑體" panose="020B0604030504040204" pitchFamily="34" charset="-120"/>
                <a:cs typeface="Arial" panose="020B0604020202020204" pitchFamily="34" charset="0"/>
              </a:rPr>
              <a:t>Include "(2) Project Key Performance Indicators" in the checkpoints. </a:t>
            </a:r>
          </a:p>
          <a:p>
            <a:pPr marL="182563" indent="-182563">
              <a:lnSpc>
                <a:spcPct val="100000"/>
              </a:lnSpc>
              <a:spcBef>
                <a:spcPts val="0"/>
              </a:spcBef>
              <a:buFont typeface="+mj-lt"/>
              <a:buAutoNum type="arabicPeriod"/>
            </a:pPr>
            <a:r>
              <a:rPr lang="en-US" altLang="zh-TW" sz="1100" dirty="0">
                <a:latin typeface="Arial" panose="020B0604020202020204" pitchFamily="34" charset="0"/>
                <a:ea typeface="微軟正黑體" panose="020B0604030504040204" pitchFamily="34" charset="-120"/>
                <a:cs typeface="Arial" panose="020B0604020202020204" pitchFamily="34" charset="0"/>
              </a:rPr>
              <a:t>Ensure that the checkpoints are consistent with those indicated in the names, project sub-project weight ratios, and main work items listed in </a:t>
            </a:r>
            <a:r>
              <a:rPr lang="en-US" altLang="zh-TW" sz="1100" dirty="0" smtClean="0">
                <a:latin typeface="Arial" panose="020B0604020202020204" pitchFamily="34" charset="0"/>
                <a:ea typeface="微軟正黑體" panose="020B0604030504040204" pitchFamily="34" charset="-120"/>
                <a:cs typeface="Arial" panose="020B0604020202020204" pitchFamily="34" charset="0"/>
              </a:rPr>
              <a:t>“5. </a:t>
            </a:r>
            <a:r>
              <a:rPr lang="en-US" altLang="zh-TW" sz="1100" dirty="0">
                <a:latin typeface="Arial" panose="020B0604020202020204" pitchFamily="34" charset="0"/>
                <a:ea typeface="微軟正黑體" panose="020B0604030504040204" pitchFamily="34" charset="-120"/>
                <a:cs typeface="Arial" panose="020B0604020202020204" pitchFamily="34" charset="0"/>
              </a:rPr>
              <a:t>Project framework and sub-project description". Fill in the participant number according to </a:t>
            </a:r>
            <a:r>
              <a:rPr lang="en-US" altLang="zh-TW" sz="1100" dirty="0" smtClean="0">
                <a:latin typeface="Arial" panose="020B0604020202020204" pitchFamily="34" charset="0"/>
                <a:ea typeface="微軟正黑體" panose="020B0604030504040204" pitchFamily="34" charset="-120"/>
                <a:cs typeface="Arial" panose="020B0604020202020204" pitchFamily="34" charset="0"/>
              </a:rPr>
              <a:t>“Profiles </a:t>
            </a:r>
            <a:r>
              <a:rPr lang="en-US" altLang="zh-TW" sz="1100" dirty="0">
                <a:latin typeface="Arial" panose="020B0604020202020204" pitchFamily="34" charset="0"/>
                <a:ea typeface="微軟正黑體" panose="020B0604030504040204" pitchFamily="34" charset="-120"/>
                <a:cs typeface="Arial" panose="020B0604020202020204" pitchFamily="34" charset="0"/>
              </a:rPr>
              <a:t>of project participants".</a:t>
            </a:r>
          </a:p>
          <a:p>
            <a:pPr marL="182563" indent="-182563">
              <a:lnSpc>
                <a:spcPct val="100000"/>
              </a:lnSpc>
              <a:spcBef>
                <a:spcPts val="0"/>
              </a:spcBef>
              <a:buFont typeface="+mj-lt"/>
              <a:buAutoNum type="arabicPeriod"/>
            </a:pPr>
            <a:r>
              <a:rPr lang="en-US" altLang="zh-TW" sz="1100" dirty="0">
                <a:latin typeface="Arial" panose="020B0604020202020204" pitchFamily="34" charset="0"/>
                <a:ea typeface="微軟正黑體" panose="020B0604030504040204" pitchFamily="34" charset="-120"/>
                <a:cs typeface="Arial" panose="020B0604020202020204" pitchFamily="34" charset="0"/>
              </a:rPr>
              <a:t>Fill in the checkpoints in order according to when the work items of each sub-project will be completed. There must be at least one checkpoint every quarter. Fill out the form using the fiscal year. Sub-project weights should be calculated as the percentage of the main work item they account for, with 100% as the maximum proportion.</a:t>
            </a:r>
          </a:p>
        </p:txBody>
      </p:sp>
      <p:graphicFrame>
        <p:nvGraphicFramePr>
          <p:cNvPr id="9" name="表格 8"/>
          <p:cNvGraphicFramePr>
            <a:graphicFrameLocks noGrp="1"/>
          </p:cNvGraphicFramePr>
          <p:nvPr>
            <p:extLst>
              <p:ext uri="{D42A27DB-BD31-4B8C-83A1-F6EECF244321}">
                <p14:modId xmlns:p14="http://schemas.microsoft.com/office/powerpoint/2010/main" val="4273340823"/>
              </p:ext>
            </p:extLst>
          </p:nvPr>
        </p:nvGraphicFramePr>
        <p:xfrm>
          <a:off x="949920" y="2494709"/>
          <a:ext cx="10587434" cy="4182287"/>
        </p:xfrm>
        <a:graphic>
          <a:graphicData uri="http://schemas.openxmlformats.org/drawingml/2006/table">
            <a:tbl>
              <a:tblPr firstRow="1" bandRow="1">
                <a:tableStyleId>{5C22544A-7EE6-4342-B048-85BDC9FD1C3A}</a:tableStyleId>
              </a:tblPr>
              <a:tblGrid>
                <a:gridCol w="1256430">
                  <a:extLst>
                    <a:ext uri="{9D8B030D-6E8A-4147-A177-3AD203B41FA5}">
                      <a16:colId xmlns="" xmlns:a16="http://schemas.microsoft.com/office/drawing/2014/main" val="20000"/>
                    </a:ext>
                  </a:extLst>
                </a:gridCol>
                <a:gridCol w="1945466">
                  <a:extLst>
                    <a:ext uri="{9D8B030D-6E8A-4147-A177-3AD203B41FA5}">
                      <a16:colId xmlns="" xmlns:a16="http://schemas.microsoft.com/office/drawing/2014/main" val="20001"/>
                    </a:ext>
                  </a:extLst>
                </a:gridCol>
                <a:gridCol w="4875304"/>
                <a:gridCol w="1160615">
                  <a:extLst>
                    <a:ext uri="{9D8B030D-6E8A-4147-A177-3AD203B41FA5}">
                      <a16:colId xmlns="" xmlns:a16="http://schemas.microsoft.com/office/drawing/2014/main" val="20003"/>
                    </a:ext>
                  </a:extLst>
                </a:gridCol>
                <a:gridCol w="1349619">
                  <a:extLst>
                    <a:ext uri="{9D8B030D-6E8A-4147-A177-3AD203B41FA5}">
                      <a16:colId xmlns="" xmlns:a16="http://schemas.microsoft.com/office/drawing/2014/main" val="20004"/>
                    </a:ext>
                  </a:extLst>
                </a:gridCol>
              </a:tblGrid>
              <a:tr h="421979">
                <a:tc>
                  <a:txBody>
                    <a:bodyPr/>
                    <a:lstStyle/>
                    <a:p>
                      <a:pPr algn="ctr" eaLnBrk="0">
                        <a:lnSpc>
                          <a:spcPts val="1600"/>
                        </a:lnSpc>
                        <a:spcAft>
                          <a:spcPts val="0"/>
                        </a:spcAft>
                      </a:pPr>
                      <a:r>
                        <a:rPr lang="es-ES" altLang="zh-TW" sz="1600" b="1" kern="100" dirty="0" err="1">
                          <a:solidFill>
                            <a:schemeClr val="lt1"/>
                          </a:solidFill>
                          <a:effectLst/>
                          <a:latin typeface="Arial" panose="020B0604020202020204" pitchFamily="34" charset="0"/>
                          <a:ea typeface="微軟正黑體" panose="020B0604030504040204" pitchFamily="34" charset="-120"/>
                          <a:cs typeface="Arial" panose="020B0604020202020204" pitchFamily="34" charset="0"/>
                        </a:rPr>
                        <a:t>Checkpoint</a:t>
                      </a:r>
                      <a:r>
                        <a:rPr lang="es-E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 No</a:t>
                      </a:r>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marL="0" algn="ctr" defTabSz="914400" rtl="0" eaLnBrk="0" latinLnBrk="0" hangingPunct="1">
                        <a:lnSpc>
                          <a:spcPts val="1600"/>
                        </a:lnSpc>
                        <a:spcAft>
                          <a:spcPts val="0"/>
                        </a:spcAft>
                      </a:pPr>
                      <a:r>
                        <a:rPr lang="en-U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Scheduled completion time</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ts val="1600"/>
                        </a:lnSpc>
                        <a:spcAft>
                          <a:spcPts val="0"/>
                        </a:spcAft>
                      </a:pPr>
                      <a:r>
                        <a:rPr lang="es-E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Work Item</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ts val="1600"/>
                        </a:lnSpc>
                        <a:spcAft>
                          <a:spcPts val="0"/>
                        </a:spcAft>
                      </a:pPr>
                      <a:r>
                        <a:rPr lang="es-ES" altLang="zh-TW" sz="1600" b="1" kern="100" dirty="0" err="1">
                          <a:solidFill>
                            <a:schemeClr val="lt1"/>
                          </a:solidFill>
                          <a:effectLst/>
                          <a:latin typeface="Arial" panose="020B0604020202020204" pitchFamily="34" charset="0"/>
                          <a:ea typeface="微軟正黑體" panose="020B0604030504040204" pitchFamily="34" charset="-120"/>
                          <a:cs typeface="Arial" panose="020B0604020202020204" pitchFamily="34" charset="0"/>
                        </a:rPr>
                        <a:t>Sub-project</a:t>
                      </a:r>
                      <a:r>
                        <a:rPr lang="es-ES" alt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 weight %</a:t>
                      </a:r>
                      <a:endParaRPr lang="zh-TW" sz="16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ts val="1600"/>
                        </a:lnSpc>
                        <a:spcAft>
                          <a:spcPts val="0"/>
                        </a:spcAft>
                      </a:pPr>
                      <a:r>
                        <a:rPr lang="es-ES" altLang="zh-TW" sz="1400" b="1" kern="100" dirty="0">
                          <a:solidFill>
                            <a:schemeClr val="lt1"/>
                          </a:solidFill>
                          <a:effectLst/>
                          <a:latin typeface="Arial" panose="020B0604020202020204" pitchFamily="34" charset="0"/>
                          <a:ea typeface="微軟正黑體" panose="020B0604030504040204" pitchFamily="34" charset="-120"/>
                          <a:cs typeface="Arial" panose="020B0604020202020204" pitchFamily="34" charset="0"/>
                        </a:rPr>
                        <a:t>Participant No.</a:t>
                      </a:r>
                      <a:endParaRPr lang="zh-TW" sz="1400" kern="100" dirty="0">
                        <a:solidFill>
                          <a:schemeClr val="bg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extLst>
                  <a:ext uri="{0D108BD9-81ED-4DB2-BD59-A6C34878D82A}">
                    <a16:rowId xmlns="" xmlns:a16="http://schemas.microsoft.com/office/drawing/2014/main" val="10000"/>
                  </a:ext>
                </a:extLst>
              </a:tr>
              <a:tr h="311327">
                <a:tc gridSpan="5">
                  <a:txBody>
                    <a:bodyPr/>
                    <a:lstStyle/>
                    <a:p>
                      <a:r>
                        <a:rPr lang="es-ES" altLang="zh-TW" sz="1600" kern="1200" dirty="0" err="1">
                          <a:solidFill>
                            <a:schemeClr val="dk1"/>
                          </a:solidFill>
                          <a:latin typeface="Arial" panose="020B0604020202020204" pitchFamily="34" charset="0"/>
                          <a:ea typeface="微軟正黑體" panose="020B0604030504040204" pitchFamily="34" charset="-120"/>
                          <a:cs typeface="Arial" panose="020B0604020202020204" pitchFamily="34" charset="0"/>
                        </a:rPr>
                        <a:t>Sub-project</a:t>
                      </a:r>
                      <a:r>
                        <a:rPr lang="en-US" altLang="zh-TW" sz="1600" kern="1200" dirty="0">
                          <a:solidFill>
                            <a:schemeClr val="dk1"/>
                          </a:solidFill>
                          <a:latin typeface="Arial" panose="020B0604020202020204" pitchFamily="34" charset="0"/>
                          <a:ea typeface="微軟正黑體" panose="020B0604030504040204" pitchFamily="34" charset="-120"/>
                          <a:cs typeface="Arial" panose="020B0604020202020204" pitchFamily="34" charset="0"/>
                        </a:rPr>
                        <a:t>1.XXX</a:t>
                      </a:r>
                    </a:p>
                  </a:txBody>
                  <a:tcPr marL="35560" marR="3556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 xmlns:a16="http://schemas.microsoft.com/office/drawing/2014/main" val="10001"/>
                  </a:ext>
                </a:extLst>
              </a:tr>
              <a:tr h="345558">
                <a:tc>
                  <a:txBody>
                    <a:bodyPr/>
                    <a:lstStyle/>
                    <a:p>
                      <a:r>
                        <a:rPr lang="en-US" altLang="zh-TW" sz="1600" dirty="0">
                          <a:latin typeface="Arial" panose="020B0604020202020204" pitchFamily="34" charset="0"/>
                          <a:ea typeface="微軟正黑體" panose="020B0604030504040204" pitchFamily="34" charset="-120"/>
                          <a:cs typeface="Arial" panose="020B0604020202020204" pitchFamily="34" charset="0"/>
                        </a:rPr>
                        <a:t>1.1.1</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YYYY/MM/DD</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2"/>
                  </a:ext>
                </a:extLst>
              </a:tr>
              <a:tr h="345558">
                <a:tc>
                  <a:txBody>
                    <a:bodyPr/>
                    <a:lstStyle/>
                    <a:p>
                      <a:r>
                        <a:rPr lang="en-US" altLang="zh-TW" sz="1600" dirty="0">
                          <a:latin typeface="Arial" panose="020B0604020202020204" pitchFamily="34" charset="0"/>
                          <a:ea typeface="微軟正黑體" panose="020B0604030504040204" pitchFamily="34" charset="-120"/>
                          <a:cs typeface="Arial" panose="020B0604020202020204" pitchFamily="34" charset="0"/>
                        </a:rPr>
                        <a:t>1.1.2</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YYYY/MM/DD</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3"/>
                  </a:ext>
                </a:extLst>
              </a:tr>
              <a:tr h="345558">
                <a:tc>
                  <a:txBody>
                    <a:bodyPr/>
                    <a:lstStyle/>
                    <a:p>
                      <a:r>
                        <a:rPr lang="en-US" altLang="zh-TW" sz="1600" dirty="0">
                          <a:latin typeface="Arial" panose="020B0604020202020204" pitchFamily="34" charset="0"/>
                          <a:ea typeface="微軟正黑體" panose="020B0604030504040204" pitchFamily="34" charset="-120"/>
                          <a:cs typeface="Arial" panose="020B0604020202020204" pitchFamily="34" charset="0"/>
                        </a:rPr>
                        <a:t>1.2.1</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YYYY/MM/DD</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cs typeface="Arial" panose="020B0604020202020204" pitchFamily="34" charset="0"/>
                      </a:endParaRPr>
                    </a:p>
                  </a:txBody>
                  <a:tcPr/>
                </a:tc>
                <a:tc>
                  <a:txBody>
                    <a:bodyPr/>
                    <a:lstStyle/>
                    <a:p>
                      <a:endParaRPr lang="zh-TW" altLang="en-US" sz="16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4"/>
                  </a:ext>
                </a:extLst>
              </a:tr>
              <a:tr h="345558">
                <a:tc>
                  <a:txBody>
                    <a:bodyPr/>
                    <a:lstStyle/>
                    <a:p>
                      <a:r>
                        <a:rPr lang="en-US" altLang="zh-TW" sz="1600" dirty="0">
                          <a:latin typeface="Arial" panose="020B0604020202020204" pitchFamily="34" charset="0"/>
                          <a:ea typeface="微軟正黑體" panose="020B0604030504040204" pitchFamily="34" charset="-120"/>
                          <a:cs typeface="Arial" panose="020B0604020202020204" pitchFamily="34" charset="0"/>
                        </a:rPr>
                        <a:t>1.2.2</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YYYY/MM/DD</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cs typeface="Arial" panose="020B0604020202020204" pitchFamily="34" charset="0"/>
                      </a:endParaRPr>
                    </a:p>
                  </a:txBody>
                  <a:tcPr/>
                </a:tc>
                <a:tc>
                  <a:txBody>
                    <a:bodyPr/>
                    <a:lstStyle/>
                    <a:p>
                      <a:endParaRPr lang="zh-TW" altLang="en-US" sz="16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5"/>
                  </a:ext>
                </a:extLst>
              </a:tr>
              <a:tr h="316761">
                <a:tc gridSpan="3">
                  <a:txBody>
                    <a:bodyPr/>
                    <a:lstStyle/>
                    <a:p>
                      <a:pPr algn="r"/>
                      <a:r>
                        <a:rPr lang="es-ES" altLang="zh-TW" sz="1600" kern="1200" dirty="0" err="1">
                          <a:solidFill>
                            <a:schemeClr val="dk1"/>
                          </a:solidFill>
                          <a:effectLst/>
                          <a:latin typeface="Arial" panose="020B0604020202020204" pitchFamily="34" charset="0"/>
                          <a:ea typeface="微軟正黑體" panose="020B0604030504040204" pitchFamily="34" charset="-120"/>
                          <a:cs typeface="Arial" panose="020B0604020202020204" pitchFamily="34" charset="0"/>
                        </a:rPr>
                        <a:t>Weight</a:t>
                      </a:r>
                      <a:r>
                        <a:rPr lang="es-ES" altLang="zh-TW" sz="1600" kern="120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 </a:t>
                      </a:r>
                      <a:r>
                        <a:rPr lang="es-ES" altLang="zh-TW" sz="1600" kern="1200" dirty="0" err="1">
                          <a:solidFill>
                            <a:schemeClr val="dk1"/>
                          </a:solidFill>
                          <a:effectLst/>
                          <a:latin typeface="Arial" panose="020B0604020202020204" pitchFamily="34" charset="0"/>
                          <a:ea typeface="微軟正黑體" panose="020B0604030504040204" pitchFamily="34" charset="-120"/>
                          <a:cs typeface="Arial" panose="020B0604020202020204" pitchFamily="34" charset="0"/>
                        </a:rPr>
                        <a:t>of</a:t>
                      </a:r>
                      <a:r>
                        <a:rPr lang="es-ES" altLang="zh-TW" sz="1600" kern="120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 </a:t>
                      </a:r>
                      <a:r>
                        <a:rPr lang="es-ES" altLang="zh-TW" sz="1600" kern="1200" dirty="0" err="1">
                          <a:solidFill>
                            <a:schemeClr val="dk1"/>
                          </a:solidFill>
                          <a:effectLst/>
                          <a:latin typeface="Arial" panose="020B0604020202020204" pitchFamily="34" charset="0"/>
                          <a:ea typeface="微軟正黑體" panose="020B0604030504040204" pitchFamily="34" charset="-120"/>
                          <a:cs typeface="Arial" panose="020B0604020202020204" pitchFamily="34" charset="0"/>
                        </a:rPr>
                        <a:t>sub-project</a:t>
                      </a:r>
                      <a:r>
                        <a:rPr lang="es-ES" altLang="zh-TW" sz="1600" kern="120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 </a:t>
                      </a:r>
                      <a:r>
                        <a:rPr lang="en-US" altLang="zh-TW" sz="1600" kern="1200" dirty="0">
                          <a:effectLst/>
                          <a:latin typeface="Arial" panose="020B0604020202020204" pitchFamily="34" charset="0"/>
                          <a:ea typeface="微軟正黑體" panose="020B0604030504040204" pitchFamily="34" charset="-120"/>
                          <a:cs typeface="Arial" panose="020B0604020202020204" pitchFamily="34" charset="0"/>
                        </a:rPr>
                        <a:t>(A)</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a:p>
                  </a:txBody>
                  <a:tcPr/>
                </a:tc>
                <a:tc hMerge="1">
                  <a:txBody>
                    <a:bodyPr/>
                    <a:lstStyle/>
                    <a:p>
                      <a:endParaRPr lang="zh-TW" altLang="en-US"/>
                    </a:p>
                  </a:txBody>
                  <a:tcPr/>
                </a:tc>
                <a:tc gridSpan="2">
                  <a:txBody>
                    <a:bodyPr/>
                    <a:lstStyle/>
                    <a:p>
                      <a:pPr algn="ct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a:p>
                  </a:txBody>
                  <a:tcPr/>
                </a:tc>
                <a:extLst>
                  <a:ext uri="{0D108BD9-81ED-4DB2-BD59-A6C34878D82A}">
                    <a16:rowId xmlns="" xmlns:a16="http://schemas.microsoft.com/office/drawing/2014/main" val="10006"/>
                  </a:ext>
                </a:extLst>
              </a:tr>
              <a:tr h="345558">
                <a:tc gridSpan="5">
                  <a:txBody>
                    <a:bodyPr/>
                    <a:lstStyle/>
                    <a:p>
                      <a:r>
                        <a:rPr lang="es-ES" altLang="zh-TW" sz="1800" kern="1200" dirty="0" err="1">
                          <a:solidFill>
                            <a:schemeClr val="dk1"/>
                          </a:solidFill>
                          <a:latin typeface="Arial" panose="020B0604020202020204" pitchFamily="34" charset="0"/>
                          <a:ea typeface="+mn-ea"/>
                          <a:cs typeface="Arial" panose="020B0604020202020204" pitchFamily="34" charset="0"/>
                        </a:rPr>
                        <a:t>Sub-project</a:t>
                      </a:r>
                      <a:r>
                        <a:rPr lang="es-ES" altLang="zh-TW" sz="1800" kern="1200" dirty="0">
                          <a:solidFill>
                            <a:schemeClr val="dk1"/>
                          </a:solidFill>
                          <a:latin typeface="Arial" panose="020B0604020202020204" pitchFamily="34" charset="0"/>
                          <a:ea typeface="+mn-ea"/>
                          <a:cs typeface="Arial" panose="020B0604020202020204" pitchFamily="34" charset="0"/>
                        </a:rPr>
                        <a:t> </a:t>
                      </a:r>
                      <a:r>
                        <a:rPr lang="en-US" altLang="zh-TW" sz="1600" dirty="0">
                          <a:latin typeface="Arial" panose="020B0604020202020204" pitchFamily="34" charset="0"/>
                          <a:ea typeface="微軟正黑體" panose="020B0604030504040204" pitchFamily="34" charset="-120"/>
                          <a:cs typeface="Arial" panose="020B0604020202020204" pitchFamily="34" charset="0"/>
                        </a:rPr>
                        <a:t>2.XXX</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a:p>
                  </a:txBody>
                  <a:tcPr/>
                </a:tc>
                <a:tc hMerge="1">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a:p>
                  </a:txBody>
                  <a:tcPr/>
                </a:tc>
                <a:extLst>
                  <a:ext uri="{0D108BD9-81ED-4DB2-BD59-A6C34878D82A}">
                    <a16:rowId xmlns="" xmlns:a16="http://schemas.microsoft.com/office/drawing/2014/main" val="10007"/>
                  </a:ext>
                </a:extLst>
              </a:tr>
              <a:tr h="345558">
                <a:tc>
                  <a:txBody>
                    <a:bodyPr/>
                    <a:lstStyle/>
                    <a:p>
                      <a:r>
                        <a:rPr lang="en-US" altLang="zh-TW" sz="1600" dirty="0">
                          <a:latin typeface="Arial" panose="020B0604020202020204" pitchFamily="34" charset="0"/>
                          <a:ea typeface="微軟正黑體" panose="020B0604030504040204" pitchFamily="34" charset="-120"/>
                          <a:cs typeface="Arial" panose="020B0604020202020204" pitchFamily="34" charset="0"/>
                        </a:rPr>
                        <a:t>2.1.1</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YYYY/MM/DD</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8"/>
                  </a:ext>
                </a:extLst>
              </a:tr>
              <a:tr h="345558">
                <a:tc>
                  <a:txBody>
                    <a:bodyPr/>
                    <a:lstStyle/>
                    <a:p>
                      <a:r>
                        <a:rPr lang="en-US" altLang="zh-TW" sz="1600" dirty="0">
                          <a:latin typeface="Arial" panose="020B0604020202020204" pitchFamily="34" charset="0"/>
                          <a:ea typeface="微軟正黑體" panose="020B0604030504040204" pitchFamily="34" charset="-120"/>
                          <a:cs typeface="Arial" panose="020B0604020202020204" pitchFamily="34" charset="0"/>
                        </a:rPr>
                        <a:t>2.1.2</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YYYY/MM/DD</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9"/>
                  </a:ext>
                </a:extLst>
              </a:tr>
              <a:tr h="0">
                <a:tc>
                  <a:txBody>
                    <a:bodyPr/>
                    <a:lstStyle/>
                    <a:p>
                      <a:r>
                        <a:rPr lang="en-US" altLang="zh-TW" sz="1600" dirty="0">
                          <a:latin typeface="Arial" panose="020B0604020202020204" pitchFamily="34" charset="0"/>
                          <a:ea typeface="微軟正黑體" panose="020B0604030504040204" pitchFamily="34" charset="-120"/>
                          <a:cs typeface="Arial" panose="020B0604020202020204" pitchFamily="34" charset="0"/>
                        </a:rPr>
                        <a:t>…</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660560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000" noProof="0" dirty="0"/>
              <a:t>4. Checkpoints and Performance Indicators (cont.)</a:t>
            </a:r>
          </a:p>
        </p:txBody>
      </p:sp>
      <p:sp>
        <p:nvSpPr>
          <p:cNvPr id="3" name="內容版面配置區 2"/>
          <p:cNvSpPr>
            <a:spLocks noGrp="1"/>
          </p:cNvSpPr>
          <p:nvPr>
            <p:ph idx="1"/>
          </p:nvPr>
        </p:nvSpPr>
        <p:spPr>
          <a:xfrm>
            <a:off x="838799" y="914400"/>
            <a:ext cx="10525887" cy="4816719"/>
          </a:xfrm>
        </p:spPr>
        <p:txBody>
          <a:bodyPr/>
          <a:lstStyle/>
          <a:p>
            <a:pPr marL="0" indent="0" eaLnBrk="0">
              <a:buNone/>
            </a:pPr>
            <a:r>
              <a:rPr lang="en-US" altLang="zh-TW" sz="2200" b="1" noProof="0" dirty="0"/>
              <a:t>(2) Project Key Performance Indicators</a:t>
            </a:r>
          </a:p>
          <a:p>
            <a:pPr marL="457200" lvl="1" indent="0">
              <a:buNone/>
            </a:pPr>
            <a:r>
              <a:rPr lang="en-US" altLang="zh-TW" sz="1800" noProof="0" dirty="0"/>
              <a:t>Specify the proposal year.</a:t>
            </a:r>
          </a:p>
          <a:p>
            <a:pPr lvl="1"/>
            <a:r>
              <a:rPr lang="en-US" altLang="zh-TW" sz="1800" noProof="0" dirty="0"/>
              <a:t>The number of startup teams being guided.</a:t>
            </a:r>
          </a:p>
          <a:p>
            <a:pPr lvl="1"/>
            <a:r>
              <a:rPr lang="en-US" altLang="zh-TW" sz="1800" noProof="0" dirty="0"/>
              <a:t>The number of </a:t>
            </a:r>
            <a:r>
              <a:rPr lang="en-US" altLang="zh-TW" sz="1800" noProof="0" dirty="0" smtClean="0"/>
              <a:t> </a:t>
            </a:r>
            <a:r>
              <a:rPr lang="en-US" altLang="zh-TW" sz="1800" dirty="0" err="1" smtClean="0"/>
              <a:t>PoS</a:t>
            </a:r>
            <a:r>
              <a:rPr lang="zh-TW" altLang="en-US" sz="1800" dirty="0"/>
              <a:t> </a:t>
            </a:r>
            <a:r>
              <a:rPr lang="en-US" altLang="zh-TW" sz="1800" dirty="0" smtClean="0"/>
              <a:t>to</a:t>
            </a:r>
            <a:r>
              <a:rPr lang="zh-TW" altLang="en-US" sz="1800" dirty="0" smtClean="0"/>
              <a:t> </a:t>
            </a:r>
            <a:r>
              <a:rPr lang="en-US" altLang="zh-TW" sz="1800" dirty="0" err="1" smtClean="0"/>
              <a:t>PoB</a:t>
            </a:r>
            <a:r>
              <a:rPr lang="en-US" altLang="zh-TW" sz="1800" dirty="0" smtClean="0"/>
              <a:t> </a:t>
            </a:r>
            <a:r>
              <a:rPr lang="en-US" altLang="zh-TW" sz="1800" noProof="0" dirty="0" smtClean="0"/>
              <a:t>by </a:t>
            </a:r>
            <a:r>
              <a:rPr lang="en-US" altLang="zh-TW" sz="1800" noProof="0" dirty="0"/>
              <a:t>the startup teams being guided.</a:t>
            </a:r>
          </a:p>
          <a:p>
            <a:pPr lvl="1"/>
            <a:r>
              <a:rPr lang="en-US" altLang="zh-TW" sz="1800" noProof="0" dirty="0"/>
              <a:t>The number of investments or business cooperation agreements received by the startup teams being guided.</a:t>
            </a:r>
          </a:p>
          <a:p>
            <a:pPr lvl="1"/>
            <a:r>
              <a:rPr lang="en-US" altLang="zh-TW" sz="1800" noProof="0" dirty="0"/>
              <a:t>Funds the startup teams being guided have obtained through fundraising, business cooperation, or investment.</a:t>
            </a:r>
          </a:p>
          <a:p>
            <a:endParaRPr lang="en-US" altLang="zh-TW" noProof="0" dirty="0"/>
          </a:p>
        </p:txBody>
      </p:sp>
      <p:graphicFrame>
        <p:nvGraphicFramePr>
          <p:cNvPr id="4" name="表格 3"/>
          <p:cNvGraphicFramePr>
            <a:graphicFrameLocks noGrp="1"/>
          </p:cNvGraphicFramePr>
          <p:nvPr>
            <p:extLst>
              <p:ext uri="{D42A27DB-BD31-4B8C-83A1-F6EECF244321}">
                <p14:modId xmlns:p14="http://schemas.microsoft.com/office/powerpoint/2010/main" val="911817988"/>
              </p:ext>
            </p:extLst>
          </p:nvPr>
        </p:nvGraphicFramePr>
        <p:xfrm>
          <a:off x="911951" y="3295844"/>
          <a:ext cx="10634696" cy="2758440"/>
        </p:xfrm>
        <a:graphic>
          <a:graphicData uri="http://schemas.openxmlformats.org/drawingml/2006/table">
            <a:tbl>
              <a:tblPr firstRow="1" bandRow="1">
                <a:tableStyleId>{5C22544A-7EE6-4342-B048-85BDC9FD1C3A}</a:tableStyleId>
              </a:tblPr>
              <a:tblGrid>
                <a:gridCol w="2616920">
                  <a:extLst>
                    <a:ext uri="{9D8B030D-6E8A-4147-A177-3AD203B41FA5}">
                      <a16:colId xmlns="" xmlns:a16="http://schemas.microsoft.com/office/drawing/2014/main" val="20000"/>
                    </a:ext>
                  </a:extLst>
                </a:gridCol>
                <a:gridCol w="2487769">
                  <a:extLst>
                    <a:ext uri="{9D8B030D-6E8A-4147-A177-3AD203B41FA5}">
                      <a16:colId xmlns="" xmlns:a16="http://schemas.microsoft.com/office/drawing/2014/main" val="20001"/>
                    </a:ext>
                  </a:extLst>
                </a:gridCol>
                <a:gridCol w="1252800">
                  <a:extLst>
                    <a:ext uri="{9D8B030D-6E8A-4147-A177-3AD203B41FA5}">
                      <a16:colId xmlns="" xmlns:a16="http://schemas.microsoft.com/office/drawing/2014/main" val="20002"/>
                    </a:ext>
                  </a:extLst>
                </a:gridCol>
                <a:gridCol w="1215812">
                  <a:extLst>
                    <a:ext uri="{9D8B030D-6E8A-4147-A177-3AD203B41FA5}">
                      <a16:colId xmlns="" xmlns:a16="http://schemas.microsoft.com/office/drawing/2014/main" val="20003"/>
                    </a:ext>
                  </a:extLst>
                </a:gridCol>
                <a:gridCol w="1139226">
                  <a:extLst>
                    <a:ext uri="{9D8B030D-6E8A-4147-A177-3AD203B41FA5}">
                      <a16:colId xmlns="" xmlns:a16="http://schemas.microsoft.com/office/drawing/2014/main" val="20004"/>
                    </a:ext>
                  </a:extLst>
                </a:gridCol>
                <a:gridCol w="1922169">
                  <a:extLst>
                    <a:ext uri="{9D8B030D-6E8A-4147-A177-3AD203B41FA5}">
                      <a16:colId xmlns="" xmlns:a16="http://schemas.microsoft.com/office/drawing/2014/main" val="20005"/>
                    </a:ext>
                  </a:extLst>
                </a:gridCol>
              </a:tblGrid>
              <a:tr h="0">
                <a:tc>
                  <a:txBody>
                    <a:bodyPr/>
                    <a:lstStyle/>
                    <a:p>
                      <a:pPr algn="ctr"/>
                      <a:r>
                        <a:rPr lang="en-US" altLang="zh-TW" dirty="0">
                          <a:latin typeface="Arial" panose="020B0604020202020204" pitchFamily="34" charset="0"/>
                          <a:ea typeface="微軟正黑體" panose="020B0604030504040204" pitchFamily="34" charset="-120"/>
                          <a:cs typeface="Arial" panose="020B0604020202020204" pitchFamily="34" charset="0"/>
                        </a:rPr>
                        <a:t>Item</a:t>
                      </a:r>
                      <a:endParaRPr lang="zh-TW" altLang="en-US"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en-US" altLang="zh-TW" dirty="0">
                          <a:latin typeface="Arial" panose="020B0604020202020204" pitchFamily="34" charset="0"/>
                          <a:ea typeface="微軟正黑體" panose="020B0604030504040204" pitchFamily="34" charset="-120"/>
                          <a:cs typeface="Arial" panose="020B0604020202020204" pitchFamily="34" charset="0"/>
                        </a:rPr>
                        <a:t>Indicator</a:t>
                      </a:r>
                      <a:endParaRPr lang="zh-TW" altLang="en-US"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marL="0" algn="ctr" defTabSz="914400" rtl="0" eaLnBrk="1" latinLnBrk="0" hangingPunct="1"/>
                      <a:r>
                        <a:rPr lang="en-US" altLang="zh-TW"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rPr>
                        <a:t>1</a:t>
                      </a:r>
                      <a:r>
                        <a:rPr lang="en-US" altLang="zh-TW" sz="1800" b="1" kern="1200" baseline="30000" dirty="0">
                          <a:solidFill>
                            <a:schemeClr val="lt1"/>
                          </a:solidFill>
                          <a:latin typeface="Arial" panose="020B0604020202020204" pitchFamily="34" charset="0"/>
                          <a:ea typeface="微軟正黑體" panose="020B0604030504040204" pitchFamily="34" charset="-120"/>
                          <a:cs typeface="Arial" panose="020B0604020202020204" pitchFamily="34" charset="0"/>
                        </a:rPr>
                        <a:t>st</a:t>
                      </a:r>
                      <a:r>
                        <a:rPr lang="en-US" altLang="zh-TW"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rPr>
                        <a:t> Year</a:t>
                      </a:r>
                      <a:endParaRPr lang="zh-TW" altLang="en-US"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en-US" altLang="zh-TW" dirty="0">
                          <a:latin typeface="Arial" panose="020B0604020202020204" pitchFamily="34" charset="0"/>
                          <a:ea typeface="微軟正黑體" panose="020B0604030504040204" pitchFamily="34" charset="-120"/>
                          <a:cs typeface="Arial" panose="020B0604020202020204" pitchFamily="34" charset="0"/>
                        </a:rPr>
                        <a:t>2</a:t>
                      </a:r>
                      <a:r>
                        <a:rPr lang="en-US" altLang="zh-TW" baseline="30000" dirty="0">
                          <a:latin typeface="Arial" panose="020B0604020202020204" pitchFamily="34" charset="0"/>
                          <a:ea typeface="微軟正黑體" panose="020B0604030504040204" pitchFamily="34" charset="-120"/>
                          <a:cs typeface="Arial" panose="020B0604020202020204" pitchFamily="34" charset="0"/>
                        </a:rPr>
                        <a:t>nd</a:t>
                      </a:r>
                      <a:r>
                        <a:rPr lang="en-US" altLang="zh-TW" dirty="0">
                          <a:latin typeface="Arial" panose="020B0604020202020204" pitchFamily="34" charset="0"/>
                          <a:ea typeface="微軟正黑體" panose="020B0604030504040204" pitchFamily="34" charset="-120"/>
                          <a:cs typeface="Arial" panose="020B0604020202020204" pitchFamily="34" charset="0"/>
                        </a:rPr>
                        <a:t> </a:t>
                      </a:r>
                      <a:r>
                        <a:rPr lang="en-US" altLang="zh-TW" dirty="0" smtClean="0">
                          <a:latin typeface="Arial" panose="020B0604020202020204" pitchFamily="34" charset="0"/>
                          <a:ea typeface="微軟正黑體" panose="020B0604030504040204" pitchFamily="34" charset="-120"/>
                          <a:cs typeface="Arial" panose="020B0604020202020204" pitchFamily="34" charset="0"/>
                        </a:rPr>
                        <a:t>Year</a:t>
                      </a:r>
                      <a:r>
                        <a:rPr lang="en-US" altLang="zh-TW" baseline="30000" dirty="0" smtClean="0">
                          <a:latin typeface="Arial" panose="020B0604020202020204" pitchFamily="34" charset="0"/>
                          <a:ea typeface="微軟正黑體" panose="020B0604030504040204" pitchFamily="34" charset="-120"/>
                          <a:cs typeface="Arial" panose="020B0604020202020204" pitchFamily="34" charset="0"/>
                        </a:rPr>
                        <a:t>3</a:t>
                      </a:r>
                      <a:endParaRPr lang="zh-TW" altLang="en-US" baseline="300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en-US" altLang="zh-TW" dirty="0">
                          <a:latin typeface="Arial" panose="020B0604020202020204" pitchFamily="34" charset="0"/>
                          <a:ea typeface="微軟正黑體" panose="020B0604030504040204" pitchFamily="34" charset="-120"/>
                          <a:cs typeface="Arial" panose="020B0604020202020204" pitchFamily="34" charset="0"/>
                        </a:rPr>
                        <a:t>3</a:t>
                      </a:r>
                      <a:r>
                        <a:rPr lang="en-US" altLang="zh-TW" baseline="30000" dirty="0">
                          <a:latin typeface="Arial" panose="020B0604020202020204" pitchFamily="34" charset="0"/>
                          <a:ea typeface="微軟正黑體" panose="020B0604030504040204" pitchFamily="34" charset="-120"/>
                          <a:cs typeface="Arial" panose="020B0604020202020204" pitchFamily="34" charset="0"/>
                        </a:rPr>
                        <a:t>rd</a:t>
                      </a:r>
                      <a:r>
                        <a:rPr lang="en-US" altLang="zh-TW" dirty="0">
                          <a:latin typeface="Arial" panose="020B0604020202020204" pitchFamily="34" charset="0"/>
                          <a:ea typeface="微軟正黑體" panose="020B0604030504040204" pitchFamily="34" charset="-120"/>
                          <a:cs typeface="Arial" panose="020B0604020202020204" pitchFamily="34" charset="0"/>
                        </a:rPr>
                        <a:t> Year</a:t>
                      </a:r>
                      <a:r>
                        <a:rPr lang="en-US" altLang="zh-TW" baseline="30000" dirty="0">
                          <a:latin typeface="Arial" panose="020B0604020202020204" pitchFamily="34" charset="0"/>
                          <a:ea typeface="微軟正黑體" panose="020B0604030504040204" pitchFamily="34" charset="-120"/>
                          <a:cs typeface="Arial" panose="020B0604020202020204" pitchFamily="34" charset="0"/>
                        </a:rPr>
                        <a:t>3</a:t>
                      </a:r>
                      <a:endParaRPr lang="zh-TW" altLang="en-US" baseline="300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es-ES" altLang="zh-TW"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rPr>
                        <a:t>Calculation/Verification method</a:t>
                      </a:r>
                      <a:endParaRPr lang="zh-TW" altLang="en-US" sz="1800" b="1" kern="1200" dirty="0">
                        <a:solidFill>
                          <a:schemeClr val="lt1"/>
                        </a:solidFill>
                        <a:latin typeface="Arial" panose="020B0604020202020204" pitchFamily="34" charset="0"/>
                        <a:ea typeface="微軟正黑體" panose="020B0604030504040204" pitchFamily="34" charset="-120"/>
                        <a:cs typeface="Arial" panose="020B0604020202020204" pitchFamily="34" charset="0"/>
                      </a:endParaRPr>
                    </a:p>
                  </a:txBody>
                  <a:tcPr anchor="ctr"/>
                </a:tc>
                <a:extLst>
                  <a:ext uri="{0D108BD9-81ED-4DB2-BD59-A6C34878D82A}">
                    <a16:rowId xmlns="" xmlns:a16="http://schemas.microsoft.com/office/drawing/2014/main" val="10000"/>
                  </a:ext>
                </a:extLst>
              </a:tr>
              <a:tr h="370840">
                <a:tc rowSpan="3">
                  <a:txBody>
                    <a:bodyPr/>
                    <a:lstStyle/>
                    <a:p>
                      <a:r>
                        <a:rPr lang="en-US" altLang="zh-TW" sz="1500" dirty="0">
                          <a:latin typeface="Arial" panose="020B0604020202020204" pitchFamily="34" charset="0"/>
                          <a:ea typeface="微軟正黑體" panose="020B0604030504040204" pitchFamily="34" charset="-120"/>
                          <a:cs typeface="Arial" panose="020B0604020202020204" pitchFamily="34" charset="0"/>
                        </a:rPr>
                        <a:t>1</a:t>
                      </a:r>
                      <a:r>
                        <a:rPr lang="en-US" altLang="zh-TW" sz="1500" kern="1200" dirty="0">
                          <a:solidFill>
                            <a:schemeClr val="dk1"/>
                          </a:solidFill>
                          <a:latin typeface="Arial" panose="020B0604020202020204" pitchFamily="34" charset="0"/>
                          <a:ea typeface="微軟正黑體" panose="020B0604030504040204" pitchFamily="34" charset="-120"/>
                          <a:cs typeface="Arial" panose="020B0604020202020204" pitchFamily="34" charset="0"/>
                        </a:rPr>
                        <a:t>. Project KPIs</a:t>
                      </a:r>
                      <a:r>
                        <a:rPr lang="en-US" altLang="zh-TW" sz="1500" baseline="30000" dirty="0">
                          <a:latin typeface="Arial" panose="020B0604020202020204" pitchFamily="34" charset="0"/>
                          <a:ea typeface="微軟正黑體" panose="020B0604030504040204" pitchFamily="34" charset="-120"/>
                          <a:cs typeface="Arial" panose="020B0604020202020204" pitchFamily="34" charset="0"/>
                        </a:rPr>
                        <a:t>1</a:t>
                      </a:r>
                      <a:endParaRPr lang="zh-TW" altLang="en-US" sz="1500" baseline="300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1"/>
                  </a:ext>
                </a:extLst>
              </a:tr>
              <a:tr h="370840">
                <a:tc vMerge="1">
                  <a:txBody>
                    <a:bodyPr/>
                    <a:lstStyle/>
                    <a:p>
                      <a:endParaRPr lang="zh-TW" altLang="en-US"/>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2"/>
                  </a:ext>
                </a:extLst>
              </a:tr>
              <a:tr h="166514">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zh-TW" sz="1800" kern="120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3"/>
                  </a:ext>
                </a:extLst>
              </a:tr>
              <a:tr h="287642">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500" kern="1200" dirty="0">
                          <a:effectLst/>
                          <a:latin typeface="Arial" panose="020B0604020202020204" pitchFamily="34" charset="0"/>
                          <a:ea typeface="微軟正黑體" panose="020B0604030504040204" pitchFamily="34" charset="-120"/>
                          <a:cs typeface="Arial" panose="020B0604020202020204" pitchFamily="34" charset="0"/>
                        </a:rPr>
                        <a:t>2.</a:t>
                      </a:r>
                      <a:r>
                        <a:rPr lang="en-US" altLang="zh-TW" sz="1500" kern="1200" dirty="0">
                          <a:solidFill>
                            <a:schemeClr val="dk1"/>
                          </a:solidFill>
                          <a:effectLst/>
                          <a:latin typeface="Arial" panose="020B0604020202020204" pitchFamily="34" charset="0"/>
                          <a:ea typeface="+mn-ea"/>
                          <a:cs typeface="Arial" panose="020B0604020202020204" pitchFamily="34" charset="0"/>
                        </a:rPr>
                        <a:t> </a:t>
                      </a:r>
                      <a:r>
                        <a:rPr lang="en-US" altLang="zh-TW" sz="1500" kern="120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rPr>
                        <a:t>Other derivative benefits</a:t>
                      </a:r>
                      <a:r>
                        <a:rPr lang="en-US" altLang="zh-TW" sz="1500" kern="1200" baseline="30000" dirty="0">
                          <a:effectLst/>
                          <a:latin typeface="Arial" panose="020B0604020202020204" pitchFamily="34" charset="0"/>
                          <a:ea typeface="微軟正黑體" panose="020B0604030504040204" pitchFamily="34" charset="-120"/>
                          <a:cs typeface="Arial" panose="020B0604020202020204" pitchFamily="34" charset="0"/>
                        </a:rPr>
                        <a:t>2</a:t>
                      </a:r>
                      <a:endParaRPr lang="zh-TW" altLang="zh-TW" sz="1500" kern="1200" baseline="3000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50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4"/>
                  </a:ext>
                </a:extLst>
              </a:tr>
              <a:tr h="216770">
                <a:tc vMerge="1">
                  <a:txBody>
                    <a:bodyPr/>
                    <a:lstStyle/>
                    <a:p>
                      <a:endParaRPr lang="zh-TW" altLang="en-US"/>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5"/>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zh-TW" sz="1800" kern="1200" dirty="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 xmlns:a16="http://schemas.microsoft.com/office/drawing/2014/main" val="10006"/>
                  </a:ext>
                </a:extLst>
              </a:tr>
            </a:tbl>
          </a:graphicData>
        </a:graphic>
      </p:graphicFrame>
      <p:sp>
        <p:nvSpPr>
          <p:cNvPr id="5" name="投影片編號版面配置區 4"/>
          <p:cNvSpPr>
            <a:spLocks noGrp="1"/>
          </p:cNvSpPr>
          <p:nvPr>
            <p:ph type="sldNum" sz="quarter" idx="12"/>
          </p:nvPr>
        </p:nvSpPr>
        <p:spPr/>
        <p:txBody>
          <a:bodyPr/>
          <a:lstStyle/>
          <a:p>
            <a:fld id="{08149932-37C6-4D6A-AF22-EBEBF2BE98A2}" type="slidenum">
              <a:rPr lang="zh-TW" altLang="en-US" smtClean="0"/>
              <a:pPr/>
              <a:t>9</a:t>
            </a:fld>
            <a:endParaRPr lang="zh-TW" altLang="en-US"/>
          </a:p>
        </p:txBody>
      </p:sp>
      <p:sp>
        <p:nvSpPr>
          <p:cNvPr id="6" name="矩形 5"/>
          <p:cNvSpPr/>
          <p:nvPr/>
        </p:nvSpPr>
        <p:spPr>
          <a:xfrm>
            <a:off x="784392" y="6027047"/>
            <a:ext cx="10634699" cy="646331"/>
          </a:xfrm>
          <a:prstGeom prst="rect">
            <a:avLst/>
          </a:prstGeom>
        </p:spPr>
        <p:txBody>
          <a:bodyPr wrap="square">
            <a:spAutoFit/>
          </a:bodyPr>
          <a:lstStyle/>
          <a:p>
            <a:pPr indent="-228600">
              <a:buFont typeface="+mj-lt"/>
              <a:buAutoNum type="arabicPeriod"/>
            </a:pPr>
            <a:r>
              <a:rPr lang="en-US" altLang="zh-TW" sz="1200" dirty="0">
                <a:latin typeface="Arial" panose="020B0604020202020204" pitchFamily="34" charset="0"/>
                <a:ea typeface="微軟正黑體" panose="020B0604030504040204" pitchFamily="34" charset="-120"/>
                <a:cs typeface="Arial" panose="020B0604020202020204" pitchFamily="34" charset="0"/>
              </a:rPr>
              <a:t>The Key Performance Indicators (KPIs) of the project must be included in "(1) Project Checkpoints".</a:t>
            </a:r>
            <a:endParaRPr lang="zh-TW" altLang="en-US" sz="1200" dirty="0">
              <a:latin typeface="Arial" panose="020B0604020202020204" pitchFamily="34" charset="0"/>
              <a:ea typeface="微軟正黑體" panose="020B0604030504040204" pitchFamily="34" charset="-120"/>
              <a:cs typeface="Arial" panose="020B0604020202020204" pitchFamily="34" charset="0"/>
            </a:endParaRPr>
          </a:p>
          <a:p>
            <a:pPr marL="228600" indent="-228600">
              <a:buFont typeface="+mj-lt"/>
              <a:buAutoNum type="arabicPeriod"/>
            </a:pPr>
            <a:r>
              <a:rPr lang="en-US" altLang="zh-TW" sz="1200" dirty="0" smtClean="0">
                <a:latin typeface="Arial" panose="020B0604020202020204" pitchFamily="34" charset="0"/>
                <a:ea typeface="微軟正黑體" panose="020B0604030504040204" pitchFamily="34" charset="-120"/>
                <a:cs typeface="Arial" panose="020B0604020202020204" pitchFamily="34" charset="0"/>
              </a:rPr>
              <a:t>For other derivative benefits, leave it blank or delete the column if there’s none.</a:t>
            </a:r>
            <a:endParaRPr lang="zh-TW" altLang="en-US" sz="1200" dirty="0">
              <a:latin typeface="Arial" panose="020B0604020202020204" pitchFamily="34" charset="0"/>
              <a:ea typeface="微軟正黑體" panose="020B0604030504040204" pitchFamily="34" charset="-120"/>
              <a:cs typeface="Arial" panose="020B0604020202020204" pitchFamily="34" charset="0"/>
            </a:endParaRPr>
          </a:p>
          <a:p>
            <a:pPr marL="228600" indent="-228600">
              <a:buFont typeface="+mj-lt"/>
              <a:buAutoNum type="arabicPeriod"/>
            </a:pPr>
            <a:r>
              <a:rPr lang="en-US" altLang="zh-TW" sz="1200" dirty="0">
                <a:latin typeface="Arial" panose="020B0604020202020204" pitchFamily="34" charset="0"/>
                <a:ea typeface="微軟正黑體" panose="020B0604030504040204" pitchFamily="34" charset="-120"/>
                <a:cs typeface="Arial" panose="020B0604020202020204" pitchFamily="34" charset="0"/>
              </a:rPr>
              <a:t>Applies only if project will last 2 or more years.</a:t>
            </a:r>
            <a:endParaRPr lang="zh-TW" altLang="en-US" sz="1200"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796283552"/>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TotalTime>
  <Words>2222</Words>
  <Application>Microsoft Office PowerPoint</Application>
  <PresentationFormat>寬螢幕</PresentationFormat>
  <Paragraphs>561</Paragraphs>
  <Slides>22</Slides>
  <Notes>3</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22</vt:i4>
      </vt:variant>
    </vt:vector>
  </HeadingPairs>
  <TitlesOfParts>
    <vt:vector size="29" baseType="lpstr">
      <vt:lpstr>Arial Unicode MS</vt:lpstr>
      <vt:lpstr>微軟正黑體</vt:lpstr>
      <vt:lpstr>新細明體</vt:lpstr>
      <vt:lpstr>標楷體</vt:lpstr>
      <vt:lpstr>Arial</vt:lpstr>
      <vt:lpstr>Calibri</vt:lpstr>
      <vt:lpstr>Office 佈景主題</vt:lpstr>
      <vt:lpstr>○○○○○○○○Project From  YYYY/MM/DD to YYYY/MM/DD</vt:lpstr>
      <vt:lpstr>Outline</vt:lpstr>
      <vt:lpstr>1. Reply to the Written Review Opinion</vt:lpstr>
      <vt:lpstr>2. Basic Company Information</vt:lpstr>
      <vt:lpstr>3. Description of Project Content</vt:lpstr>
      <vt:lpstr>3. Description of Project Content (cont.)</vt:lpstr>
      <vt:lpstr>3. Description of Project Content (cont.)</vt:lpstr>
      <vt:lpstr>4. Checkpoints and Performance Indicators</vt:lpstr>
      <vt:lpstr>4. Checkpoints and Performance Indicators (cont.)</vt:lpstr>
      <vt:lpstr>5. Project Framework and Outsourced Items</vt:lpstr>
      <vt:lpstr>6. Project Overall Funding Allocation</vt:lpstr>
      <vt:lpstr>6. Funding allocation for the first year</vt:lpstr>
      <vt:lpstr>7. Description of annual resource investment </vt:lpstr>
      <vt:lpstr>7. Description of annual resource investment (cont.)</vt:lpstr>
      <vt:lpstr>7. Description of annual resource investment (cont.)</vt:lpstr>
      <vt:lpstr>7. Description of annual resource investment (cont.)</vt:lpstr>
      <vt:lpstr>7. Description of annual resource investment (cont.)</vt:lpstr>
      <vt:lpstr>7. Description of annual resource investment (cont.)</vt:lpstr>
      <vt:lpstr>7. Description of annual resource investment (cont.)</vt:lpstr>
      <vt:lpstr>7. Description of annual resource investment (cont.)</vt:lpstr>
      <vt:lpstr>7. Description of annual resource investment (cont.)</vt:lpstr>
      <vt:lpstr>Startup Terrace @Shalun Here we are!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Format</dc:title>
  <dc:creator>SMEA</dc:creator>
  <cp:lastPrinted>2020-11-09T05:23:42Z</cp:lastPrinted>
  <dcterms:created xsi:type="dcterms:W3CDTF">2020-10-07T03:17:31Z</dcterms:created>
  <dcterms:modified xsi:type="dcterms:W3CDTF">2020-11-09T08:09:09Z</dcterms:modified>
</cp:coreProperties>
</file>