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70" r:id="rId4"/>
    <p:sldId id="260" r:id="rId5"/>
    <p:sldId id="259" r:id="rId6"/>
    <p:sldId id="274" r:id="rId7"/>
    <p:sldId id="275" r:id="rId8"/>
    <p:sldId id="276" r:id="rId9"/>
    <p:sldId id="279" r:id="rId10"/>
    <p:sldId id="272" r:id="rId11"/>
    <p:sldId id="261" r:id="rId12"/>
    <p:sldId id="280" r:id="rId13"/>
    <p:sldId id="264" r:id="rId14"/>
    <p:sldId id="265" r:id="rId15"/>
    <p:sldId id="266" r:id="rId16"/>
    <p:sldId id="267" r:id="rId17"/>
    <p:sldId id="268" r:id="rId18"/>
    <p:sldId id="269" r:id="rId19"/>
    <p:sldId id="281" r:id="rId20"/>
    <p:sldId id="282" r:id="rId21"/>
  </p:sldIdLst>
  <p:sldSz cx="9144000" cy="6858000" type="screen4x3"/>
  <p:notesSz cx="6799263" cy="98758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1">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FF6600"/>
    <a:srgbClr val="CC3300"/>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56" y="102"/>
      </p:cViewPr>
      <p:guideLst>
        <p:guide orient="horz" pos="2160"/>
        <p:guide pos="2880"/>
      </p:guideLst>
    </p:cSldViewPr>
  </p:slideViewPr>
  <p:notesTextViewPr>
    <p:cViewPr>
      <p:scale>
        <a:sx n="1" d="1"/>
        <a:sy n="1" d="1"/>
      </p:scale>
      <p:origin x="0" y="0"/>
    </p:cViewPr>
  </p:notesTextViewPr>
  <p:notesViewPr>
    <p:cSldViewPr>
      <p:cViewPr varScale="1">
        <p:scale>
          <a:sx n="77" d="100"/>
          <a:sy n="77" d="100"/>
        </p:scale>
        <p:origin x="-1050" y="-96"/>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1342" y="0"/>
            <a:ext cx="2946347" cy="493792"/>
          </a:xfrm>
          <a:prstGeom prst="rect">
            <a:avLst/>
          </a:prstGeom>
        </p:spPr>
        <p:txBody>
          <a:bodyPr vert="horz" lIns="91440" tIns="45720" rIns="91440" bIns="45720" rtlCol="0"/>
          <a:lstStyle>
            <a:lvl1pPr algn="r">
              <a:defRPr sz="1200"/>
            </a:lvl1pPr>
          </a:lstStyle>
          <a:p>
            <a:fld id="{CC90866A-0DF8-4075-ABC5-E973C328B79D}" type="datetimeFigureOut">
              <a:rPr lang="zh-TW" altLang="en-US" smtClean="0"/>
              <a:pPr/>
              <a:t>2020/11/11</a:t>
            </a:fld>
            <a:endParaRPr lang="zh-TW" altLang="en-US"/>
          </a:p>
        </p:txBody>
      </p:sp>
      <p:sp>
        <p:nvSpPr>
          <p:cNvPr id="4" name="頁尾版面配置區 3"/>
          <p:cNvSpPr>
            <a:spLocks noGrp="1"/>
          </p:cNvSpPr>
          <p:nvPr>
            <p:ph type="ftr" sz="quarter" idx="2"/>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1342" y="9380332"/>
            <a:ext cx="2946347" cy="493792"/>
          </a:xfrm>
          <a:prstGeom prst="rect">
            <a:avLst/>
          </a:prstGeom>
        </p:spPr>
        <p:txBody>
          <a:bodyPr vert="horz" lIns="91440" tIns="45720" rIns="91440" bIns="45720" rtlCol="0" anchor="b"/>
          <a:lstStyle>
            <a:lvl1pPr algn="r">
              <a:defRPr sz="1200"/>
            </a:lvl1pPr>
          </a:lstStyle>
          <a:p>
            <a:fld id="{339FDF7F-97DD-4E55-948F-422E3F530A9E}" type="slidenum">
              <a:rPr lang="zh-TW" altLang="en-US" smtClean="0"/>
              <a:pPr/>
              <a:t>‹#›</a:t>
            </a:fld>
            <a:endParaRPr lang="zh-TW" altLang="en-US"/>
          </a:p>
        </p:txBody>
      </p:sp>
    </p:spTree>
    <p:extLst>
      <p:ext uri="{BB962C8B-B14F-4D97-AF65-F5344CB8AC3E}">
        <p14:creationId xmlns:p14="http://schemas.microsoft.com/office/powerpoint/2010/main" val="16065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1342" y="0"/>
            <a:ext cx="2946347" cy="493792"/>
          </a:xfrm>
          <a:prstGeom prst="rect">
            <a:avLst/>
          </a:prstGeom>
        </p:spPr>
        <p:txBody>
          <a:bodyPr vert="horz" lIns="91440" tIns="45720" rIns="91440" bIns="45720" rtlCol="0"/>
          <a:lstStyle>
            <a:lvl1pPr algn="r">
              <a:defRPr sz="1200"/>
            </a:lvl1pPr>
          </a:lstStyle>
          <a:p>
            <a:fld id="{EFEE1C41-4683-405E-B1F2-56C30AB04F45}" type="datetimeFigureOut">
              <a:rPr lang="zh-TW" altLang="en-US" smtClean="0"/>
              <a:pPr/>
              <a:t>2020/11/11</a:t>
            </a:fld>
            <a:endParaRPr lang="zh-TW" altLang="en-US"/>
          </a:p>
        </p:txBody>
      </p:sp>
      <p:sp>
        <p:nvSpPr>
          <p:cNvPr id="4" name="投影片圖像版面配置區 3"/>
          <p:cNvSpPr>
            <a:spLocks noGrp="1" noRot="1" noChangeAspect="1"/>
          </p:cNvSpPr>
          <p:nvPr>
            <p:ph type="sldImg" idx="2"/>
          </p:nvPr>
        </p:nvSpPr>
        <p:spPr>
          <a:xfrm>
            <a:off x="931863" y="741363"/>
            <a:ext cx="4935537" cy="370205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927" y="4691023"/>
            <a:ext cx="5439410" cy="4444127"/>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1342" y="9380332"/>
            <a:ext cx="2946347" cy="493792"/>
          </a:xfrm>
          <a:prstGeom prst="rect">
            <a:avLst/>
          </a:prstGeom>
        </p:spPr>
        <p:txBody>
          <a:bodyPr vert="horz" lIns="91440" tIns="45720" rIns="91440" bIns="45720" rtlCol="0" anchor="b"/>
          <a:lstStyle>
            <a:lvl1pPr algn="r">
              <a:defRPr sz="1200"/>
            </a:lvl1pPr>
          </a:lstStyle>
          <a:p>
            <a:fld id="{9C98B4C4-712A-4923-9834-56E2E2DED6EB}" type="slidenum">
              <a:rPr lang="zh-TW" altLang="en-US" smtClean="0"/>
              <a:pPr/>
              <a:t>‹#›</a:t>
            </a:fld>
            <a:endParaRPr lang="zh-TW" altLang="en-US"/>
          </a:p>
        </p:txBody>
      </p:sp>
    </p:spTree>
    <p:extLst>
      <p:ext uri="{BB962C8B-B14F-4D97-AF65-F5344CB8AC3E}">
        <p14:creationId xmlns:p14="http://schemas.microsoft.com/office/powerpoint/2010/main" val="1497033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EF017660-47AA-4DA5-8583-DD2E7CBD1923}" type="datetime1">
              <a:rPr lang="zh-TW" altLang="en-US" smtClean="0"/>
              <a:pPr/>
              <a:t>2020/11/11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77047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BC607610-238F-4382-B3DA-BB1783A6CFFF}" type="datetime1">
              <a:rPr lang="zh-TW" altLang="en-US" smtClean="0"/>
              <a:pPr/>
              <a:t>2020/11/11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702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FFBB79F2-7674-4768-AA6A-49F0FA0CF3F4}" type="datetime1">
              <a:rPr lang="zh-TW" altLang="en-US" smtClean="0"/>
              <a:pPr/>
              <a:t>2020/11/11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8431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231FA2FD-0311-453B-9CA8-DD454F7C4F9C}" type="datetime1">
              <a:rPr lang="zh-TW" altLang="en-US" smtClean="0"/>
              <a:pPr/>
              <a:t>2020/11/11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187508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DC99B7C5-8CBC-4042-9664-DFA1311BF353}" type="datetime1">
              <a:rPr lang="zh-TW" altLang="en-US" smtClean="0"/>
              <a:pPr/>
              <a:t>2020/11/11</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661286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4B518B8-849A-4D49-9F1A-BB5CC6378F46}" type="datetime1">
              <a:rPr lang="zh-TW" altLang="en-US" smtClean="0"/>
              <a:pPr/>
              <a:t>2020/11/11</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21786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p>
            <a:fld id="{D7B59A4F-4E08-4B56-9581-17DFCAC5EB57}" type="datetime1">
              <a:rPr lang="zh-TW" altLang="en-US" smtClean="0"/>
              <a:pPr/>
              <a:t>2020/11/11</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75806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p>
            <a:fld id="{31B3075D-7FD5-4A0D-861D-4428D71E6392}" type="datetime1">
              <a:rPr lang="zh-TW" altLang="en-US" smtClean="0"/>
              <a:pPr/>
              <a:t>2020/11/11</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195604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p>
            <a:fld id="{D8FC127A-9474-4569-821D-B78BA93AFB23}" type="datetime1">
              <a:rPr lang="zh-TW" altLang="en-US" smtClean="0"/>
              <a:pPr/>
              <a:t>2020/11/11</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926941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21C15F3C-E5F3-4B6E-8166-B23C9C1E748E}" type="datetime1">
              <a:rPr lang="zh-TW" altLang="en-US" smtClean="0"/>
              <a:pPr/>
              <a:t>2020/11/11</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0895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938BADC-5244-4CDC-9C1B-4409765CD43E}" type="datetime1">
              <a:rPr lang="zh-TW" altLang="en-US" smtClean="0"/>
              <a:pPr/>
              <a:t>2020/11/11</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159290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 y="116632"/>
            <a:ext cx="9125743" cy="542131"/>
          </a:xfrm>
          <a:prstGeom prst="rect">
            <a:avLst/>
          </a:prstGeom>
        </p:spPr>
        <p:txBody>
          <a:bodyPr vert="horz" lIns="91440" tIns="45720" rIns="91440" bIns="45720" rtlCol="0" anchor="ctr">
            <a:normAutofit/>
          </a:bodyPr>
          <a:lstStyle/>
          <a:p>
            <a:r>
              <a:rPr lang="zh-TW" altLang="en-US" dirty="0" smtClean="0"/>
              <a:t>按一下以編輯母片標題樣式</a:t>
            </a:r>
            <a:endParaRPr lang="zh-TW" altLang="en-US" dirty="0"/>
          </a:p>
        </p:txBody>
      </p:sp>
      <p:sp>
        <p:nvSpPr>
          <p:cNvPr id="6" name="投影片編號版面配置區 5"/>
          <p:cNvSpPr>
            <a:spLocks noGrp="1"/>
          </p:cNvSpPr>
          <p:nvPr>
            <p:ph type="sldNum" sz="quarter" idx="4"/>
          </p:nvPr>
        </p:nvSpPr>
        <p:spPr>
          <a:xfrm>
            <a:off x="3491880" y="6410920"/>
            <a:ext cx="2133600" cy="365125"/>
          </a:xfrm>
          <a:prstGeom prst="rect">
            <a:avLst/>
          </a:prstGeom>
        </p:spPr>
        <p:txBody>
          <a:bodyPr vert="horz" lIns="91440" tIns="45720" rIns="91440" bIns="45720" rtlCol="0" anchor="ctr"/>
          <a:lstStyle>
            <a:lvl1pPr algn="ctr">
              <a:defRPr sz="1200">
                <a:solidFill>
                  <a:schemeClr val="tx1">
                    <a:tint val="75000"/>
                  </a:schemeClr>
                </a:solidFill>
                <a:latin typeface="微軟正黑體" panose="020B0604030504040204" pitchFamily="34" charset="-120"/>
                <a:ea typeface="微軟正黑體" panose="020B0604030504040204" pitchFamily="34" charset="-120"/>
              </a:defRPr>
            </a:lvl1pPr>
          </a:lstStyle>
          <a:p>
            <a:fld id="{73223D1E-4C2A-4DC2-9A2B-E1865257190C}" type="slidenum">
              <a:rPr lang="zh-TW" altLang="en-US" smtClean="0"/>
              <a:pPr/>
              <a:t>‹#›</a:t>
            </a:fld>
            <a:endParaRPr lang="zh-TW" altLang="en-US"/>
          </a:p>
        </p:txBody>
      </p:sp>
      <p:pic>
        <p:nvPicPr>
          <p:cNvPr id="7" name="Picture 13" descr="logo_idic"/>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l="4126" t="24115" b="6029"/>
          <a:stretch>
            <a:fillRect/>
          </a:stretch>
        </p:blipFill>
        <p:spPr bwMode="auto">
          <a:xfrm>
            <a:off x="0" y="0"/>
            <a:ext cx="17462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7" descr="SMEA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l="1033" t="7262"/>
          <a:stretch>
            <a:fillRect/>
          </a:stretch>
        </p:blipFill>
        <p:spPr bwMode="auto">
          <a:xfrm>
            <a:off x="8613504" y="3969"/>
            <a:ext cx="512239" cy="486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6"/>
          <p:cNvSpPr>
            <a:spLocks noChangeArrowheads="1"/>
          </p:cNvSpPr>
          <p:nvPr userDrawn="1"/>
        </p:nvSpPr>
        <p:spPr bwMode="auto">
          <a:xfrm>
            <a:off x="251521" y="798512"/>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smtClean="0">
              <a:solidFill>
                <a:schemeClr val="tx1"/>
              </a:solidFill>
              <a:latin typeface="Times New Roman" pitchFamily="18" charset="0"/>
              <a:ea typeface="標楷體" pitchFamily="65" charset="-120"/>
            </a:endParaRPr>
          </a:p>
        </p:txBody>
      </p:sp>
      <p:sp>
        <p:nvSpPr>
          <p:cNvPr id="10" name="Rectangle 16"/>
          <p:cNvSpPr>
            <a:spLocks noChangeArrowheads="1"/>
          </p:cNvSpPr>
          <p:nvPr userDrawn="1"/>
        </p:nvSpPr>
        <p:spPr bwMode="auto">
          <a:xfrm flipV="1">
            <a:off x="251521" y="6311898"/>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smtClean="0">
              <a:solidFill>
                <a:srgbClr val="000099"/>
              </a:solidFill>
              <a:latin typeface="Times New Roman" pitchFamily="18" charset="0"/>
              <a:ea typeface="標楷體" pitchFamily="65" charset="-120"/>
            </a:endParaRPr>
          </a:p>
        </p:txBody>
      </p:sp>
      <p:sp>
        <p:nvSpPr>
          <p:cNvPr id="11" name="矩形 10"/>
          <p:cNvSpPr/>
          <p:nvPr userDrawn="1"/>
        </p:nvSpPr>
        <p:spPr>
          <a:xfrm>
            <a:off x="105172" y="6466036"/>
            <a:ext cx="3390900" cy="246221"/>
          </a:xfrm>
          <a:prstGeom prst="rect">
            <a:avLst/>
          </a:prstGeom>
        </p:spPr>
        <p:txBody>
          <a:bodyPr wrap="square">
            <a:spAutoFit/>
          </a:bodyPr>
          <a:lstStyle/>
          <a:p>
            <a:r>
              <a:rPr lang="en-US" altLang="zh-TW" sz="1000" b="0" kern="1200" dirty="0" smtClean="0">
                <a:solidFill>
                  <a:schemeClr val="tx1"/>
                </a:solidFill>
                <a:effectLst/>
                <a:latin typeface="微軟正黑體" panose="020B0604030504040204" pitchFamily="34" charset="-120"/>
                <a:ea typeface="微軟正黑體" panose="020B0604030504040204" pitchFamily="34" charset="-120"/>
                <a:cs typeface="+mn-cs"/>
              </a:rPr>
              <a:t>110</a:t>
            </a:r>
            <a:r>
              <a:rPr lang="zh-TW" altLang="zh-TW" sz="1000" b="0" kern="1200" dirty="0" smtClean="0">
                <a:solidFill>
                  <a:schemeClr val="tx1"/>
                </a:solidFill>
                <a:effectLst/>
                <a:latin typeface="微軟正黑體" panose="020B0604030504040204" pitchFamily="34" charset="-120"/>
                <a:ea typeface="微軟正黑體" panose="020B0604030504040204" pitchFamily="34" charset="-120"/>
                <a:cs typeface="+mn-cs"/>
              </a:rPr>
              <a:t>年度「推動中小企業循環經濟能力接軌國際輔導計畫」</a:t>
            </a:r>
            <a:endPar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endParaRPr>
          </a:p>
        </p:txBody>
      </p:sp>
      <p:sp>
        <p:nvSpPr>
          <p:cNvPr id="12" name="矩形 11"/>
          <p:cNvSpPr/>
          <p:nvPr userDrawn="1"/>
        </p:nvSpPr>
        <p:spPr>
          <a:xfrm>
            <a:off x="6732239" y="6476582"/>
            <a:ext cx="2217155" cy="246221"/>
          </a:xfrm>
          <a:prstGeom prst="rect">
            <a:avLst/>
          </a:prstGeom>
        </p:spPr>
        <p:txBody>
          <a:bodyPr wrap="square">
            <a:spAutoFit/>
          </a:bodyPr>
          <a:lstStyle/>
          <a:p>
            <a:pPr algn="r"/>
            <a:r>
              <a:rPr lang="zh-TW" altLang="en-US" sz="1000" b="0" kern="1200" dirty="0" smtClean="0">
                <a:solidFill>
                  <a:schemeClr val="tx1"/>
                </a:solidFill>
                <a:effectLst/>
                <a:latin typeface="微軟正黑體" panose="020B0604030504040204" pitchFamily="34" charset="-120"/>
                <a:ea typeface="微軟正黑體" panose="020B0604030504040204" pitchFamily="34" charset="-120"/>
                <a:cs typeface="+mn-cs"/>
              </a:rPr>
              <a:t>循環經濟綠色創新應用輔導</a:t>
            </a:r>
            <a:endParaRPr lang="zh-TW" altLang="zh-TW" sz="1000" b="0" kern="1200" dirty="0">
              <a:solidFill>
                <a:schemeClr val="tx1"/>
              </a:solidFill>
              <a:effectLst/>
              <a:latin typeface="微軟正黑體" panose="020B0604030504040204" pitchFamily="34" charset="-120"/>
              <a:ea typeface="微軟正黑體" panose="020B0604030504040204" pitchFamily="34" charset="-120"/>
              <a:cs typeface="+mn-cs"/>
            </a:endParaRPr>
          </a:p>
        </p:txBody>
      </p:sp>
    </p:spTree>
    <p:extLst>
      <p:ext uri="{BB962C8B-B14F-4D97-AF65-F5344CB8AC3E}">
        <p14:creationId xmlns:p14="http://schemas.microsoft.com/office/powerpoint/2010/main" val="762398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微軟正黑體" panose="020B0604030504040204" pitchFamily="34" charset="-120"/>
          <a:ea typeface="微軟正黑體" panose="020B0604030504040204" pitchFamily="34" charset="-120"/>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a:t>
            </a:fld>
            <a:endParaRPr lang="zh-TW" altLang="en-US"/>
          </a:p>
        </p:txBody>
      </p:sp>
      <p:grpSp>
        <p:nvGrpSpPr>
          <p:cNvPr id="7" name="群組 6"/>
          <p:cNvGrpSpPr/>
          <p:nvPr/>
        </p:nvGrpSpPr>
        <p:grpSpPr>
          <a:xfrm>
            <a:off x="107504" y="0"/>
            <a:ext cx="9036496" cy="6845300"/>
            <a:chOff x="107504" y="0"/>
            <a:chExt cx="9036496" cy="6845300"/>
          </a:xfrm>
        </p:grpSpPr>
        <p:sp>
          <p:nvSpPr>
            <p:cNvPr id="5" name="矩形 4"/>
            <p:cNvSpPr/>
            <p:nvPr/>
          </p:nvSpPr>
          <p:spPr>
            <a:xfrm>
              <a:off x="107504" y="535980"/>
              <a:ext cx="8856984" cy="6309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5"/>
            <p:cNvSpPr/>
            <p:nvPr/>
          </p:nvSpPr>
          <p:spPr>
            <a:xfrm>
              <a:off x="8229600" y="0"/>
              <a:ext cx="9144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8" name="矩形 7"/>
          <p:cNvSpPr/>
          <p:nvPr/>
        </p:nvSpPr>
        <p:spPr>
          <a:xfrm>
            <a:off x="251520" y="768896"/>
            <a:ext cx="8640960" cy="1477328"/>
          </a:xfrm>
          <a:prstGeom prst="rect">
            <a:avLst/>
          </a:prstGeom>
        </p:spPr>
        <p:txBody>
          <a:bodyPr wrap="square">
            <a:spAutoFit/>
          </a:bodyPr>
          <a:lstStyle/>
          <a:p>
            <a:pPr algn="ctr"/>
            <a:r>
              <a:rPr lang="en-US" altLang="zh-TW" sz="3000" b="1" dirty="0" smtClean="0">
                <a:solidFill>
                  <a:schemeClr val="accent2"/>
                </a:solidFill>
                <a:latin typeface="微軟正黑體" panose="020B0604030504040204" pitchFamily="34" charset="-120"/>
                <a:ea typeface="微軟正黑體" panose="020B0604030504040204" pitchFamily="34" charset="-120"/>
              </a:rPr>
              <a:t>110</a:t>
            </a:r>
            <a:r>
              <a:rPr lang="zh-TW" altLang="zh-TW" sz="3000" b="1" dirty="0" smtClean="0">
                <a:solidFill>
                  <a:schemeClr val="accent2"/>
                </a:solidFill>
                <a:latin typeface="微軟正黑體" panose="020B0604030504040204" pitchFamily="34" charset="-120"/>
                <a:ea typeface="微軟正黑體" panose="020B0604030504040204" pitchFamily="34" charset="-120"/>
              </a:rPr>
              <a:t>年度</a:t>
            </a:r>
            <a:r>
              <a:rPr lang="zh-TW" altLang="zh-TW" sz="3000" b="1" dirty="0">
                <a:solidFill>
                  <a:schemeClr val="accent2"/>
                </a:solidFill>
                <a:latin typeface="微軟正黑體" panose="020B0604030504040204" pitchFamily="34" charset="-120"/>
                <a:ea typeface="微軟正黑體" panose="020B0604030504040204" pitchFamily="34" charset="-120"/>
              </a:rPr>
              <a:t>「推動中小企業循環經濟能力接軌國際輔導計畫</a:t>
            </a:r>
            <a:r>
              <a:rPr lang="zh-TW" altLang="zh-TW" sz="3000" b="1" dirty="0" smtClean="0">
                <a:solidFill>
                  <a:schemeClr val="accent2"/>
                </a:solidFill>
                <a:latin typeface="微軟正黑體" panose="020B0604030504040204" pitchFamily="34" charset="-120"/>
                <a:ea typeface="微軟正黑體" panose="020B0604030504040204" pitchFamily="34" charset="-120"/>
              </a:rPr>
              <a:t>」</a:t>
            </a:r>
            <a:r>
              <a:rPr lang="en-US" altLang="zh-TW" sz="3000" b="1" dirty="0" smtClean="0">
                <a:solidFill>
                  <a:schemeClr val="accent2"/>
                </a:solidFill>
                <a:latin typeface="微軟正黑體" panose="020B0604030504040204" pitchFamily="34" charset="-120"/>
                <a:ea typeface="微軟正黑體" panose="020B0604030504040204" pitchFamily="34" charset="-120"/>
              </a:rPr>
              <a:t>-</a:t>
            </a:r>
            <a:r>
              <a:rPr lang="zh-TW" altLang="en-US" sz="3000" b="1" dirty="0" smtClean="0">
                <a:solidFill>
                  <a:schemeClr val="accent2"/>
                </a:solidFill>
                <a:latin typeface="微軟正黑體" panose="020B0604030504040204" pitchFamily="34" charset="-120"/>
                <a:ea typeface="微軟正黑體" panose="020B0604030504040204" pitchFamily="34" charset="-120"/>
              </a:rPr>
              <a:t>綠色創新應用輔導 </a:t>
            </a:r>
            <a:endParaRPr lang="en-US" altLang="zh-TW" sz="3000" b="1" dirty="0" smtClean="0">
              <a:solidFill>
                <a:schemeClr val="accent2"/>
              </a:solidFill>
              <a:latin typeface="微軟正黑體" panose="020B0604030504040204" pitchFamily="34" charset="-120"/>
              <a:ea typeface="微軟正黑體" panose="020B0604030504040204" pitchFamily="34" charset="-120"/>
            </a:endParaRPr>
          </a:p>
          <a:p>
            <a:pPr algn="ctr"/>
            <a:r>
              <a:rPr lang="zh-TW" altLang="en-US" sz="3000" b="1" dirty="0" smtClean="0">
                <a:solidFill>
                  <a:schemeClr val="accent2"/>
                </a:solidFill>
                <a:latin typeface="微軟正黑體" panose="020B0604030504040204" pitchFamily="34" charset="-120"/>
                <a:ea typeface="微軟正黑體" panose="020B0604030504040204" pitchFamily="34" charset="-120"/>
              </a:rPr>
              <a:t>遴選會議</a:t>
            </a:r>
            <a:endParaRPr lang="zh-TW" altLang="zh-TW" sz="3000" dirty="0">
              <a:solidFill>
                <a:schemeClr val="accent2"/>
              </a:solidFill>
              <a:latin typeface="微軟正黑體" panose="020B0604030504040204" pitchFamily="34" charset="-120"/>
              <a:ea typeface="微軟正黑體" panose="020B0604030504040204" pitchFamily="34"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1782128619"/>
              </p:ext>
            </p:extLst>
          </p:nvPr>
        </p:nvGraphicFramePr>
        <p:xfrm>
          <a:off x="575555" y="2547888"/>
          <a:ext cx="7992890" cy="396240"/>
        </p:xfrm>
        <a:graphic>
          <a:graphicData uri="http://schemas.openxmlformats.org/drawingml/2006/table">
            <a:tbl>
              <a:tblPr firstRow="1" bandRow="1">
                <a:tableStyleId>{5940675A-B579-460E-94D1-54222C63F5DA}</a:tableStyleId>
              </a:tblPr>
              <a:tblGrid>
                <a:gridCol w="1598578"/>
                <a:gridCol w="1598578"/>
                <a:gridCol w="1598578"/>
                <a:gridCol w="1598578"/>
                <a:gridCol w="1598578"/>
              </a:tblGrid>
              <a:tr h="370840">
                <a:tc>
                  <a:txBody>
                    <a:bodyPr/>
                    <a:lstStyle/>
                    <a:p>
                      <a:pPr algn="ct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重新設計</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工業循環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生物循環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服務模式</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熱能循環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1895365833"/>
              </p:ext>
            </p:extLst>
          </p:nvPr>
        </p:nvGraphicFramePr>
        <p:xfrm>
          <a:off x="755576" y="3306192"/>
          <a:ext cx="7704856" cy="2672805"/>
        </p:xfrm>
        <a:graphic>
          <a:graphicData uri="http://schemas.openxmlformats.org/drawingml/2006/table">
            <a:tbl>
              <a:tblPr firstRow="1" bandRow="1">
                <a:tableStyleId>{5940675A-B579-460E-94D1-54222C63F5DA}</a:tableStyleId>
              </a:tblPr>
              <a:tblGrid>
                <a:gridCol w="1800200"/>
                <a:gridCol w="5904656"/>
              </a:tblGrid>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主導提案單位：</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altLang="zh-TW" sz="2000" dirty="0" smtClean="0">
                          <a:solidFill>
                            <a:schemeClr val="bg1">
                              <a:lumMod val="65000"/>
                            </a:schemeClr>
                          </a:solidFill>
                          <a:latin typeface="微軟正黑體" panose="020B0604030504040204" pitchFamily="34" charset="-120"/>
                          <a:ea typeface="微軟正黑體" panose="020B0604030504040204" pitchFamily="34" charset="-120"/>
                        </a:rPr>
                        <a:t>OOOOOOO</a:t>
                      </a:r>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（公司全名）</a:t>
                      </a:r>
                      <a:endParaRPr lang="zh-TW" altLang="en-US" sz="2000" dirty="0">
                        <a:solidFill>
                          <a:schemeClr val="bg1">
                            <a:lumMod val="65000"/>
                          </a:schemeClr>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提案計畫：</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ＯＯＯＯＯＯ（計畫名稱）</a:t>
                      </a:r>
                      <a:endParaRPr lang="zh-TW" altLang="en-US" sz="2000" dirty="0">
                        <a:solidFill>
                          <a:schemeClr val="bg1">
                            <a:lumMod val="65000"/>
                          </a:schemeClr>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報告人：</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l" defTabSz="914400" rtl="0" eaLnBrk="1" latinLnBrk="0" hangingPunct="1"/>
                      <a:r>
                        <a:rPr lang="zh-TW" altLang="en-US" sz="2000" kern="1200" dirty="0" smtClean="0">
                          <a:solidFill>
                            <a:schemeClr val="bg1">
                              <a:lumMod val="65000"/>
                            </a:schemeClr>
                          </a:solidFill>
                          <a:latin typeface="微軟正黑體" panose="020B0604030504040204" pitchFamily="34" charset="-120"/>
                          <a:ea typeface="微軟正黑體" panose="020B0604030504040204" pitchFamily="34" charset="-120"/>
                          <a:cs typeface="+mn-cs"/>
                        </a:rPr>
                        <a:t>ＯＯＯ（計畫主持人）</a:t>
                      </a:r>
                      <a:endParaRPr lang="zh-TW" altLang="en-US" sz="2000" kern="1200" dirty="0">
                        <a:solidFill>
                          <a:schemeClr val="bg1">
                            <a:lumMod val="65000"/>
                          </a:schemeClr>
                        </a:solidFill>
                        <a:latin typeface="微軟正黑體" panose="020B0604030504040204" pitchFamily="34" charset="-120"/>
                        <a:ea typeface="微軟正黑體" panose="020B0604030504040204" pitchFamily="34" charset="-120"/>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輔導單位：</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ＯＯＯＯＯ</a:t>
                      </a:r>
                      <a:endParaRPr lang="zh-TW" altLang="en-US" sz="2000" strike="sngStrike" dirty="0">
                        <a:solidFill>
                          <a:srgbClr val="FF0000"/>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計畫執行期間：</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dist"/>
                      <a:r>
                        <a:rPr lang="en-US" altLang="zh-TW" sz="2000" dirty="0" smtClean="0">
                          <a:latin typeface="微軟正黑體" panose="020B0604030504040204" pitchFamily="34" charset="-120"/>
                          <a:ea typeface="微軟正黑體" panose="020B0604030504040204" pitchFamily="34" charset="-120"/>
                        </a:rPr>
                        <a:t>110</a:t>
                      </a:r>
                      <a:r>
                        <a:rPr lang="zh-TW" altLang="en-US" sz="2000" dirty="0" smtClean="0">
                          <a:latin typeface="微軟正黑體" panose="020B0604030504040204" pitchFamily="34" charset="-120"/>
                          <a:ea typeface="微軟正黑體" panose="020B0604030504040204" pitchFamily="34" charset="-120"/>
                        </a:rPr>
                        <a:t>年</a:t>
                      </a:r>
                      <a:r>
                        <a:rPr lang="en-US" altLang="zh-TW" sz="2000" dirty="0" smtClean="0">
                          <a:latin typeface="微軟正黑體" panose="020B0604030504040204" pitchFamily="34" charset="-120"/>
                          <a:ea typeface="微軟正黑體" panose="020B0604030504040204" pitchFamily="34" charset="-120"/>
                        </a:rPr>
                        <a:t>OO</a:t>
                      </a:r>
                      <a:r>
                        <a:rPr lang="zh-TW" altLang="en-US" sz="2000" dirty="0" smtClean="0">
                          <a:latin typeface="微軟正黑體" panose="020B0604030504040204" pitchFamily="34" charset="-120"/>
                          <a:ea typeface="微軟正黑體" panose="020B0604030504040204" pitchFamily="34" charset="-120"/>
                        </a:rPr>
                        <a:t>月</a:t>
                      </a:r>
                      <a:r>
                        <a:rPr lang="en-US" altLang="zh-TW" sz="2000" dirty="0" smtClean="0">
                          <a:latin typeface="微軟正黑體" panose="020B0604030504040204" pitchFamily="34" charset="-120"/>
                          <a:ea typeface="微軟正黑體" panose="020B0604030504040204" pitchFamily="34" charset="-120"/>
                        </a:rPr>
                        <a:t>OO</a:t>
                      </a:r>
                      <a:r>
                        <a:rPr lang="zh-TW" altLang="en-US" sz="2000" dirty="0" smtClean="0">
                          <a:latin typeface="微軟正黑體" panose="020B0604030504040204" pitchFamily="34" charset="-120"/>
                          <a:ea typeface="微軟正黑體" panose="020B0604030504040204" pitchFamily="34" charset="-120"/>
                        </a:rPr>
                        <a:t>日</a:t>
                      </a:r>
                      <a:r>
                        <a:rPr lang="en-US" altLang="zh-TW" sz="2000" dirty="0" smtClean="0">
                          <a:latin typeface="微軟正黑體" panose="020B0604030504040204" pitchFamily="34" charset="-120"/>
                          <a:ea typeface="微軟正黑體" panose="020B0604030504040204" pitchFamily="34" charset="-120"/>
                        </a:rPr>
                        <a:t>-110</a:t>
                      </a:r>
                      <a:r>
                        <a:rPr lang="zh-TW" altLang="en-US" sz="2000" dirty="0" smtClean="0">
                          <a:latin typeface="微軟正黑體" panose="020B0604030504040204" pitchFamily="34" charset="-120"/>
                          <a:ea typeface="微軟正黑體" panose="020B0604030504040204" pitchFamily="34" charset="-120"/>
                        </a:rPr>
                        <a:t>年</a:t>
                      </a:r>
                      <a:r>
                        <a:rPr lang="en-US" altLang="zh-TW" sz="2000" dirty="0" smtClean="0">
                          <a:latin typeface="微軟正黑體" panose="020B0604030504040204" pitchFamily="34" charset="-120"/>
                          <a:ea typeface="微軟正黑體" panose="020B0604030504040204" pitchFamily="34" charset="-120"/>
                        </a:rPr>
                        <a:t>11</a:t>
                      </a:r>
                      <a:r>
                        <a:rPr lang="zh-TW" altLang="en-US" sz="2000" dirty="0" smtClean="0">
                          <a:latin typeface="微軟正黑體" panose="020B0604030504040204" pitchFamily="34" charset="-120"/>
                          <a:ea typeface="微軟正黑體" panose="020B0604030504040204" pitchFamily="34" charset="-120"/>
                        </a:rPr>
                        <a:t>月</a:t>
                      </a:r>
                      <a:r>
                        <a:rPr lang="en-US" altLang="zh-TW" sz="2000" dirty="0" smtClean="0">
                          <a:latin typeface="微軟正黑體" panose="020B0604030504040204" pitchFamily="34" charset="-120"/>
                          <a:ea typeface="微軟正黑體" panose="020B0604030504040204" pitchFamily="34" charset="-120"/>
                        </a:rPr>
                        <a:t>30</a:t>
                      </a:r>
                      <a:r>
                        <a:rPr lang="zh-TW" altLang="en-US" sz="2000" dirty="0" smtClean="0">
                          <a:latin typeface="微軟正黑體" panose="020B0604030504040204" pitchFamily="34" charset="-120"/>
                          <a:ea typeface="微軟正黑體" panose="020B0604030504040204" pitchFamily="34" charset="-120"/>
                        </a:rPr>
                        <a:t>日止</a:t>
                      </a:r>
                      <a:endParaRPr lang="zh-TW" altLang="en-US" sz="2000" dirty="0">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12" name="Rectangle 4"/>
          <p:cNvSpPr>
            <a:spLocks noChangeArrowheads="1"/>
          </p:cNvSpPr>
          <p:nvPr/>
        </p:nvSpPr>
        <p:spPr bwMode="auto">
          <a:xfrm>
            <a:off x="2492994" y="6253957"/>
            <a:ext cx="49117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233363" eaLnBrk="0" hangingPunct="0">
              <a:defRPr kumimoji="1" sz="1400">
                <a:solidFill>
                  <a:srgbClr val="008000"/>
                </a:solidFill>
                <a:latin typeface="微軟正黑體" pitchFamily="34" charset="-120"/>
                <a:ea typeface="微軟正黑體" pitchFamily="34" charset="-120"/>
              </a:defRPr>
            </a:lvl1pPr>
            <a:lvl2pPr marL="742950" indent="-285750" defTabSz="233363" eaLnBrk="0" hangingPunct="0">
              <a:defRPr kumimoji="1" sz="1400">
                <a:solidFill>
                  <a:srgbClr val="008000"/>
                </a:solidFill>
                <a:latin typeface="微軟正黑體" pitchFamily="34" charset="-120"/>
                <a:ea typeface="微軟正黑體" pitchFamily="34" charset="-120"/>
              </a:defRPr>
            </a:lvl2pPr>
            <a:lvl3pPr marL="1143000" indent="-228600" defTabSz="233363" eaLnBrk="0" hangingPunct="0">
              <a:defRPr kumimoji="1" sz="1400">
                <a:solidFill>
                  <a:srgbClr val="008000"/>
                </a:solidFill>
                <a:latin typeface="微軟正黑體" pitchFamily="34" charset="-120"/>
                <a:ea typeface="微軟正黑體" pitchFamily="34" charset="-120"/>
              </a:defRPr>
            </a:lvl3pPr>
            <a:lvl4pPr marL="1600200" indent="-228600" defTabSz="233363" eaLnBrk="0" hangingPunct="0">
              <a:defRPr kumimoji="1" sz="1400">
                <a:solidFill>
                  <a:srgbClr val="008000"/>
                </a:solidFill>
                <a:latin typeface="微軟正黑體" pitchFamily="34" charset="-120"/>
                <a:ea typeface="微軟正黑體" pitchFamily="34" charset="-120"/>
              </a:defRPr>
            </a:lvl4pPr>
            <a:lvl5pPr marL="2057400" indent="-228600" defTabSz="233363" eaLnBrk="0" hangingPunct="0">
              <a:defRPr kumimoji="1" sz="1400">
                <a:solidFill>
                  <a:srgbClr val="008000"/>
                </a:solidFill>
                <a:latin typeface="微軟正黑體" pitchFamily="34" charset="-120"/>
                <a:ea typeface="微軟正黑體" pitchFamily="34" charset="-120"/>
              </a:defRPr>
            </a:lvl5pPr>
            <a:lvl6pPr marL="25146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ctr" eaLnBrk="1" hangingPunct="1">
              <a:lnSpc>
                <a:spcPct val="140000"/>
              </a:lnSpc>
            </a:pPr>
            <a:r>
              <a:rPr lang="en-US" altLang="zh-TW" sz="1600" b="1" dirty="0" smtClean="0">
                <a:solidFill>
                  <a:schemeClr val="accent2"/>
                </a:solidFill>
              </a:rPr>
              <a:t>110</a:t>
            </a:r>
            <a:r>
              <a:rPr lang="zh-TW" altLang="en-US" sz="1600" b="1" dirty="0" smtClean="0">
                <a:solidFill>
                  <a:schemeClr val="accent2"/>
                </a:solidFill>
              </a:rPr>
              <a:t>年 </a:t>
            </a:r>
            <a:r>
              <a:rPr lang="en-US" altLang="zh-TW" sz="1600" b="1" dirty="0" err="1" smtClean="0">
                <a:solidFill>
                  <a:schemeClr val="accent2"/>
                </a:solidFill>
              </a:rPr>
              <a:t>OO月</a:t>
            </a:r>
            <a:r>
              <a:rPr lang="en-US" altLang="zh-TW" sz="1600" b="1" dirty="0" smtClean="0">
                <a:solidFill>
                  <a:schemeClr val="accent2"/>
                </a:solidFill>
              </a:rPr>
              <a:t> OO</a:t>
            </a:r>
            <a:r>
              <a:rPr lang="zh-TW" altLang="en-US" sz="1600" b="1" dirty="0" smtClean="0">
                <a:solidFill>
                  <a:schemeClr val="accent2"/>
                </a:solidFill>
              </a:rPr>
              <a:t>日</a:t>
            </a:r>
            <a:endParaRPr lang="zh-TW" altLang="en-US" sz="1600" b="1" dirty="0">
              <a:solidFill>
                <a:schemeClr val="accent2"/>
              </a:solidFill>
            </a:endParaRPr>
          </a:p>
        </p:txBody>
      </p:sp>
      <p:sp>
        <p:nvSpPr>
          <p:cNvPr id="13" name="圓角矩形圖說文字 12"/>
          <p:cNvSpPr/>
          <p:nvPr/>
        </p:nvSpPr>
        <p:spPr>
          <a:xfrm>
            <a:off x="6119427" y="3573016"/>
            <a:ext cx="2845061" cy="1152128"/>
          </a:xfrm>
          <a:prstGeom prst="wedgeRoundRectCallout">
            <a:avLst>
              <a:gd name="adj1" fmla="val -74215"/>
              <a:gd name="adj2" fmla="val -188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106044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三、預期成效及計畫亮點</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10</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1207295298"/>
              </p:ext>
            </p:extLst>
          </p:nvPr>
        </p:nvGraphicFramePr>
        <p:xfrm>
          <a:off x="242467" y="1212806"/>
          <a:ext cx="8640959" cy="2154052"/>
        </p:xfrm>
        <a:graphic>
          <a:graphicData uri="http://schemas.openxmlformats.org/drawingml/2006/table">
            <a:tbl>
              <a:tblPr firstRow="1" firstCol="1" bandRow="1">
                <a:tableStyleId>{5940675A-B579-460E-94D1-54222C63F5DA}</a:tableStyleId>
              </a:tblPr>
              <a:tblGrid>
                <a:gridCol w="3107729"/>
                <a:gridCol w="1653852"/>
                <a:gridCol w="3879378"/>
              </a:tblGrid>
              <a:tr h="398813">
                <a:tc>
                  <a:txBody>
                    <a:bodyPr/>
                    <a:lstStyle/>
                    <a:p>
                      <a:pPr algn="ctr">
                        <a:lnSpc>
                          <a:spcPts val="2200"/>
                        </a:lnSpc>
                        <a:spcAft>
                          <a:spcPts val="0"/>
                        </a:spcAft>
                      </a:pPr>
                      <a:r>
                        <a:rPr lang="zh-TW" altLang="en-US" sz="1600" b="1" kern="100" dirty="0" smtClean="0">
                          <a:effectLst/>
                          <a:latin typeface="微軟正黑體" panose="020B0604030504040204" pitchFamily="34" charset="-120"/>
                          <a:ea typeface="微軟正黑體" panose="020B0604030504040204" pitchFamily="34" charset="-120"/>
                        </a:rPr>
                        <a:t>執行</a:t>
                      </a:r>
                      <a:r>
                        <a:rPr lang="zh-TW" sz="1600" b="1" kern="100" dirty="0" smtClean="0">
                          <a:effectLst/>
                          <a:latin typeface="微軟正黑體" panose="020B0604030504040204" pitchFamily="34" charset="-120"/>
                          <a:ea typeface="微軟正黑體" panose="020B0604030504040204" pitchFamily="34" charset="-120"/>
                        </a:rPr>
                        <a:t>前</a:t>
                      </a:r>
                      <a:r>
                        <a:rPr lang="zh-TW" sz="1600" b="1" kern="100" dirty="0">
                          <a:effectLst/>
                          <a:latin typeface="微軟正黑體" panose="020B0604030504040204" pitchFamily="34" charset="-120"/>
                          <a:ea typeface="微軟正黑體" panose="020B0604030504040204" pitchFamily="34" charset="-120"/>
                        </a:rPr>
                        <a:t>現況</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altLang="en-US" sz="1600" b="1" kern="100" dirty="0" smtClean="0">
                          <a:effectLst/>
                          <a:latin typeface="微軟正黑體" panose="020B0604030504040204" pitchFamily="34" charset="-120"/>
                          <a:ea typeface="微軟正黑體" panose="020B0604030504040204" pitchFamily="34" charset="-120"/>
                        </a:rPr>
                        <a:t>執行</a:t>
                      </a:r>
                      <a:r>
                        <a:rPr lang="zh-TW" sz="1600" b="1" kern="100" dirty="0" smtClean="0">
                          <a:effectLst/>
                          <a:latin typeface="微軟正黑體" panose="020B0604030504040204" pitchFamily="34" charset="-120"/>
                          <a:ea typeface="微軟正黑體" panose="020B0604030504040204" pitchFamily="34" charset="-120"/>
                        </a:rPr>
                        <a:t>後</a:t>
                      </a:r>
                      <a:r>
                        <a:rPr lang="zh-TW" sz="1600" b="1" kern="100" dirty="0">
                          <a:effectLst/>
                          <a:latin typeface="微軟正黑體" panose="020B0604030504040204" pitchFamily="34" charset="-120"/>
                          <a:ea typeface="微軟正黑體" panose="020B0604030504040204" pitchFamily="34" charset="-120"/>
                        </a:rPr>
                        <a:t>量化效益</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a:t>
                      </a:r>
                      <a:r>
                        <a:rPr lang="zh-TW" sz="1600" b="1" kern="100" dirty="0" smtClean="0">
                          <a:effectLst/>
                          <a:latin typeface="微軟正黑體" panose="020B0604030504040204" pitchFamily="34" charset="-120"/>
                          <a:ea typeface="微軟正黑體" panose="020B0604030504040204" pitchFamily="34" charset="-120"/>
                        </a:rPr>
                        <a:t>方式</a:t>
                      </a:r>
                      <a:r>
                        <a:rPr lang="en-US" altLang="zh-TW" sz="1600" b="1" kern="100" dirty="0" smtClean="0">
                          <a:effectLst/>
                          <a:latin typeface="微軟正黑體" panose="020B0604030504040204" pitchFamily="34" charset="-120"/>
                          <a:ea typeface="微軟正黑體" panose="020B0604030504040204" pitchFamily="34" charset="-120"/>
                        </a:rPr>
                        <a:t>/</a:t>
                      </a:r>
                      <a:r>
                        <a:rPr lang="zh-TW" altLang="en-US" sz="1600" b="1" kern="100" dirty="0" smtClean="0">
                          <a:effectLst/>
                          <a:latin typeface="微軟正黑體" panose="020B0604030504040204" pitchFamily="34" charset="-120"/>
                          <a:ea typeface="微軟正黑體" panose="020B0604030504040204" pitchFamily="34" charset="-120"/>
                        </a:rPr>
                        <a:t>說明</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r>
              <a:tr h="398813">
                <a:tc>
                  <a:txBody>
                    <a:bodyPr/>
                    <a:lstStyle/>
                    <a:p>
                      <a:pPr algn="ct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創造產值</a:t>
                      </a:r>
                      <a:r>
                        <a:rPr lang="en-US" altLang="zh-TW" sz="1600" kern="100" dirty="0" smtClean="0">
                          <a:effectLst/>
                          <a:latin typeface="微軟正黑體" panose="020B0604030504040204" pitchFamily="34" charset="-120"/>
                          <a:ea typeface="微軟正黑體" panose="020B0604030504040204" pitchFamily="34" charset="-120"/>
                        </a:rPr>
                        <a:t>(</a:t>
                      </a:r>
                      <a:r>
                        <a:rPr lang="zh-TW" altLang="en-US" sz="1600" kern="100" dirty="0" smtClean="0">
                          <a:solidFill>
                            <a:srgbClr val="FF0000"/>
                          </a:solidFill>
                          <a:effectLst/>
                          <a:latin typeface="微軟正黑體" panose="020B0604030504040204" pitchFamily="34" charset="-120"/>
                          <a:ea typeface="微軟正黑體" panose="020B0604030504040204" pitchFamily="34" charset="-120"/>
                        </a:rPr>
                        <a:t>至少</a:t>
                      </a:r>
                      <a:r>
                        <a:rPr lang="en-US" altLang="zh-TW" sz="1600" kern="100" dirty="0" smtClean="0">
                          <a:solidFill>
                            <a:srgbClr val="FF0000"/>
                          </a:solidFill>
                          <a:effectLst/>
                          <a:latin typeface="微軟正黑體" panose="020B0604030504040204" pitchFamily="34" charset="-120"/>
                          <a:ea typeface="微軟正黑體" panose="020B0604030504040204" pitchFamily="34" charset="-120"/>
                        </a:rPr>
                        <a:t>0.6</a:t>
                      </a:r>
                      <a:r>
                        <a:rPr lang="zh-TW" altLang="en-US" sz="1600" kern="100" dirty="0" smtClean="0">
                          <a:solidFill>
                            <a:srgbClr val="FF0000"/>
                          </a:solidFill>
                          <a:effectLst/>
                          <a:latin typeface="微軟正黑體" panose="020B0604030504040204" pitchFamily="34" charset="-120"/>
                          <a:ea typeface="微軟正黑體" panose="020B0604030504040204" pitchFamily="34" charset="-120"/>
                        </a:rPr>
                        <a:t>億元</a:t>
                      </a:r>
                      <a:r>
                        <a:rPr lang="en-US" altLang="zh-TW" sz="1600" kern="100" dirty="0" smtClean="0">
                          <a:solidFill>
                            <a:srgbClr val="FF0000"/>
                          </a:solidFill>
                          <a:effectLst/>
                          <a:latin typeface="微軟正黑體" panose="020B0604030504040204" pitchFamily="34" charset="-120"/>
                          <a:ea typeface="微軟正黑體" panose="020B0604030504040204" pitchFamily="34" charset="-120"/>
                        </a:rPr>
                        <a:t>)</a:t>
                      </a:r>
                      <a:endParaRPr lang="zh-TW" sz="1600" kern="100" dirty="0">
                        <a:solidFill>
                          <a:srgbClr val="FF0000"/>
                        </a:solidFill>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algn="just" defTabSz="914400" rtl="0" eaLnBrk="1" latinLnBrk="0" hangingPunct="1">
                        <a:lnSpc>
                          <a:spcPts val="2200"/>
                        </a:lnSpc>
                        <a:spcAft>
                          <a:spcPts val="0"/>
                        </a:spcAft>
                      </a:pP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促進研發或生產投資金額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降低生產</a:t>
                      </a:r>
                      <a:r>
                        <a:rPr lang="zh-TW" sz="1600" kern="100" dirty="0" smtClean="0">
                          <a:effectLst/>
                          <a:latin typeface="微軟正黑體" panose="020B0604030504040204" pitchFamily="34" charset="-120"/>
                          <a:ea typeface="微軟正黑體" panose="020B0604030504040204" pitchFamily="34" charset="-120"/>
                        </a:rPr>
                        <a:t>成本</a:t>
                      </a:r>
                      <a:endParaRPr lang="en-US" altLang="zh-TW" sz="1600" kern="100" dirty="0" smtClean="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98813">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取得能源管理、碳</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水足跡、溫室氣體盤查管理等認證</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effectLst/>
                          <a:latin typeface="微軟正黑體" panose="020B0604030504040204" pitchFamily="34" charset="-120"/>
                          <a:ea typeface="微軟正黑體" panose="020B0604030504040204" pitchFamily="34" charset="-120"/>
                          <a:cs typeface="CG Times"/>
                        </a:rPr>
                        <a:t>至少</a:t>
                      </a:r>
                      <a:r>
                        <a:rPr lang="en-US" altLang="zh-TW" sz="1600" kern="100" dirty="0" smtClean="0">
                          <a:effectLst/>
                          <a:latin typeface="微軟正黑體" panose="020B0604030504040204" pitchFamily="34" charset="-120"/>
                          <a:ea typeface="微軟正黑體" panose="020B0604030504040204" pitchFamily="34" charset="-120"/>
                          <a:cs typeface="CG Times"/>
                        </a:rPr>
                        <a:t>1</a:t>
                      </a:r>
                      <a:r>
                        <a:rPr lang="zh-TW" altLang="en-US" sz="1600" kern="100" dirty="0" smtClean="0">
                          <a:effectLst/>
                          <a:latin typeface="微軟正黑體" panose="020B0604030504040204" pitchFamily="34" charset="-120"/>
                          <a:ea typeface="微軟正黑體" panose="020B0604030504040204" pitchFamily="34" charset="-120"/>
                          <a:cs typeface="CG Times"/>
                        </a:rPr>
                        <a:t>項</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algn="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cs typeface="CG Times"/>
                        </a:rPr>
                        <a:t>項</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l">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bl>
          </a:graphicData>
        </a:graphic>
      </p:graphicFrame>
      <p:sp>
        <p:nvSpPr>
          <p:cNvPr id="6" name="矩形 5"/>
          <p:cNvSpPr/>
          <p:nvPr/>
        </p:nvSpPr>
        <p:spPr>
          <a:xfrm>
            <a:off x="251520" y="865504"/>
            <a:ext cx="2031326"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一、</a:t>
            </a:r>
            <a:r>
              <a:rPr lang="zh-TW" altLang="zh-TW" b="1" kern="100" dirty="0" smtClean="0">
                <a:latin typeface="微軟正黑體" panose="020B0604030504040204" pitchFamily="34" charset="-120"/>
                <a:ea typeface="微軟正黑體" panose="020B0604030504040204" pitchFamily="34" charset="-120"/>
              </a:rPr>
              <a:t>必要</a:t>
            </a:r>
            <a:r>
              <a:rPr lang="zh-TW" altLang="zh-TW" b="1" kern="100" dirty="0">
                <a:latin typeface="微軟正黑體" panose="020B0604030504040204" pitchFamily="34" charset="-120"/>
                <a:ea typeface="微軟正黑體" panose="020B0604030504040204" pitchFamily="34" charset="-120"/>
              </a:rPr>
              <a:t>量化效益</a:t>
            </a:r>
            <a:endParaRPr lang="zh-TW" altLang="en-US" b="1" kern="100" dirty="0">
              <a:latin typeface="微軟正黑體" panose="020B0604030504040204" pitchFamily="34" charset="-120"/>
              <a:ea typeface="微軟正黑體" panose="020B0604030504040204" pitchFamily="34" charset="-120"/>
            </a:endParaRPr>
          </a:p>
        </p:txBody>
      </p:sp>
      <p:sp>
        <p:nvSpPr>
          <p:cNvPr id="7" name="矩形 6"/>
          <p:cNvSpPr/>
          <p:nvPr/>
        </p:nvSpPr>
        <p:spPr>
          <a:xfrm>
            <a:off x="255438" y="3563963"/>
            <a:ext cx="332334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a:t>
            </a:r>
            <a:r>
              <a:rPr lang="zh-TW" altLang="zh-TW" b="1" kern="100" dirty="0" smtClean="0">
                <a:latin typeface="微軟正黑體" panose="020B0604030504040204" pitchFamily="34" charset="-120"/>
                <a:ea typeface="微軟正黑體" panose="020B0604030504040204" pitchFamily="34" charset="-120"/>
              </a:rPr>
              <a:t>自</a:t>
            </a:r>
            <a:r>
              <a:rPr lang="zh-TW" altLang="en-US" b="1" kern="100" dirty="0" smtClean="0">
                <a:latin typeface="微軟正黑體" panose="020B0604030504040204" pitchFamily="34" charset="-120"/>
                <a:ea typeface="微軟正黑體" panose="020B0604030504040204" pitchFamily="34" charset="-120"/>
              </a:rPr>
              <a:t>訂</a:t>
            </a:r>
            <a:r>
              <a:rPr lang="zh-TW" altLang="zh-TW" b="1" kern="100" dirty="0" smtClean="0">
                <a:latin typeface="微軟正黑體" panose="020B0604030504040204" pitchFamily="34" charset="-120"/>
                <a:ea typeface="微軟正黑體" panose="020B0604030504040204" pitchFamily="34" charset="-120"/>
              </a:rPr>
              <a:t>量化效益</a:t>
            </a:r>
            <a:r>
              <a:rPr lang="zh-TW" altLang="en-US" b="1" kern="100" dirty="0">
                <a:latin typeface="微軟正黑體" panose="020B0604030504040204" pitchFamily="34" charset="-120"/>
                <a:ea typeface="微軟正黑體" panose="020B0604030504040204" pitchFamily="34" charset="-120"/>
              </a:rPr>
              <a:t>（</a:t>
            </a:r>
            <a:r>
              <a:rPr lang="zh-TW" altLang="en-US" b="1" kern="100" dirty="0" smtClean="0">
                <a:latin typeface="微軟正黑體" panose="020B0604030504040204" pitchFamily="34" charset="-120"/>
                <a:ea typeface="微軟正黑體" panose="020B0604030504040204" pitchFamily="34" charset="-120"/>
              </a:rPr>
              <a:t>至少</a:t>
            </a:r>
            <a:r>
              <a:rPr lang="en-US" altLang="zh-TW" b="1" kern="100" dirty="0" smtClean="0">
                <a:latin typeface="微軟正黑體" panose="020B0604030504040204" pitchFamily="34" charset="-120"/>
                <a:ea typeface="微軟正黑體" panose="020B0604030504040204" pitchFamily="34" charset="-120"/>
              </a:rPr>
              <a:t>3</a:t>
            </a:r>
            <a:r>
              <a:rPr lang="zh-TW" altLang="en-US" b="1" kern="100" dirty="0" smtClean="0">
                <a:latin typeface="微軟正黑體" panose="020B0604030504040204" pitchFamily="34" charset="-120"/>
                <a:ea typeface="微軟正黑體" panose="020B0604030504040204" pitchFamily="34" charset="-120"/>
              </a:rPr>
              <a:t>項</a:t>
            </a:r>
            <a:r>
              <a:rPr lang="zh-TW" altLang="en-US" b="1" kern="100" dirty="0">
                <a:latin typeface="微軟正黑體" panose="020B0604030504040204" pitchFamily="34" charset="-120"/>
                <a:ea typeface="微軟正黑體" panose="020B0604030504040204" pitchFamily="34" charset="-120"/>
              </a:rPr>
              <a:t>）</a:t>
            </a:r>
          </a:p>
        </p:txBody>
      </p:sp>
      <p:graphicFrame>
        <p:nvGraphicFramePr>
          <p:cNvPr id="8" name="表格 7"/>
          <p:cNvGraphicFramePr>
            <a:graphicFrameLocks noGrp="1"/>
          </p:cNvGraphicFramePr>
          <p:nvPr>
            <p:extLst>
              <p:ext uri="{D42A27DB-BD31-4B8C-83A1-F6EECF244321}">
                <p14:modId xmlns:p14="http://schemas.microsoft.com/office/powerpoint/2010/main" val="1012857088"/>
              </p:ext>
            </p:extLst>
          </p:nvPr>
        </p:nvGraphicFramePr>
        <p:xfrm>
          <a:off x="204888" y="3941009"/>
          <a:ext cx="8633196" cy="2297169"/>
        </p:xfrm>
        <a:graphic>
          <a:graphicData uri="http://schemas.openxmlformats.org/drawingml/2006/table">
            <a:tbl>
              <a:tblPr firstRow="1" firstCol="1" bandRow="1">
                <a:tableStyleId>{5940675A-B579-460E-94D1-54222C63F5DA}</a:tableStyleId>
              </a:tblPr>
              <a:tblGrid>
                <a:gridCol w="3104937"/>
                <a:gridCol w="1622215"/>
                <a:gridCol w="3906044"/>
              </a:tblGrid>
              <a:tr h="328167">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輔導後量化效益</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計算方式</a:t>
                      </a:r>
                      <a:r>
                        <a:rPr lang="en-US" sz="1600" b="1" kern="100" dirty="0">
                          <a:effectLst/>
                          <a:latin typeface="微軟正黑體" panose="020B0604030504040204" pitchFamily="34" charset="-120"/>
                          <a:ea typeface="微軟正黑體" panose="020B0604030504040204" pitchFamily="34" charset="-120"/>
                        </a:rPr>
                        <a:t>/</a:t>
                      </a:r>
                      <a:r>
                        <a:rPr lang="zh-TW" sz="1600" b="1" kern="100" dirty="0">
                          <a:effectLst/>
                          <a:latin typeface="微軟正黑體" panose="020B0604030504040204" pitchFamily="34" charset="-120"/>
                          <a:ea typeface="微軟正黑體" panose="020B0604030504040204" pitchFamily="34" charset="-120"/>
                        </a:rPr>
                        <a:t>說明</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solidFill>
                      <a:schemeClr val="accent4"/>
                    </a:solidFill>
                  </a:tcPr>
                </a:tc>
              </a:tr>
              <a:tr h="328167">
                <a:tc>
                  <a:txBody>
                    <a:bodyPr/>
                    <a:lstStyle/>
                    <a:p>
                      <a:pPr marL="0" algn="ctr" defTabSz="914400" rtl="0" eaLnBrk="1" latinLnBrk="0" hangingPunct="1">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新增就業人數</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cs typeface="+mn-cs"/>
                        </a:rPr>
                        <a:t>人</a:t>
                      </a:r>
                    </a:p>
                  </a:txBody>
                  <a:tcPr marL="68580" marR="68580" marT="0" marB="0"/>
                </a:tc>
                <a:tc>
                  <a:txBody>
                    <a:bodyPr/>
                    <a:lstStyle/>
                    <a:p>
                      <a:pPr marL="0" algn="ctr" defTabSz="914400" rtl="0" eaLnBrk="1" latinLnBrk="0" hangingPunct="1">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b="1" kern="10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marL="0" algn="ct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提升年能源效率 </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marL="0" algn="ct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節約年用電量 </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度</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減少溫室氣體排放</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噸</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年</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28167">
                <a:tc>
                  <a:txBody>
                    <a:bodyPr/>
                    <a:lstStyle/>
                    <a:p>
                      <a:pPr marL="0" algn="ctr" defTabSz="914400" rtl="0" eaLnBrk="1" latinLnBrk="0" hangingPunct="1">
                        <a:lnSpc>
                          <a:spcPts val="2200"/>
                        </a:lnSpc>
                        <a:spcAft>
                          <a:spcPts val="0"/>
                        </a:spcAft>
                      </a:pPr>
                      <a:r>
                        <a:rPr lang="zh-TW"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申請循環經濟相關認證</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marR="0" indent="0" algn="r" defTabSz="914400" rtl="0" eaLnBrk="1" fontAlgn="auto" latinLnBrk="0" hangingPunct="1">
                        <a:lnSpc>
                          <a:spcPts val="2200"/>
                        </a:lnSpc>
                        <a:spcBef>
                          <a:spcPts val="0"/>
                        </a:spcBef>
                        <a:spcAft>
                          <a:spcPts val="0"/>
                        </a:spcAft>
                        <a:buClrTx/>
                        <a:buSzTx/>
                        <a:buFontTx/>
                        <a:buNone/>
                        <a:tabLst/>
                        <a:defRPr/>
                      </a:pPr>
                      <a:r>
                        <a:rPr lang="zh-TW" altLang="en-US" sz="1600" kern="100" dirty="0" smtClean="0">
                          <a:effectLst/>
                          <a:latin typeface="微軟正黑體" panose="020B0604030504040204" pitchFamily="34" charset="-120"/>
                          <a:ea typeface="微軟正黑體" panose="020B0604030504040204" pitchFamily="34" charset="-120"/>
                          <a:cs typeface="CG Times"/>
                        </a:rPr>
                        <a:t>項</a:t>
                      </a:r>
                      <a:endParaRPr lang="zh-TW" altLang="zh-TW"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28167">
                <a:tc>
                  <a:txBody>
                    <a:bodyPr/>
                    <a:lstStyle/>
                    <a:p>
                      <a:pPr marL="0" algn="ctr" defTabSz="914400" rtl="0" eaLnBrk="1" latinLnBrk="0" hangingPunct="1">
                        <a:lnSpc>
                          <a:spcPts val="2200"/>
                        </a:lnSpc>
                        <a:spcAft>
                          <a:spcPts val="0"/>
                        </a:spcAft>
                      </a:pPr>
                      <a:r>
                        <a:rPr lang="zh-TW" sz="1600" kern="100" dirty="0" smtClean="0">
                          <a:solidFill>
                            <a:schemeClr val="tx1"/>
                          </a:solidFill>
                          <a:effectLst/>
                          <a:latin typeface="微軟正黑體" panose="020B0604030504040204" pitchFamily="34" charset="-120"/>
                          <a:ea typeface="微軟正黑體" panose="020B0604030504040204" pitchFamily="34" charset="-120"/>
                          <a:cs typeface="+mn-cs"/>
                        </a:rPr>
                        <a:t>其他</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如節省能資源使用量等</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bl>
          </a:graphicData>
        </a:graphic>
      </p:graphicFrame>
      <p:sp>
        <p:nvSpPr>
          <p:cNvPr id="5" name="圓角矩形圖說文字 4"/>
          <p:cNvSpPr/>
          <p:nvPr/>
        </p:nvSpPr>
        <p:spPr>
          <a:xfrm>
            <a:off x="5625480" y="2484611"/>
            <a:ext cx="3240360" cy="628846"/>
          </a:xfrm>
          <a:prstGeom prst="wedgeRoundRectCallout">
            <a:avLst>
              <a:gd name="adj1" fmla="val -73955"/>
              <a:gd name="adj2" fmla="val 932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每項必填，並具體說明計算方式</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獎項需</a:t>
            </a:r>
            <a:r>
              <a:rPr lang="zh-TW" altLang="en-US" sz="1600" dirty="0" smtClean="0">
                <a:solidFill>
                  <a:srgbClr val="FF6600"/>
                </a:solidFill>
                <a:latin typeface="微軟正黑體" panose="020B0604030504040204" pitchFamily="34" charset="-120"/>
                <a:ea typeface="微軟正黑體" panose="020B0604030504040204" pitchFamily="34" charset="-120"/>
              </a:rPr>
              <a:t>說明獎項名稱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5414076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三、預期成效及</a:t>
            </a:r>
            <a:r>
              <a:rPr lang="zh-TW" altLang="en-US" dirty="0"/>
              <a:t>計畫</a:t>
            </a:r>
            <a:r>
              <a:rPr lang="zh-TW" altLang="en-US" dirty="0" smtClean="0"/>
              <a:t>亮點</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11</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888808187"/>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tblGrid>
              <a:tr h="403512">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創新做法亮點呈現</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r>
              <a:tr h="4781064">
                <a:tc>
                  <a:txBody>
                    <a:bodyPr/>
                    <a:lstStyle/>
                    <a:p>
                      <a:endParaRPr lang="zh-TW" altLang="en-US" dirty="0">
                        <a:latin typeface="微軟正黑體" panose="020B0604030504040204" pitchFamily="34" charset="-120"/>
                        <a:ea typeface="微軟正黑體" panose="020B0604030504040204" pitchFamily="34" charset="-120"/>
                      </a:endParaRPr>
                    </a:p>
                  </a:txBody>
                  <a:tcPr/>
                </a:tc>
              </a:tr>
            </a:tbl>
          </a:graphicData>
        </a:graphic>
      </p:graphicFrame>
      <p:sp>
        <p:nvSpPr>
          <p:cNvPr id="6" name="圓角矩形圖說文字 5"/>
          <p:cNvSpPr/>
          <p:nvPr/>
        </p:nvSpPr>
        <p:spPr>
          <a:xfrm>
            <a:off x="3707904" y="4149080"/>
            <a:ext cx="5040560" cy="648072"/>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格式不拘，請具體說明清楚提案計畫綠色創新亮點。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可透過文字、圖片、</a:t>
            </a:r>
            <a:r>
              <a:rPr lang="zh-TW" altLang="en-US" sz="1600" dirty="0" smtClean="0">
                <a:solidFill>
                  <a:srgbClr val="FF6600"/>
                </a:solidFill>
                <a:latin typeface="微軟正黑體" panose="020B0604030504040204" pitchFamily="34" charset="-120"/>
                <a:ea typeface="微軟正黑體" panose="020B0604030504040204" pitchFamily="34" charset="-120"/>
              </a:rPr>
              <a:t>表格呈現</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12</a:t>
            </a:fld>
            <a:endParaRPr lang="zh-TW" altLang="en-US"/>
          </a:p>
        </p:txBody>
      </p:sp>
      <p:sp>
        <p:nvSpPr>
          <p:cNvPr id="6" name="文字方塊 5"/>
          <p:cNvSpPr txBox="1"/>
          <p:nvPr/>
        </p:nvSpPr>
        <p:spPr>
          <a:xfrm>
            <a:off x="678349" y="1500646"/>
            <a:ext cx="461665" cy="4091284"/>
          </a:xfrm>
          <a:prstGeom prst="rect">
            <a:avLst/>
          </a:prstGeom>
          <a:solidFill>
            <a:schemeClr val="accent2"/>
          </a:solidFill>
          <a:ln>
            <a:solidFill>
              <a:schemeClr val="tx1"/>
            </a:solidFill>
          </a:ln>
        </p:spPr>
        <p:txBody>
          <a:bodyPr vert="eaVert" wrap="square" rtlCol="0">
            <a:spAutoFit/>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rPr>
              <a:t>計畫名稱</a:t>
            </a:r>
            <a:endParaRPr lang="zh-TW" altLang="en-US" b="1" dirty="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7" name="文字方塊 6"/>
          <p:cNvSpPr txBox="1"/>
          <p:nvPr/>
        </p:nvSpPr>
        <p:spPr>
          <a:xfrm>
            <a:off x="1735918" y="1320593"/>
            <a:ext cx="1728192" cy="369332"/>
          </a:xfrm>
          <a:prstGeom prst="rect">
            <a:avLst/>
          </a:prstGeom>
          <a:solidFill>
            <a:schemeClr val="accent3"/>
          </a:solidFill>
          <a:ln>
            <a:solidFill>
              <a:schemeClr val="tx1"/>
            </a:solidFill>
          </a:ln>
        </p:spPr>
        <p:txBody>
          <a:bodyPr wrap="square" rtlCol="0">
            <a:spAutoFit/>
          </a:bodyPr>
          <a:lstStyle/>
          <a:p>
            <a:r>
              <a:rPr lang="zh-TW" altLang="en-US" dirty="0" smtClean="0">
                <a:latin typeface="微軟正黑體" panose="020B0604030504040204" pitchFamily="34" charset="-120"/>
                <a:ea typeface="微軟正黑體" panose="020B0604030504040204" pitchFamily="34" charset="-120"/>
                <a:cs typeface="Times New Roman" panose="02020603050405020304" pitchFamily="18" charset="0"/>
              </a:rPr>
              <a:t>計畫工作項目</a:t>
            </a:r>
            <a:r>
              <a:rPr lang="en-US" altLang="zh-TW" dirty="0" smtClean="0">
                <a:latin typeface="微軟正黑體" panose="020B0604030504040204" pitchFamily="34" charset="-120"/>
                <a:ea typeface="微軟正黑體" panose="020B0604030504040204" pitchFamily="34" charset="-120"/>
                <a:cs typeface="Times New Roman" panose="02020603050405020304" pitchFamily="18" charset="0"/>
              </a:rPr>
              <a:t>A</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8" name="文字方塊 7"/>
          <p:cNvSpPr txBox="1"/>
          <p:nvPr/>
        </p:nvSpPr>
        <p:spPr>
          <a:xfrm>
            <a:off x="1748044" y="2666679"/>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B</a:t>
            </a:r>
            <a:endParaRPr lang="zh-TW" altLang="en-US" dirty="0"/>
          </a:p>
        </p:txBody>
      </p:sp>
      <p:sp>
        <p:nvSpPr>
          <p:cNvPr id="9" name="文字方塊 8"/>
          <p:cNvSpPr txBox="1"/>
          <p:nvPr/>
        </p:nvSpPr>
        <p:spPr>
          <a:xfrm>
            <a:off x="1748044" y="4169190"/>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C</a:t>
            </a:r>
            <a:endParaRPr lang="zh-TW" altLang="en-US" dirty="0"/>
          </a:p>
        </p:txBody>
      </p:sp>
      <p:sp>
        <p:nvSpPr>
          <p:cNvPr id="10" name="文字方塊 9"/>
          <p:cNvSpPr txBox="1"/>
          <p:nvPr/>
        </p:nvSpPr>
        <p:spPr>
          <a:xfrm>
            <a:off x="1717562" y="5548692"/>
            <a:ext cx="1728192" cy="369332"/>
          </a:xfrm>
          <a:prstGeom prst="rect">
            <a:avLst/>
          </a:prstGeom>
          <a:solidFill>
            <a:schemeClr val="accent3"/>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計畫工作項目</a:t>
            </a:r>
            <a:r>
              <a:rPr lang="en-US" altLang="zh-TW" dirty="0"/>
              <a:t>D</a:t>
            </a:r>
            <a:endParaRPr lang="zh-TW" altLang="en-US" dirty="0"/>
          </a:p>
        </p:txBody>
      </p:sp>
      <p:sp>
        <p:nvSpPr>
          <p:cNvPr id="11" name="文字方塊 10"/>
          <p:cNvSpPr txBox="1"/>
          <p:nvPr/>
        </p:nvSpPr>
        <p:spPr>
          <a:xfrm>
            <a:off x="4567342" y="1001203"/>
            <a:ext cx="3805438" cy="369332"/>
          </a:xfrm>
          <a:prstGeom prst="rect">
            <a:avLst/>
          </a:prstGeom>
          <a:solidFill>
            <a:srgbClr val="FFC000"/>
          </a:solidFill>
          <a:ln>
            <a:solidFill>
              <a:schemeClr val="tx1"/>
            </a:solidFill>
          </a:ln>
        </p:spPr>
        <p:txBody>
          <a:bodyPr wrap="square" rtlCol="0">
            <a:spAutoFit/>
          </a:bodyPr>
          <a:lstStyle/>
          <a:p>
            <a:r>
              <a:rPr lang="zh-TW" altLang="en-US" dirty="0" smtClean="0">
                <a:latin typeface="微軟正黑體" panose="020B0604030504040204" pitchFamily="34" charset="-120"/>
                <a:ea typeface="微軟正黑體" panose="020B0604030504040204" pitchFamily="34" charset="-120"/>
                <a:cs typeface="Times New Roman" panose="02020603050405020304" pitchFamily="18" charset="0"/>
              </a:rPr>
              <a:t>計畫工作細項</a:t>
            </a:r>
            <a:r>
              <a:rPr lang="en-US" altLang="zh-TW" dirty="0" smtClean="0">
                <a:latin typeface="微軟正黑體" panose="020B0604030504040204" pitchFamily="34" charset="-120"/>
                <a:ea typeface="微軟正黑體" panose="020B0604030504040204" pitchFamily="34" charset="-120"/>
                <a:cs typeface="Times New Roman" panose="02020603050405020304" pitchFamily="18" charset="0"/>
              </a:rPr>
              <a:t>A-1(</a:t>
            </a:r>
            <a:r>
              <a:rPr lang="zh-TW" altLang="en-US" dirty="0" smtClean="0">
                <a:latin typeface="微軟正黑體" panose="020B0604030504040204" pitchFamily="34" charset="-120"/>
                <a:ea typeface="微軟正黑體" panose="020B0604030504040204" pitchFamily="34" charset="-120"/>
                <a:cs typeface="Times New Roman" panose="02020603050405020304" pitchFamily="18" charset="0"/>
              </a:rPr>
              <a:t>分工之合作單位</a:t>
            </a:r>
            <a:r>
              <a:rPr lang="en-US" altLang="zh-TW"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zh-TW" altLang="en-US" dirty="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2" name="文字方塊 11"/>
          <p:cNvSpPr txBox="1"/>
          <p:nvPr/>
        </p:nvSpPr>
        <p:spPr>
          <a:xfrm>
            <a:off x="4567342" y="1526973"/>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A-2(</a:t>
            </a:r>
            <a:r>
              <a:rPr lang="zh-TW" altLang="en-US" dirty="0"/>
              <a:t>分工之合作單位</a:t>
            </a:r>
            <a:r>
              <a:rPr lang="en-US" altLang="zh-TW" dirty="0"/>
              <a:t>)</a:t>
            </a:r>
            <a:endParaRPr lang="zh-TW" altLang="en-US" dirty="0"/>
          </a:p>
        </p:txBody>
      </p:sp>
      <p:sp>
        <p:nvSpPr>
          <p:cNvPr id="13" name="文字方塊 12"/>
          <p:cNvSpPr txBox="1"/>
          <p:nvPr/>
        </p:nvSpPr>
        <p:spPr>
          <a:xfrm>
            <a:off x="4576452" y="2340983"/>
            <a:ext cx="379632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B-1(</a:t>
            </a:r>
            <a:r>
              <a:rPr lang="zh-TW" altLang="en-US" dirty="0"/>
              <a:t>分工之合作單位</a:t>
            </a:r>
            <a:r>
              <a:rPr lang="en-US" altLang="zh-TW" dirty="0"/>
              <a:t>)</a:t>
            </a:r>
            <a:endParaRPr lang="zh-TW" altLang="en-US" dirty="0"/>
          </a:p>
        </p:txBody>
      </p:sp>
      <p:sp>
        <p:nvSpPr>
          <p:cNvPr id="14" name="文字方塊 13"/>
          <p:cNvSpPr txBox="1"/>
          <p:nvPr/>
        </p:nvSpPr>
        <p:spPr>
          <a:xfrm>
            <a:off x="4596749" y="2854602"/>
            <a:ext cx="3776030"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B-2(</a:t>
            </a:r>
            <a:r>
              <a:rPr lang="zh-TW" altLang="en-US" dirty="0"/>
              <a:t>分工之合作單位</a:t>
            </a:r>
            <a:r>
              <a:rPr lang="en-US" altLang="zh-TW" dirty="0"/>
              <a:t>)</a:t>
            </a:r>
            <a:endParaRPr lang="zh-TW" altLang="en-US" dirty="0"/>
          </a:p>
        </p:txBody>
      </p:sp>
      <p:sp>
        <p:nvSpPr>
          <p:cNvPr id="15" name="文字方塊 14"/>
          <p:cNvSpPr txBox="1"/>
          <p:nvPr/>
        </p:nvSpPr>
        <p:spPr>
          <a:xfrm>
            <a:off x="4567342" y="3864488"/>
            <a:ext cx="3805438"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C-1(</a:t>
            </a:r>
            <a:r>
              <a:rPr lang="zh-TW" altLang="en-US" dirty="0"/>
              <a:t>分工之合作單位</a:t>
            </a:r>
            <a:r>
              <a:rPr lang="en-US" altLang="zh-TW" dirty="0"/>
              <a:t>)</a:t>
            </a:r>
            <a:endParaRPr lang="zh-TW" altLang="en-US" dirty="0"/>
          </a:p>
        </p:txBody>
      </p:sp>
      <p:sp>
        <p:nvSpPr>
          <p:cNvPr id="16" name="文字方塊 15"/>
          <p:cNvSpPr txBox="1"/>
          <p:nvPr/>
        </p:nvSpPr>
        <p:spPr>
          <a:xfrm>
            <a:off x="4567342" y="4390258"/>
            <a:ext cx="3805437"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C-2(</a:t>
            </a:r>
            <a:r>
              <a:rPr lang="zh-TW" altLang="en-US" dirty="0"/>
              <a:t>分工之合作單位</a:t>
            </a:r>
            <a:r>
              <a:rPr lang="en-US" altLang="zh-TW" dirty="0"/>
              <a:t>)</a:t>
            </a:r>
            <a:endParaRPr lang="zh-TW" altLang="en-US" dirty="0"/>
          </a:p>
        </p:txBody>
      </p:sp>
      <p:sp>
        <p:nvSpPr>
          <p:cNvPr id="17" name="文字方塊 16"/>
          <p:cNvSpPr txBox="1"/>
          <p:nvPr/>
        </p:nvSpPr>
        <p:spPr>
          <a:xfrm>
            <a:off x="4556355" y="5222598"/>
            <a:ext cx="3816423"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D-1(</a:t>
            </a:r>
            <a:r>
              <a:rPr lang="zh-TW" altLang="en-US" dirty="0"/>
              <a:t>分工之合作單位</a:t>
            </a:r>
            <a:r>
              <a:rPr lang="en-US" altLang="zh-TW" dirty="0"/>
              <a:t>)</a:t>
            </a:r>
            <a:endParaRPr lang="zh-TW" altLang="en-US" dirty="0"/>
          </a:p>
        </p:txBody>
      </p:sp>
      <p:sp>
        <p:nvSpPr>
          <p:cNvPr id="18" name="文字方塊 17"/>
          <p:cNvSpPr txBox="1"/>
          <p:nvPr/>
        </p:nvSpPr>
        <p:spPr>
          <a:xfrm>
            <a:off x="4556356" y="5748368"/>
            <a:ext cx="3816424" cy="369332"/>
          </a:xfrm>
          <a:prstGeom prst="rect">
            <a:avLst/>
          </a:prstGeom>
          <a:solidFill>
            <a:srgbClr val="FFC000"/>
          </a:solidFill>
          <a:ln>
            <a:solidFill>
              <a:schemeClr val="tx1"/>
            </a:solidFill>
          </a:ln>
        </p:spPr>
        <p:txBody>
          <a:bodyPr wrap="square" rtlCol="0">
            <a:spAutoFit/>
          </a:bodyPr>
          <a:lstStyle>
            <a:defPPr>
              <a:defRPr lang="zh-TW"/>
            </a:defPPr>
            <a:lvl1pPr>
              <a:defRPr>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計畫工作細項</a:t>
            </a:r>
            <a:r>
              <a:rPr lang="en-US" altLang="zh-TW" dirty="0"/>
              <a:t>D-2(</a:t>
            </a:r>
            <a:r>
              <a:rPr lang="zh-TW" altLang="en-US" dirty="0"/>
              <a:t>分工之合作單位</a:t>
            </a:r>
            <a:r>
              <a:rPr lang="en-US" altLang="zh-TW" dirty="0"/>
              <a:t>)</a:t>
            </a:r>
            <a:endParaRPr lang="zh-TW" altLang="en-US" dirty="0"/>
          </a:p>
        </p:txBody>
      </p:sp>
      <p:cxnSp>
        <p:nvCxnSpPr>
          <p:cNvPr id="19" name="直線接點 18"/>
          <p:cNvCxnSpPr/>
          <p:nvPr/>
        </p:nvCxnSpPr>
        <p:spPr>
          <a:xfrm>
            <a:off x="1388004" y="1526973"/>
            <a:ext cx="0" cy="42063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單箭頭接點 19"/>
          <p:cNvCxnSpPr>
            <a:endCxn id="7" idx="1"/>
          </p:cNvCxnSpPr>
          <p:nvPr/>
        </p:nvCxnSpPr>
        <p:spPr>
          <a:xfrm>
            <a:off x="1388004" y="1505259"/>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單箭頭接點 20"/>
          <p:cNvCxnSpPr/>
          <p:nvPr/>
        </p:nvCxnSpPr>
        <p:spPr>
          <a:xfrm>
            <a:off x="1388004" y="2851345"/>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單箭頭接點 21"/>
          <p:cNvCxnSpPr/>
          <p:nvPr/>
        </p:nvCxnSpPr>
        <p:spPr>
          <a:xfrm>
            <a:off x="1366447" y="4353856"/>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單箭頭接點 22"/>
          <p:cNvCxnSpPr/>
          <p:nvPr/>
        </p:nvCxnSpPr>
        <p:spPr>
          <a:xfrm>
            <a:off x="1377718" y="5748368"/>
            <a:ext cx="34791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肘形接點 23"/>
          <p:cNvCxnSpPr>
            <a:stCxn id="7" idx="3"/>
            <a:endCxn id="11" idx="1"/>
          </p:cNvCxnSpPr>
          <p:nvPr/>
        </p:nvCxnSpPr>
        <p:spPr>
          <a:xfrm flipV="1">
            <a:off x="3464110" y="118586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肘形接點 24"/>
          <p:cNvCxnSpPr/>
          <p:nvPr/>
        </p:nvCxnSpPr>
        <p:spPr>
          <a:xfrm>
            <a:off x="3464110" y="151482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肘形接點 25"/>
          <p:cNvCxnSpPr/>
          <p:nvPr/>
        </p:nvCxnSpPr>
        <p:spPr>
          <a:xfrm flipV="1">
            <a:off x="3476236" y="2525649"/>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肘形接點 26"/>
          <p:cNvCxnSpPr/>
          <p:nvPr/>
        </p:nvCxnSpPr>
        <p:spPr>
          <a:xfrm>
            <a:off x="3476236" y="2854602"/>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肘形接點 27"/>
          <p:cNvCxnSpPr/>
          <p:nvPr/>
        </p:nvCxnSpPr>
        <p:spPr>
          <a:xfrm flipV="1">
            <a:off x="3476236" y="4024903"/>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肘形接點 28"/>
          <p:cNvCxnSpPr/>
          <p:nvPr/>
        </p:nvCxnSpPr>
        <p:spPr>
          <a:xfrm>
            <a:off x="3476236" y="4353856"/>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肘形接點 29"/>
          <p:cNvCxnSpPr/>
          <p:nvPr/>
        </p:nvCxnSpPr>
        <p:spPr>
          <a:xfrm flipV="1">
            <a:off x="3429813" y="5407662"/>
            <a:ext cx="1103232" cy="319390"/>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肘形接點 30"/>
          <p:cNvCxnSpPr/>
          <p:nvPr/>
        </p:nvCxnSpPr>
        <p:spPr>
          <a:xfrm>
            <a:off x="3429813" y="5736615"/>
            <a:ext cx="1103232" cy="181409"/>
          </a:xfrm>
          <a:prstGeom prst="bentConnector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圓角矩形圖說文字 31"/>
          <p:cNvSpPr/>
          <p:nvPr/>
        </p:nvSpPr>
        <p:spPr>
          <a:xfrm>
            <a:off x="1881808" y="3210413"/>
            <a:ext cx="2625341" cy="925234"/>
          </a:xfrm>
          <a:prstGeom prst="wedgeRoundRectCallout">
            <a:avLst>
              <a:gd name="adj1" fmla="val -66944"/>
              <a:gd name="adj2" fmla="val -940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須明確說明每個合作單位</a:t>
            </a:r>
            <a:r>
              <a:rPr lang="zh-TW" altLang="en-US" sz="1600" dirty="0" smtClean="0">
                <a:solidFill>
                  <a:srgbClr val="FF6600"/>
                </a:solidFill>
                <a:latin typeface="微軟正黑體" panose="020B0604030504040204" pitchFamily="34" charset="-120"/>
                <a:ea typeface="微軟正黑體" panose="020B0604030504040204" pitchFamily="34" charset="-120"/>
              </a:rPr>
              <a:t>分工，並與甘特圖查核點能相互對照</a:t>
            </a:r>
          </a:p>
        </p:txBody>
      </p:sp>
      <p:sp>
        <p:nvSpPr>
          <p:cNvPr id="33" name="標題 1"/>
          <p:cNvSpPr txBox="1">
            <a:spLocks/>
          </p:cNvSpPr>
          <p:nvPr/>
        </p:nvSpPr>
        <p:spPr>
          <a:xfrm>
            <a:off x="152399" y="269032"/>
            <a:ext cx="9125743" cy="542131"/>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a:lstStyle>
          <a:p>
            <a:r>
              <a:rPr lang="zh-TW" altLang="en-US" smtClean="0"/>
              <a:t>四、工作進度規劃</a:t>
            </a:r>
            <a:endParaRPr lang="zh-TW" altLang="en-US" dirty="0"/>
          </a:p>
        </p:txBody>
      </p:sp>
    </p:spTree>
    <p:extLst>
      <p:ext uri="{BB962C8B-B14F-4D97-AF65-F5344CB8AC3E}">
        <p14:creationId xmlns:p14="http://schemas.microsoft.com/office/powerpoint/2010/main" val="546106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四、工作進度規劃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13</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002624781"/>
              </p:ext>
            </p:extLst>
          </p:nvPr>
        </p:nvGraphicFramePr>
        <p:xfrm>
          <a:off x="251520" y="1086644"/>
          <a:ext cx="8640957" cy="4908127"/>
        </p:xfrm>
        <a:graphic>
          <a:graphicData uri="http://schemas.openxmlformats.org/drawingml/2006/table">
            <a:tbl>
              <a:tblPr firstRow="1" firstCol="1" lastRow="1" lastCol="1" bandRow="1" bandCol="1">
                <a:tableStyleId>{5940675A-B579-460E-94D1-54222C63F5DA}</a:tableStyleId>
              </a:tblPr>
              <a:tblGrid>
                <a:gridCol w="2519688"/>
                <a:gridCol w="764650"/>
                <a:gridCol w="764650"/>
                <a:gridCol w="764650"/>
                <a:gridCol w="764650"/>
                <a:gridCol w="764650"/>
                <a:gridCol w="764650"/>
                <a:gridCol w="764650"/>
                <a:gridCol w="768719"/>
              </a:tblGrid>
              <a:tr h="350487">
                <a:tc gridSpan="9">
                  <a:txBody>
                    <a:bodyPr/>
                    <a:lstStyle/>
                    <a:p>
                      <a:pPr algn="ctr" fontAlgn="base">
                        <a:spcAft>
                          <a:spcPts val="0"/>
                        </a:spcAft>
                      </a:pPr>
                      <a:r>
                        <a:rPr lang="zh-TW" altLang="en-US" sz="1600" b="1" kern="100" dirty="0" smtClean="0">
                          <a:solidFill>
                            <a:schemeClr val="bg1"/>
                          </a:solidFill>
                          <a:effectLst/>
                          <a:latin typeface="微軟正黑體" panose="020B0604030504040204" pitchFamily="34" charset="-120"/>
                          <a:ea typeface="微軟正黑體" panose="020B0604030504040204" pitchFamily="34" charset="-120"/>
                          <a:cs typeface="CG Times"/>
                        </a:rPr>
                        <a:t>甘特圖</a:t>
                      </a:r>
                      <a:endParaRPr lang="zh-TW" sz="16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2"/>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91669">
                <a:tc rowSpan="2">
                  <a:txBody>
                    <a:bodyPr/>
                    <a:lstStyle/>
                    <a:p>
                      <a:pPr algn="ctr" fontAlgn="base">
                        <a:spcAft>
                          <a:spcPts val="0"/>
                        </a:spcAft>
                      </a:pPr>
                      <a:r>
                        <a:rPr lang="zh-TW" sz="1600" b="1" kern="0" dirty="0">
                          <a:solidFill>
                            <a:schemeClr val="tx1"/>
                          </a:solidFill>
                          <a:effectLst/>
                          <a:latin typeface="微軟正黑體" panose="020B0604030504040204" pitchFamily="34" charset="-120"/>
                          <a:ea typeface="微軟正黑體" panose="020B0604030504040204" pitchFamily="34" charset="-120"/>
                        </a:rPr>
                        <a:t>工作項目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gridSpan="8">
                  <a:txBody>
                    <a:bodyPr/>
                    <a:lstStyle/>
                    <a:p>
                      <a:pPr algn="ctr" fontAlgn="base">
                        <a:spcAft>
                          <a:spcPts val="0"/>
                        </a:spcAft>
                      </a:pPr>
                      <a:r>
                        <a:rPr lang="en-US" sz="1600" b="1" kern="0" dirty="0" smtClean="0">
                          <a:solidFill>
                            <a:schemeClr val="tx1"/>
                          </a:solidFill>
                          <a:effectLst/>
                          <a:latin typeface="微軟正黑體" panose="020B0604030504040204" pitchFamily="34" charset="-120"/>
                          <a:ea typeface="微軟正黑體" panose="020B0604030504040204" pitchFamily="34" charset="-120"/>
                        </a:rPr>
                        <a:t>1</a:t>
                      </a:r>
                      <a:r>
                        <a:rPr lang="en-US" altLang="zh-TW" sz="1600" b="1" kern="0" dirty="0" smtClean="0">
                          <a:solidFill>
                            <a:schemeClr val="tx1"/>
                          </a:solidFill>
                          <a:effectLst/>
                          <a:latin typeface="微軟正黑體" panose="020B0604030504040204" pitchFamily="34" charset="-120"/>
                          <a:ea typeface="微軟正黑體" panose="020B0604030504040204" pitchFamily="34" charset="-120"/>
                        </a:rPr>
                        <a:t>10</a:t>
                      </a:r>
                      <a:r>
                        <a:rPr lang="zh-TW" sz="1600" b="1" kern="0" dirty="0" smtClean="0">
                          <a:solidFill>
                            <a:schemeClr val="tx1"/>
                          </a:solidFill>
                          <a:effectLst/>
                          <a:latin typeface="微軟正黑體" panose="020B0604030504040204" pitchFamily="34" charset="-120"/>
                          <a:ea typeface="微軟正黑體" panose="020B0604030504040204" pitchFamily="34" charset="-120"/>
                        </a:rPr>
                        <a:t>年度</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0" marR="0" marT="0" marB="0">
                    <a:solidFill>
                      <a:schemeClr val="bg1">
                        <a:lumMod val="8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5861">
                <a:tc vMerge="1">
                  <a:txBody>
                    <a:bodyPr/>
                    <a:lstStyle/>
                    <a:p>
                      <a:endParaRPr lang="zh-TW" altLang="en-US"/>
                    </a:p>
                  </a:txBody>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4</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5</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6</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7</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8</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9</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10</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11</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noFill/>
                  </a:tcP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 </a:t>
                      </a: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A-1</a:t>
                      </a:r>
                      <a:endParaRPr lang="zh-TW" altLang="zh-TW" sz="1400" kern="1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A-2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B</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B-1</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chemeClr val="accent5"/>
                    </a:solidFill>
                  </a:tcPr>
                </a:tc>
                <a:tc>
                  <a:txBody>
                    <a:bodyPr/>
                    <a:lstStyle/>
                    <a:p>
                      <a:pPr algn="ctr" fontAlgn="base">
                        <a:spcAft>
                          <a:spcPts val="0"/>
                        </a:spcAft>
                      </a:pPr>
                      <a:r>
                        <a:rPr lang="en-US" altLang="zh-TW" sz="1200" kern="100" dirty="0" smtClean="0">
                          <a:effectLst/>
                          <a:latin typeface="微軟正黑體" panose="020B0604030504040204" pitchFamily="34" charset="-120"/>
                          <a:ea typeface="微軟正黑體" panose="020B0604030504040204" pitchFamily="34" charset="-120"/>
                          <a:cs typeface="CG Times"/>
                        </a:rPr>
                        <a:t>B-2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C</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、工作細項</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p>
                      <a:pPr marL="63500" marR="63500" algn="ctr" fontAlgn="base">
                        <a:spcAft>
                          <a:spcPts val="0"/>
                        </a:spcAft>
                      </a:pP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單位名稱</a:t>
                      </a:r>
                      <a:r>
                        <a:rPr lang="en-US" sz="1200" kern="0" dirty="0">
                          <a:effectLst/>
                          <a:latin typeface="微軟正黑體" panose="020B0604030504040204" pitchFamily="34" charset="-120"/>
                          <a:ea typeface="微軟正黑體" panose="020B0604030504040204" pitchFamily="34" charset="-120"/>
                          <a:cs typeface="Times New Roman" panose="02020603050405020304" pitchFamily="18" charset="0"/>
                        </a:rPr>
                        <a:t>)</a:t>
                      </a:r>
                      <a:endParaRPr lang="zh-TW" sz="14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400" kern="100" dirty="0" smtClean="0">
                          <a:effectLst/>
                          <a:latin typeface="微軟正黑體" panose="020B0604030504040204" pitchFamily="34" charset="-120"/>
                          <a:ea typeface="微軟正黑體" panose="020B0604030504040204" pitchFamily="34" charset="-120"/>
                        </a:rPr>
                        <a:t>C</a:t>
                      </a:r>
                      <a:r>
                        <a:rPr lang="en-US" altLang="zh-TW" sz="1400" kern="10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5"/>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C-2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marL="0" marR="63500" indent="0" algn="ctr" defTabSz="914400" rtl="0" eaLnBrk="1" fontAlgn="base" latinLnBrk="0" hangingPunct="1">
                        <a:lnSpc>
                          <a:spcPct val="100000"/>
                        </a:lnSpc>
                        <a:spcBef>
                          <a:spcPts val="0"/>
                        </a:spcBef>
                        <a:spcAft>
                          <a:spcPts val="0"/>
                        </a:spcAft>
                        <a:buClrTx/>
                        <a:buSzTx/>
                        <a:buFontTx/>
                        <a:buNone/>
                        <a:tabLst/>
                        <a:defRPr/>
                      </a:pP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D</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、取得能源管理、碳</a:t>
                      </a: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水足跡、溫室氣體盤查管理等認驗證</a:t>
                      </a:r>
                      <a:endParaRPr lang="zh-TW"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D-1</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D-2</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smtClean="0">
                          <a:effectLst/>
                          <a:latin typeface="微軟正黑體" panose="020B0604030504040204" pitchFamily="34" charset="-120"/>
                          <a:ea typeface="微軟正黑體" panose="020B0604030504040204" pitchFamily="34" charset="-120"/>
                        </a:rPr>
                        <a:t>D-3</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altLang="zh-TW" sz="1200" kern="0" dirty="0" smtClean="0">
                          <a:effectLst/>
                          <a:latin typeface="微軟正黑體" panose="020B0604030504040204" pitchFamily="34" charset="-120"/>
                          <a:ea typeface="微軟正黑體" panose="020B0604030504040204" pitchFamily="34" charset="-120"/>
                        </a:rPr>
                        <a:t>D-4</a:t>
                      </a: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rgbClr val="FFC000"/>
                    </a:solidFill>
                  </a:tcPr>
                </a:tc>
              </a:tr>
              <a:tr h="502395">
                <a:tc>
                  <a:txBody>
                    <a:bodyPr/>
                    <a:lstStyle/>
                    <a:p>
                      <a:pPr fontAlgn="base">
                        <a:spcAft>
                          <a:spcPts val="0"/>
                        </a:spcAft>
                      </a:pP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E</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期中報告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E</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en-US" altLang="zh-TW" sz="1200" kern="100" dirty="0" smtClean="0">
                          <a:solidFill>
                            <a:schemeClr val="tx1"/>
                          </a:solidFill>
                          <a:effectLst/>
                          <a:latin typeface="微軟正黑體" panose="020B0604030504040204" pitchFamily="34" charset="-120"/>
                          <a:ea typeface="微軟正黑體" panose="020B0604030504040204" pitchFamily="34" charset="-120"/>
                          <a:cs typeface="CG Times"/>
                        </a:rPr>
                        <a:t>F</a:t>
                      </a:r>
                      <a:r>
                        <a:rPr lang="zh-TW" altLang="en-US" sz="1200" kern="100" dirty="0" smtClean="0">
                          <a:solidFill>
                            <a:schemeClr val="tx1"/>
                          </a:solidFill>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期末報告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F</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r>
              <a:tr h="502395">
                <a:tc>
                  <a:txBody>
                    <a:bodyPr/>
                    <a:lstStyle/>
                    <a:p>
                      <a:pPr fontAlgn="base">
                        <a:spcAft>
                          <a:spcPts val="0"/>
                        </a:spcAft>
                      </a:pPr>
                      <a:r>
                        <a:rPr lang="zh-TW" sz="1200" kern="0" dirty="0">
                          <a:effectLst/>
                          <a:latin typeface="微軟正黑體" panose="020B0604030504040204" pitchFamily="34" charset="-120"/>
                          <a:ea typeface="微軟正黑體" panose="020B0604030504040204" pitchFamily="34" charset="-120"/>
                        </a:rPr>
                        <a:t>每月工作進度％</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zh-TW" sz="1200" kern="0">
                          <a:effectLst/>
                          <a:latin typeface="微軟正黑體" panose="020B0604030504040204" pitchFamily="34" charset="-120"/>
                          <a:ea typeface="微軟正黑體" panose="020B0604030504040204" pitchFamily="34" charset="-120"/>
                        </a:rPr>
                        <a:t>累計工作進度％</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r>
                        <a:rPr lang="en-US" altLang="zh-TW" sz="1200" kern="0" dirty="0" smtClean="0">
                          <a:effectLst/>
                          <a:latin typeface="微軟正黑體" panose="020B0604030504040204" pitchFamily="34" charset="-120"/>
                          <a:ea typeface="微軟正黑體" panose="020B0604030504040204" pitchFamily="34" charset="-120"/>
                        </a:rPr>
                        <a:t>100</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bl>
          </a:graphicData>
        </a:graphic>
      </p:graphicFrame>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val="425528587"/>
              </p:ext>
            </p:extLst>
          </p:nvPr>
        </p:nvGraphicFramePr>
        <p:xfrm>
          <a:off x="352122" y="1155100"/>
          <a:ext cx="8540357" cy="4752052"/>
        </p:xfrm>
        <a:graphic>
          <a:graphicData uri="http://schemas.openxmlformats.org/drawingml/2006/table">
            <a:tbl>
              <a:tblPr firstRow="1" firstCol="1" bandRow="1">
                <a:tableStyleId>{5940675A-B579-460E-94D1-54222C63F5DA}</a:tableStyleId>
              </a:tblPr>
              <a:tblGrid>
                <a:gridCol w="2203654"/>
                <a:gridCol w="3304732"/>
                <a:gridCol w="3031971"/>
              </a:tblGrid>
              <a:tr h="364656">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工作項目</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查核點</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c>
                  <a:txBody>
                    <a:bodyPr/>
                    <a:lstStyle/>
                    <a:p>
                      <a:pPr marL="63500" marR="63500"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進度說明</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accent1"/>
                    </a:solidFill>
                  </a:tcPr>
                </a:tc>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A</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a:t>
                      </a:r>
                      <a:r>
                        <a:rPr lang="en-US" sz="1600" kern="100" dirty="0">
                          <a:effectLst/>
                          <a:latin typeface="微軟正黑體" panose="020B0604030504040204" pitchFamily="34" charset="-120"/>
                          <a:ea typeface="微軟正黑體" panose="020B0604030504040204" pitchFamily="34" charset="-120"/>
                        </a:rPr>
                        <a:t>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A-2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rowSpan="2">
                  <a:txBody>
                    <a:bodyPr/>
                    <a:lstStyle/>
                    <a:p>
                      <a:pPr marL="63500" marR="63500" algn="just">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B</a:t>
                      </a:r>
                      <a:r>
                        <a:rPr lang="zh-TW" sz="1600" kern="100" dirty="0">
                          <a:effectLst/>
                          <a:latin typeface="微軟正黑體" panose="020B0604030504040204" pitchFamily="34" charset="-120"/>
                          <a:ea typeface="微軟正黑體" panose="020B0604030504040204" pitchFamily="34" charset="-120"/>
                        </a:rPr>
                        <a:t>、</a:t>
                      </a:r>
                      <a:r>
                        <a:rPr lang="en-US" sz="1600" kern="100" dirty="0">
                          <a:effectLst/>
                          <a:latin typeface="微軟正黑體" panose="020B0604030504040204" pitchFamily="34" charset="-120"/>
                          <a:ea typeface="微軟正黑體" panose="020B0604030504040204" pitchFamily="34" charset="-120"/>
                        </a:rPr>
                        <a:t>OOOOO</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B-2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rowSpan="2">
                  <a:txBody>
                    <a:bodyPr/>
                    <a:lstStyle/>
                    <a:p>
                      <a:pPr marL="63500" marR="63500" algn="just">
                        <a:lnSpc>
                          <a:spcPts val="2200"/>
                        </a:lnSpc>
                        <a:spcAft>
                          <a:spcPts val="0"/>
                        </a:spcAft>
                      </a:pPr>
                      <a:r>
                        <a:rPr lang="en-US" sz="1600" kern="100">
                          <a:effectLst/>
                          <a:latin typeface="微軟正黑體" panose="020B0604030504040204" pitchFamily="34" charset="-120"/>
                          <a:ea typeface="微軟正黑體" panose="020B0604030504040204" pitchFamily="34" charset="-120"/>
                        </a:rPr>
                        <a:t>C</a:t>
                      </a:r>
                      <a:r>
                        <a:rPr lang="zh-TW" sz="1600" kern="100">
                          <a:effectLst/>
                          <a:latin typeface="微軟正黑體" panose="020B0604030504040204" pitchFamily="34" charset="-120"/>
                          <a:ea typeface="微軟正黑體" panose="020B0604030504040204" pitchFamily="34" charset="-120"/>
                        </a:rPr>
                        <a:t>、</a:t>
                      </a:r>
                      <a:r>
                        <a:rPr lang="en-US" sz="1600" kern="100">
                          <a:effectLst/>
                          <a:latin typeface="微軟正黑體" panose="020B0604030504040204" pitchFamily="34" charset="-120"/>
                          <a:ea typeface="微軟正黑體" panose="020B0604030504040204" pitchFamily="34" charset="-120"/>
                        </a:rPr>
                        <a:t>OOOOO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C-2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177800" algn="just">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1220">
                <a:tc rowSpan="4">
                  <a:txBody>
                    <a:bodyPr/>
                    <a:lstStyle/>
                    <a:p>
                      <a:pPr marL="63500" marR="63500">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a:t>
                      </a:r>
                      <a:r>
                        <a:rPr lang="zh-TW" sz="1600" kern="100" dirty="0">
                          <a:effectLst/>
                          <a:latin typeface="微軟正黑體" panose="020B0604030504040204" pitchFamily="34" charset="-120"/>
                          <a:ea typeface="微軟正黑體" panose="020B0604030504040204" pitchFamily="34" charset="-120"/>
                        </a:rPr>
                        <a:t>、</a:t>
                      </a:r>
                      <a:r>
                        <a:rPr lang="zh-TW" sz="1600" u="sng" kern="100" dirty="0">
                          <a:effectLst/>
                          <a:latin typeface="微軟正黑體" panose="020B0604030504040204" pitchFamily="34" charset="-120"/>
                          <a:ea typeface="微軟正黑體" panose="020B0604030504040204" pitchFamily="34" charset="-120"/>
                        </a:rPr>
                        <a:t>取得</a:t>
                      </a:r>
                      <a:r>
                        <a:rPr lang="zh-TW" sz="1600" kern="100" dirty="0">
                          <a:effectLst/>
                          <a:latin typeface="微軟正黑體" panose="020B0604030504040204" pitchFamily="34" charset="-120"/>
                          <a:ea typeface="微軟正黑體" panose="020B0604030504040204" pitchFamily="34" charset="-120"/>
                        </a:rPr>
                        <a:t>能源管理、碳</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水足跡、溫室氣體盤查管理等認驗證</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solidFill>
                      <a:schemeClr val="bg1">
                        <a:lumMod val="85000"/>
                      </a:schemeClr>
                    </a:solidFill>
                  </a:tcPr>
                </a:tc>
                <a:tc>
                  <a:txBody>
                    <a:bodyPr/>
                    <a:lstStyle/>
                    <a:p>
                      <a:pPr marL="63500" marR="63500"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D-1</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教育訓練○場次</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a:t>
                      </a:r>
                      <a:r>
                        <a:rPr lang="en-US" sz="1600" kern="100">
                          <a:effectLst/>
                          <a:latin typeface="微軟正黑體" panose="020B0604030504040204" pitchFamily="34" charset="-120"/>
                          <a:ea typeface="微軟正黑體" panose="020B0604030504040204" pitchFamily="34" charset="-120"/>
                        </a:rPr>
                        <a:t>OOOO</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完成取得</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查證報告</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vMerge="1">
                  <a:txBody>
                    <a:bodyPr/>
                    <a:lstStyle/>
                    <a:p>
                      <a:endParaRPr lang="zh-TW" altLang="en-US"/>
                    </a:p>
                  </a:txBody>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D-4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完成取得</a:t>
                      </a:r>
                      <a:r>
                        <a:rPr lang="en-US" sz="1600" kern="100">
                          <a:effectLst/>
                          <a:latin typeface="微軟正黑體" panose="020B0604030504040204" pitchFamily="34" charset="-120"/>
                          <a:ea typeface="微軟正黑體" panose="020B0604030504040204" pitchFamily="34" charset="-120"/>
                        </a:rPr>
                        <a:t>OOOO</a:t>
                      </a:r>
                      <a:r>
                        <a:rPr lang="zh-TW" sz="1600" kern="100">
                          <a:effectLst/>
                          <a:latin typeface="微軟正黑體" panose="020B0604030504040204" pitchFamily="34" charset="-120"/>
                          <a:ea typeface="微軟正黑體" panose="020B0604030504040204" pitchFamily="34" charset="-120"/>
                        </a:rPr>
                        <a:t>認驗證</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E</a:t>
                      </a:r>
                      <a:r>
                        <a:rPr lang="zh-TW" sz="1600" kern="100" dirty="0">
                          <a:effectLst/>
                          <a:latin typeface="微軟正黑體" panose="020B0604030504040204" pitchFamily="34" charset="-120"/>
                          <a:ea typeface="微軟正黑體" panose="020B0604030504040204" pitchFamily="34" charset="-120"/>
                        </a:rPr>
                        <a:t>、期中報告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E</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a:effectLst/>
                          <a:latin typeface="微軟正黑體" panose="020B0604030504040204" pitchFamily="34" charset="-120"/>
                          <a:ea typeface="微軟正黑體" panose="020B0604030504040204" pitchFamily="34" charset="-120"/>
                        </a:rPr>
                        <a:t>完成並提交期中進度報告</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r h="366016">
                <a:tc>
                  <a:txBody>
                    <a:bodyPr/>
                    <a:lstStyle/>
                    <a:p>
                      <a:pPr marL="63500" marR="63500">
                        <a:lnSpc>
                          <a:spcPts val="2200"/>
                        </a:lnSpc>
                        <a:spcAft>
                          <a:spcPts val="0"/>
                        </a:spcAft>
                      </a:pPr>
                      <a:r>
                        <a:rPr lang="en-US" sz="1600" kern="0" dirty="0">
                          <a:effectLst/>
                          <a:latin typeface="微軟正黑體" panose="020B0604030504040204" pitchFamily="34" charset="-120"/>
                          <a:ea typeface="微軟正黑體" panose="020B0604030504040204" pitchFamily="34" charset="-120"/>
                        </a:rPr>
                        <a:t>F</a:t>
                      </a:r>
                      <a:r>
                        <a:rPr lang="zh-TW" sz="1600" kern="100" dirty="0">
                          <a:effectLst/>
                          <a:latin typeface="微軟正黑體" panose="020B0604030504040204" pitchFamily="34" charset="-120"/>
                          <a:ea typeface="微軟正黑體" panose="020B0604030504040204" pitchFamily="34" charset="-120"/>
                        </a:rPr>
                        <a:t>、期末報告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solidFill>
                      <a:schemeClr val="bg1">
                        <a:lumMod val="85000"/>
                      </a:schemeClr>
                    </a:solidFill>
                  </a:tcPr>
                </a:tc>
                <a:tc>
                  <a:txBody>
                    <a:bodyPr/>
                    <a:lstStyle/>
                    <a:p>
                      <a:pPr marL="63500" marR="63500" algn="ctr">
                        <a:lnSpc>
                          <a:spcPts val="2200"/>
                        </a:lnSpc>
                        <a:spcAft>
                          <a:spcPts val="0"/>
                        </a:spcAft>
                      </a:pPr>
                      <a:r>
                        <a:rPr lang="en-US" sz="1600" kern="100">
                          <a:effectLst/>
                          <a:latin typeface="微軟正黑體" panose="020B0604030504040204" pitchFamily="34" charset="-120"/>
                          <a:ea typeface="微軟正黑體" panose="020B0604030504040204" pitchFamily="34" charset="-120"/>
                        </a:rPr>
                        <a:t>F</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c>
                  <a:txBody>
                    <a:bodyPr/>
                    <a:lstStyle/>
                    <a:p>
                      <a:pPr marL="63500" marR="63500" algn="just">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完成並提交期末進度報告</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68580" marR="68580" marT="0" marB="0" anchor="ctr"/>
                </a:tc>
              </a:tr>
            </a:tbl>
          </a:graphicData>
        </a:graphic>
      </p:graphicFrame>
      <p:sp>
        <p:nvSpPr>
          <p:cNvPr id="2" name="標題 1"/>
          <p:cNvSpPr>
            <a:spLocks noGrp="1"/>
          </p:cNvSpPr>
          <p:nvPr>
            <p:ph type="title"/>
          </p:nvPr>
        </p:nvSpPr>
        <p:spPr/>
        <p:txBody>
          <a:bodyPr>
            <a:normAutofit fontScale="90000"/>
          </a:bodyPr>
          <a:lstStyle/>
          <a:p>
            <a:r>
              <a:rPr lang="zh-TW" altLang="en-US" dirty="0" smtClean="0"/>
              <a:t>四、工作進度規劃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14</a:t>
            </a:fld>
            <a:endParaRPr lang="zh-TW" altLang="en-US"/>
          </a:p>
        </p:txBody>
      </p:sp>
      <p:sp>
        <p:nvSpPr>
          <p:cNvPr id="6" name="圓角矩形圖說文字 5"/>
          <p:cNvSpPr/>
          <p:nvPr/>
        </p:nvSpPr>
        <p:spPr>
          <a:xfrm>
            <a:off x="5364088" y="5949280"/>
            <a:ext cx="2376264" cy="360040"/>
          </a:xfrm>
          <a:prstGeom prst="wedgeRoundRectCallout">
            <a:avLst>
              <a:gd name="adj1" fmla="val -87671"/>
              <a:gd name="adj2" fmla="val -52344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請符合甘特圖查核點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五、經費規劃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4076585611"/>
              </p:ext>
            </p:extLst>
          </p:nvPr>
        </p:nvGraphicFramePr>
        <p:xfrm>
          <a:off x="251520" y="1052733"/>
          <a:ext cx="8640960" cy="4694542"/>
        </p:xfrm>
        <a:graphic>
          <a:graphicData uri="http://schemas.openxmlformats.org/drawingml/2006/table">
            <a:tbl>
              <a:tblPr firstRow="1" bandRow="1">
                <a:tableStyleId>{5940675A-B579-460E-94D1-54222C63F5DA}</a:tableStyleId>
              </a:tblPr>
              <a:tblGrid>
                <a:gridCol w="1728192"/>
                <a:gridCol w="2016224"/>
                <a:gridCol w="2016224"/>
                <a:gridCol w="1656184"/>
                <a:gridCol w="1224136"/>
              </a:tblGrid>
              <a:tr h="288035">
                <a:tc rowSpan="3">
                  <a:txBody>
                    <a:bodyPr/>
                    <a:lstStyle/>
                    <a:p>
                      <a:pPr algn="r"/>
                      <a:r>
                        <a:rPr lang="zh-TW" altLang="en-US" sz="1600" b="1" dirty="0" smtClean="0">
                          <a:latin typeface="微軟正黑體" panose="020B0604030504040204" pitchFamily="34" charset="-120"/>
                          <a:ea typeface="微軟正黑體" panose="020B0604030504040204" pitchFamily="34" charset="-120"/>
                        </a:rPr>
                        <a:t>              費用</a:t>
                      </a:r>
                      <a:endParaRPr lang="en-US" altLang="zh-TW" sz="1600" b="1" dirty="0" smtClean="0">
                        <a:latin typeface="微軟正黑體" panose="020B0604030504040204" pitchFamily="34" charset="-120"/>
                        <a:ea typeface="微軟正黑體" panose="020B0604030504040204" pitchFamily="34" charset="-120"/>
                      </a:endParaRPr>
                    </a:p>
                    <a:p>
                      <a:endParaRPr lang="en-US" altLang="zh-TW" sz="1600" b="1" dirty="0" smtClean="0">
                        <a:latin typeface="微軟正黑體" panose="020B0604030504040204" pitchFamily="34" charset="-120"/>
                        <a:ea typeface="微軟正黑體" panose="020B0604030504040204" pitchFamily="34" charset="-120"/>
                      </a:endParaRPr>
                    </a:p>
                    <a:p>
                      <a:r>
                        <a:rPr lang="zh-TW" altLang="en-US" sz="1600" b="1" dirty="0" smtClean="0">
                          <a:latin typeface="微軟正黑體" panose="020B0604030504040204" pitchFamily="34" charset="-120"/>
                          <a:ea typeface="微軟正黑體" panose="020B0604030504040204" pitchFamily="34" charset="-120"/>
                        </a:rPr>
                        <a:t>項目</a:t>
                      </a:r>
                      <a:endParaRPr lang="zh-TW" altLang="en-US" sz="1600" b="1" dirty="0">
                        <a:latin typeface="微軟正黑體" panose="020B0604030504040204" pitchFamily="34" charset="-120"/>
                        <a:ea typeface="微軟正黑體" panose="020B0604030504040204" pitchFamily="34" charset="-120"/>
                      </a:endParaRPr>
                    </a:p>
                  </a:txBody>
                  <a:tcPr anchor="ctr">
                    <a:lnTlToBr w="12700" cap="flat" cmpd="sng" algn="ctr">
                      <a:solidFill>
                        <a:schemeClr val="tx1"/>
                      </a:solidFill>
                      <a:prstDash val="solid"/>
                      <a:round/>
                      <a:headEnd type="none" w="med" len="med"/>
                      <a:tailEnd type="none" w="med" len="med"/>
                    </a:lnTlToBr>
                    <a:solidFill>
                      <a:srgbClr val="FFC000"/>
                    </a:solidFill>
                  </a:tcPr>
                </a:tc>
                <a:tc gridSpan="4">
                  <a:txBody>
                    <a:bodyPr/>
                    <a:lstStyle/>
                    <a:p>
                      <a:pPr algn="ctr"/>
                      <a:r>
                        <a:rPr lang="zh-TW" altLang="en-US" sz="1600" b="1" dirty="0" smtClean="0">
                          <a:latin typeface="微軟正黑體" panose="020B0604030504040204" pitchFamily="34" charset="-120"/>
                          <a:ea typeface="微軟正黑體" panose="020B0604030504040204" pitchFamily="34" charset="-120"/>
                        </a:rPr>
                        <a:t>預算數（單位：元）</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政府經費</a:t>
                      </a:r>
                      <a:r>
                        <a:rPr lang="en-US" altLang="zh-TW" sz="1600" b="1" dirty="0" smtClean="0">
                          <a:latin typeface="微軟正黑體" panose="020B0604030504040204" pitchFamily="34" charset="-120"/>
                          <a:ea typeface="微軟正黑體" panose="020B0604030504040204" pitchFamily="34" charset="-120"/>
                        </a:rPr>
                        <a:t>(A)</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自籌款</a:t>
                      </a:r>
                      <a:r>
                        <a:rPr lang="en-US" altLang="zh-TW" sz="1600" b="1" dirty="0" smtClean="0">
                          <a:latin typeface="微軟正黑體" panose="020B0604030504040204" pitchFamily="34" charset="-120"/>
                          <a:ea typeface="微軟正黑體" panose="020B0604030504040204" pitchFamily="34" charset="-120"/>
                        </a:rPr>
                        <a:t>(B)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gridSpan="2">
                  <a:txBody>
                    <a:bodyPr/>
                    <a:lstStyle/>
                    <a:p>
                      <a:pPr algn="ctr"/>
                      <a:r>
                        <a:rPr lang="zh-TW" altLang="en-US" sz="1600" b="1" dirty="0" smtClean="0">
                          <a:latin typeface="微軟正黑體" panose="020B0604030504040204" pitchFamily="34" charset="-120"/>
                          <a:ea typeface="微軟正黑體" panose="020B0604030504040204" pitchFamily="34" charset="-120"/>
                        </a:rPr>
                        <a:t>合計</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h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r>
              <a:tr h="383751">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pPr algn="ctr"/>
                      <a:r>
                        <a:rPr lang="zh-TW" altLang="en-US" sz="1600" b="1" dirty="0" smtClean="0">
                          <a:latin typeface="微軟正黑體" panose="020B0604030504040204" pitchFamily="34" charset="-120"/>
                          <a:ea typeface="微軟正黑體" panose="020B0604030504040204" pitchFamily="34" charset="-120"/>
                        </a:rPr>
                        <a:t>金額</a:t>
                      </a:r>
                      <a:r>
                        <a:rPr lang="en-US" altLang="zh-TW" sz="1600" b="1" dirty="0" smtClean="0">
                          <a:latin typeface="微軟正黑體" panose="020B0604030504040204" pitchFamily="34" charset="-120"/>
                          <a:ea typeface="微軟正黑體" panose="020B0604030504040204" pitchFamily="34" charset="-120"/>
                        </a:rPr>
                        <a:t>(A+B)</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a:txBody>
                    <a:bodyPr/>
                    <a:lstStyle/>
                    <a:p>
                      <a:pPr algn="ctr"/>
                      <a:r>
                        <a:rPr lang="zh-TW" altLang="en-US" sz="1600" b="1" dirty="0" smtClean="0">
                          <a:latin typeface="微軟正黑體" panose="020B0604030504040204" pitchFamily="34" charset="-120"/>
                          <a:ea typeface="微軟正黑體" panose="020B0604030504040204" pitchFamily="34" charset="-120"/>
                        </a:rPr>
                        <a:t>佔總經費比</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一、直接薪資</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二、管理費</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三、其他直接費用</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718352">
                <a:tc>
                  <a:txBody>
                    <a:bodyPr/>
                    <a:lstStyle/>
                    <a:p>
                      <a:pPr algn="just"/>
                      <a:r>
                        <a:rPr lang="zh-TW" altLang="en-US" sz="1400" dirty="0" smtClean="0">
                          <a:latin typeface="微軟正黑體" panose="020B0604030504040204" pitchFamily="34" charset="-120"/>
                          <a:ea typeface="微軟正黑體" panose="020B0604030504040204" pitchFamily="34" charset="-120"/>
                        </a:rPr>
                        <a:t>四、營業稅</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r>
              <a:tr h="718352">
                <a:tc>
                  <a:txBody>
                    <a:bodyPr/>
                    <a:lstStyle/>
                    <a:p>
                      <a:pPr algn="ctr"/>
                      <a:r>
                        <a:rPr lang="zh-TW" altLang="en-US" sz="1400" dirty="0" smtClean="0">
                          <a:latin typeface="微軟正黑體" panose="020B0604030504040204" pitchFamily="34" charset="-120"/>
                          <a:ea typeface="微軟正黑體" panose="020B0604030504040204" pitchFamily="34" charset="-120"/>
                        </a:rPr>
                        <a:t>合計</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r>
            </a:tbl>
          </a:graphicData>
        </a:graphic>
      </p:graphicFrame>
      <p:sp>
        <p:nvSpPr>
          <p:cNvPr id="5" name="圓角矩形圖說文字 4"/>
          <p:cNvSpPr/>
          <p:nvPr/>
        </p:nvSpPr>
        <p:spPr>
          <a:xfrm>
            <a:off x="4283968" y="2636912"/>
            <a:ext cx="4392488" cy="2592288"/>
          </a:xfrm>
          <a:prstGeom prst="wedgeRoundRectCallout">
            <a:avLst>
              <a:gd name="adj1" fmla="val -62780"/>
              <a:gd name="adj2" fmla="val 6382"/>
              <a:gd name="adj3" fmla="val 16667"/>
            </a:avLst>
          </a:prstGeom>
          <a:solidFill>
            <a:srgbClr val="C0C0C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提案經費需依「經濟部及所屬機關委辦計畫預算編列基準」編列及執行</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中</a:t>
            </a:r>
            <a:r>
              <a:rPr lang="zh-TW" altLang="en-US" sz="1600" dirty="0">
                <a:solidFill>
                  <a:srgbClr val="FF6600"/>
                </a:solidFill>
                <a:latin typeface="微軟正黑體" panose="020B0604030504040204" pitchFamily="34" charset="-120"/>
                <a:ea typeface="微軟正黑體" panose="020B0604030504040204" pitchFamily="34" charset="-120"/>
              </a:rPr>
              <a:t>企處負擔</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政府經費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：人事費不得</a:t>
            </a:r>
            <a:r>
              <a:rPr lang="zh-TW" altLang="en-US" sz="1600" dirty="0" smtClean="0">
                <a:solidFill>
                  <a:srgbClr val="FF6600"/>
                </a:solidFill>
                <a:latin typeface="微軟正黑體" panose="020B0604030504040204" pitchFamily="34" charset="-120"/>
                <a:ea typeface="微軟正黑體" panose="020B0604030504040204" pitchFamily="34" charset="-120"/>
              </a:rPr>
              <a:t>超過政府經費之</a:t>
            </a:r>
            <a:r>
              <a:rPr lang="en-US" altLang="zh-TW" sz="1600" dirty="0">
                <a:solidFill>
                  <a:srgbClr val="FF6600"/>
                </a:solidFill>
                <a:latin typeface="微軟正黑體" panose="020B0604030504040204" pitchFamily="34" charset="-120"/>
                <a:ea typeface="微軟正黑體" panose="020B0604030504040204" pitchFamily="34" charset="-120"/>
              </a:rPr>
              <a:t>30%</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營業稅：直接</a:t>
            </a:r>
            <a:r>
              <a:rPr lang="zh-TW" altLang="en-US" sz="1600" dirty="0">
                <a:solidFill>
                  <a:srgbClr val="FF6600"/>
                </a:solidFill>
                <a:latin typeface="微軟正黑體" panose="020B0604030504040204" pitchFamily="34" charset="-120"/>
                <a:ea typeface="微軟正黑體" panose="020B0604030504040204" pitchFamily="34" charset="-120"/>
              </a:rPr>
              <a:t>薪資</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管理費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其他直接</a:t>
            </a:r>
            <a:r>
              <a:rPr lang="zh-TW" altLang="en-US" sz="1600" dirty="0" smtClean="0">
                <a:solidFill>
                  <a:srgbClr val="FF6600"/>
                </a:solidFill>
                <a:latin typeface="微軟正黑體" panose="020B0604030504040204" pitchFamily="34" charset="-120"/>
                <a:ea typeface="微軟正黑體" panose="020B0604030504040204" pitchFamily="34" charset="-120"/>
              </a:rPr>
              <a:t>費用</a:t>
            </a:r>
            <a:r>
              <a:rPr lang="en-US" altLang="zh-TW" sz="1600" dirty="0" smtClean="0">
                <a:solidFill>
                  <a:srgbClr val="FF6600"/>
                </a:solidFill>
                <a:latin typeface="微軟正黑體" panose="020B0604030504040204" pitchFamily="34" charset="-120"/>
                <a:ea typeface="微軟正黑體" panose="020B0604030504040204" pitchFamily="34" charset="-120"/>
              </a:rPr>
              <a:t>) </a:t>
            </a:r>
            <a:r>
              <a:rPr lang="en-US" altLang="zh-TW" sz="1600" dirty="0">
                <a:solidFill>
                  <a:srgbClr val="FF6600"/>
                </a:solidFill>
                <a:latin typeface="微軟正黑體" panose="020B0604030504040204" pitchFamily="34" charset="-120"/>
                <a:ea typeface="微軟正黑體" panose="020B0604030504040204" pitchFamily="34" charset="-120"/>
              </a:rPr>
              <a:t>x5</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「專業服務費」包含：輔導單位費用、取得必要量化成果之認驗證費用、會計師查證費用</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
        <p:nvSpPr>
          <p:cNvPr id="3" name="矩形 2"/>
          <p:cNvSpPr/>
          <p:nvPr/>
        </p:nvSpPr>
        <p:spPr>
          <a:xfrm>
            <a:off x="251520" y="5877272"/>
            <a:ext cx="7116051" cy="369332"/>
          </a:xfrm>
          <a:prstGeom prst="rect">
            <a:avLst/>
          </a:prstGeom>
        </p:spPr>
        <p:txBody>
          <a:bodyPr wrap="none">
            <a:spAutoFit/>
          </a:bodyPr>
          <a:lstStyle/>
          <a:p>
            <a:r>
              <a:rPr lang="zh-TW" altLang="en-US" dirty="0">
                <a:latin typeface="微軟正黑體" panose="020B0604030504040204" pitchFamily="34" charset="-120"/>
                <a:ea typeface="微軟正黑體" panose="020B0604030504040204" pitchFamily="34" charset="-120"/>
              </a:rPr>
              <a:t>「專業服務費</a:t>
            </a:r>
            <a:r>
              <a:rPr lang="zh-TW" altLang="en-US" dirty="0" smtClean="0">
                <a:latin typeface="微軟正黑體" panose="020B0604030504040204" pitchFamily="34" charset="-120"/>
                <a:ea typeface="微軟正黑體" panose="020B0604030504040204" pitchFamily="34" charset="-120"/>
              </a:rPr>
              <a:t>」佔總經費比例</a:t>
            </a:r>
            <a:r>
              <a:rPr lang="en-US" altLang="zh-TW" dirty="0" smtClean="0">
                <a:latin typeface="微軟正黑體" panose="020B0604030504040204" pitchFamily="34" charset="-120"/>
                <a:ea typeface="微軟正黑體" panose="020B0604030504040204" pitchFamily="34" charset="-120"/>
              </a:rPr>
              <a:t>OOO</a:t>
            </a:r>
            <a:r>
              <a:rPr lang="zh-TW" altLang="en-US" dirty="0" smtClean="0">
                <a:latin typeface="微軟正黑體" panose="020B0604030504040204" pitchFamily="34" charset="-120"/>
                <a:ea typeface="微軟正黑體" panose="020B0604030504040204" pitchFamily="34" charset="-120"/>
              </a:rPr>
              <a:t> </a:t>
            </a:r>
            <a:r>
              <a:rPr lang="en-US" altLang="zh-TW" dirty="0" smtClean="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 </a:t>
            </a:r>
            <a:r>
              <a:rPr lang="zh-TW" altLang="en-US" dirty="0" smtClean="0">
                <a:latin typeface="微軟正黑體" panose="020B0604030504040204" pitchFamily="34" charset="-120"/>
                <a:ea typeface="微軟正黑體" panose="020B0604030504040204" pitchFamily="34" charset="-120"/>
              </a:rPr>
              <a:t>     </a:t>
            </a:r>
            <a:r>
              <a:rPr lang="zh-TW" altLang="en-US" sz="1200" dirty="0" smtClean="0">
                <a:latin typeface="微軟正黑體" panose="020B0604030504040204" pitchFamily="34" charset="-120"/>
                <a:ea typeface="微軟正黑體" panose="020B0604030504040204" pitchFamily="34" charset="-120"/>
              </a:rPr>
              <a:t>計算方式：</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專業服務費</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總經費</a:t>
            </a:r>
            <a:r>
              <a:rPr lang="en-US" altLang="zh-TW" sz="1200" dirty="0" smtClean="0">
                <a:latin typeface="微軟正黑體" panose="020B0604030504040204" pitchFamily="34" charset="-120"/>
                <a:ea typeface="微軟正黑體" panose="020B0604030504040204" pitchFamily="34" charset="-120"/>
              </a:rPr>
              <a:t>)</a:t>
            </a:r>
            <a:r>
              <a:rPr lang="zh-TW" altLang="en-US" sz="1200" dirty="0" smtClean="0">
                <a:latin typeface="微軟正黑體" panose="020B0604030504040204" pitchFamily="34" charset="-120"/>
                <a:ea typeface="微軟正黑體" panose="020B0604030504040204" pitchFamily="34" charset="-120"/>
              </a:rPr>
              <a:t> </a:t>
            </a:r>
            <a:r>
              <a:rPr lang="en-US" altLang="zh-TW" sz="1200" dirty="0" smtClean="0">
                <a:latin typeface="微軟正黑體" panose="020B0604030504040204" pitchFamily="34" charset="-120"/>
                <a:ea typeface="微軟正黑體" panose="020B0604030504040204" pitchFamily="34" charset="-120"/>
              </a:rPr>
              <a:t>x 100%</a:t>
            </a:r>
            <a:r>
              <a:rPr lang="zh-TW" altLang="en-US" sz="1200" dirty="0" smtClean="0">
                <a:latin typeface="微軟正黑體" panose="020B0604030504040204" pitchFamily="34" charset="-120"/>
                <a:ea typeface="微軟正黑體" panose="020B0604030504040204" pitchFamily="34" charset="-120"/>
              </a:rPr>
              <a:t> </a:t>
            </a:r>
            <a:endParaRPr lang="zh-TW" altLang="en-US" sz="1200" dirty="0"/>
          </a:p>
        </p:txBody>
      </p:sp>
    </p:spTree>
    <p:extLst>
      <p:ext uri="{BB962C8B-B14F-4D97-AF65-F5344CB8AC3E}">
        <p14:creationId xmlns:p14="http://schemas.microsoft.com/office/powerpoint/2010/main" val="3753392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六</a:t>
            </a:r>
            <a:r>
              <a:rPr lang="zh-TW" altLang="en-US" dirty="0" smtClean="0"/>
              <a:t>、人力規劃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16</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146469768"/>
              </p:ext>
            </p:extLst>
          </p:nvPr>
        </p:nvGraphicFramePr>
        <p:xfrm>
          <a:off x="251520" y="1052737"/>
          <a:ext cx="8640960" cy="5019550"/>
        </p:xfrm>
        <a:graphic>
          <a:graphicData uri="http://schemas.openxmlformats.org/drawingml/2006/table">
            <a:tbl>
              <a:tblPr firstRow="1" firstCol="1" bandRow="1">
                <a:tableStyleId>{5940675A-B579-460E-94D1-54222C63F5DA}</a:tableStyleId>
              </a:tblPr>
              <a:tblGrid>
                <a:gridCol w="576064"/>
                <a:gridCol w="2492014"/>
                <a:gridCol w="3203668"/>
                <a:gridCol w="2369214"/>
              </a:tblGrid>
              <a:tr h="507808">
                <a:tc>
                  <a:txBody>
                    <a:bodyPr/>
                    <a:lstStyle/>
                    <a:p>
                      <a:pPr algn="ct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cs typeface="CG Times"/>
                        </a:rPr>
                        <a:t>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smtClean="0">
                          <a:effectLst/>
                          <a:latin typeface="微軟正黑體" panose="020B0604030504040204" pitchFamily="34" charset="-120"/>
                          <a:ea typeface="微軟正黑體" panose="020B0604030504040204" pitchFamily="34" charset="-120"/>
                          <a:cs typeface="+mn-cs"/>
                        </a:rPr>
                        <a:t>單位名稱</a:t>
                      </a:r>
                      <a:r>
                        <a:rPr lang="en-US" altLang="zh-TW" sz="1600" kern="100" dirty="0" smtClean="0">
                          <a:effectLst/>
                          <a:latin typeface="微軟正黑體" panose="020B0604030504040204" pitchFamily="34" charset="-120"/>
                          <a:ea typeface="微軟正黑體" panose="020B0604030504040204" pitchFamily="34" charset="-120"/>
                          <a:cs typeface="+mn-cs"/>
                        </a:rPr>
                        <a:t>/</a:t>
                      </a:r>
                      <a:r>
                        <a:rPr lang="zh-TW" altLang="en-US" sz="1600" kern="100" dirty="0" smtClean="0">
                          <a:effectLst/>
                          <a:latin typeface="微軟正黑體" panose="020B0604030504040204" pitchFamily="34" charset="-120"/>
                          <a:ea typeface="微軟正黑體" panose="020B0604030504040204" pitchFamily="34" charset="-120"/>
                          <a:cs typeface="+mn-cs"/>
                        </a:rPr>
                        <a:t>姓名</a:t>
                      </a:r>
                      <a:endParaRPr lang="zh-TW" altLang="zh-TW"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本計畫執行人員階層</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rPr>
                        <a:t>人力運用</a:t>
                      </a:r>
                      <a:r>
                        <a:rPr lang="en-US" altLang="zh-TW" sz="1600" kern="100" dirty="0" smtClean="0">
                          <a:effectLst/>
                          <a:latin typeface="微軟正黑體" panose="020B0604030504040204" pitchFamily="34" charset="-120"/>
                          <a:ea typeface="微軟正黑體" panose="020B0604030504040204" pitchFamily="34" charset="-120"/>
                        </a:rPr>
                        <a:t>(</a:t>
                      </a:r>
                      <a:r>
                        <a:rPr lang="zh-TW" altLang="en-US" sz="1600" kern="100" dirty="0" smtClean="0">
                          <a:effectLst/>
                          <a:latin typeface="微軟正黑體" panose="020B0604030504040204" pitchFamily="34" charset="-120"/>
                          <a:ea typeface="微軟正黑體" panose="020B0604030504040204" pitchFamily="34" charset="-120"/>
                        </a:rPr>
                        <a:t>人月數</a:t>
                      </a:r>
                      <a:r>
                        <a:rPr lang="en-US" altLang="zh-TW" sz="1600" kern="100" dirty="0" smtClean="0">
                          <a:effectLst/>
                          <a:latin typeface="微軟正黑體" panose="020B0604030504040204" pitchFamily="34" charset="-120"/>
                          <a:ea typeface="微軟正黑體" panose="020B0604030504040204" pitchFamily="34" charset="-120"/>
                        </a:rPr>
                        <a:t>)/</a:t>
                      </a:r>
                    </a:p>
                    <a:p>
                      <a:pPr algn="ct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rPr>
                        <a:t>專長說明</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r>
              <a:tr h="318625">
                <a:tc rowSpan="8">
                  <a:txBody>
                    <a:bodyPr/>
                    <a:lstStyle/>
                    <a:p>
                      <a:pPr algn="ctr">
                        <a:lnSpc>
                          <a:spcPts val="2200"/>
                        </a:lnSpc>
                        <a:spcAft>
                          <a:spcPts val="0"/>
                        </a:spcAft>
                      </a:pPr>
                      <a:r>
                        <a:rPr lang="zh-TW" altLang="en-US" sz="1600" kern="100" dirty="0" smtClean="0">
                          <a:solidFill>
                            <a:schemeClr val="bg1"/>
                          </a:solidFill>
                          <a:effectLst/>
                          <a:latin typeface="微軟正黑體" panose="020B0604030504040204" pitchFamily="34" charset="-120"/>
                          <a:ea typeface="微軟正黑體" panose="020B0604030504040204" pitchFamily="34" charset="-120"/>
                          <a:cs typeface="CG Times"/>
                        </a:rPr>
                        <a:t>提案單位</a:t>
                      </a:r>
                      <a:endParaRPr lang="zh-TW" sz="1600"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2"/>
                    </a:solidFill>
                  </a:tcPr>
                </a:tc>
                <a:tc>
                  <a:txBody>
                    <a:bodyPr/>
                    <a:lstStyle/>
                    <a:p>
                      <a:pPr algn="just">
                        <a:lnSpc>
                          <a:spcPts val="22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公司</a:t>
                      </a:r>
                      <a:r>
                        <a:rPr lang="en-US" altLang="zh-TW" sz="1200" kern="100" dirty="0" smtClean="0">
                          <a:effectLst/>
                          <a:latin typeface="微軟正黑體" panose="020B0604030504040204" pitchFamily="34" charset="-120"/>
                          <a:ea typeface="微軟正黑體" panose="020B0604030504040204" pitchFamily="34" charset="-120"/>
                          <a:cs typeface="CG Times"/>
                        </a:rPr>
                        <a:t>/OOO</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r>
                        <a:rPr lang="zh-TW" altLang="en-US" sz="1400" kern="100" dirty="0" smtClean="0">
                          <a:effectLst/>
                          <a:latin typeface="微軟正黑體" panose="020B0604030504040204" pitchFamily="34" charset="-120"/>
                          <a:ea typeface="微軟正黑體" panose="020B0604030504040204" pitchFamily="34" charset="-120"/>
                        </a:rPr>
                        <a:t>計畫主持人</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a:t>
                      </a: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公司</a:t>
                      </a:r>
                      <a:r>
                        <a:rPr lang="en-US" altLang="zh-TW" sz="1200" kern="100" dirty="0" smtClean="0">
                          <a:effectLst/>
                          <a:latin typeface="微軟正黑體" panose="020B0604030504040204" pitchFamily="34" charset="-120"/>
                          <a:ea typeface="微軟正黑體" panose="020B0604030504040204" pitchFamily="34" charset="-120"/>
                          <a:cs typeface="CG Times"/>
                        </a:rPr>
                        <a:t>/OOO</a:t>
                      </a:r>
                      <a:endParaRPr lang="zh-TW" altLang="zh-TW" sz="12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a:solidFill>
                            <a:schemeClr val="tx1"/>
                          </a:solidFill>
                          <a:effectLst/>
                          <a:latin typeface="微軟正黑體" panose="020B0604030504040204" pitchFamily="34" charset="-120"/>
                          <a:ea typeface="微軟正黑體" panose="020B0604030504040204" pitchFamily="34" charset="-120"/>
                          <a:cs typeface="+mn-cs"/>
                        </a:rPr>
                        <a:t>/</a:t>
                      </a:r>
                      <a:r>
                        <a:rPr lang="zh-TW" sz="1400" kern="10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0" indent="0" algn="just" defTabSz="914400" rtl="0" eaLnBrk="1" fontAlgn="auto" latinLnBrk="0" hangingPunct="1">
                        <a:lnSpc>
                          <a:spcPts val="2200"/>
                        </a:lnSpc>
                        <a:spcBef>
                          <a:spcPts val="0"/>
                        </a:spcBef>
                        <a:spcAft>
                          <a:spcPts val="0"/>
                        </a:spcAft>
                        <a:buClrTx/>
                        <a:buSzTx/>
                        <a:buFontTx/>
                        <a:buNone/>
                        <a:tabLst/>
                        <a:defRPr/>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公司</a:t>
                      </a:r>
                      <a:r>
                        <a:rPr lang="en-US" altLang="zh-TW" sz="1200" kern="100" dirty="0" smtClean="0">
                          <a:effectLst/>
                          <a:latin typeface="微軟正黑體" panose="020B0604030504040204" pitchFamily="34" charset="-120"/>
                          <a:ea typeface="微軟正黑體" panose="020B0604030504040204" pitchFamily="34" charset="-120"/>
                          <a:cs typeface="CG Times"/>
                        </a:rPr>
                        <a:t>/OOO</a:t>
                      </a:r>
                      <a:endParaRPr lang="zh-TW" altLang="zh-TW" sz="12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marL="0" marR="63500" algn="just" defTabSz="914400" rtl="0" eaLnBrk="1" latinLnBrk="0" hangingPunct="1">
                        <a:lnSpc>
                          <a:spcPts val="2200"/>
                        </a:lnSpc>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OO</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人月</a:t>
                      </a:r>
                      <a:r>
                        <a:rPr lang="en-US" sz="1400" kern="100" dirty="0">
                          <a:solidFill>
                            <a:schemeClr val="tx1"/>
                          </a:solidFill>
                          <a:effectLst/>
                          <a:latin typeface="微軟正黑體" panose="020B0604030504040204" pitchFamily="34" charset="-120"/>
                          <a:ea typeface="微軟正黑體" panose="020B0604030504040204" pitchFamily="34" charset="-120"/>
                          <a:cs typeface="+mn-cs"/>
                        </a:rPr>
                        <a:t>/</a:t>
                      </a: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專長說明（不支薪）</a:t>
                      </a: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ctr">
                        <a:lnSpc>
                          <a:spcPts val="2200"/>
                        </a:lnSpc>
                        <a:spcAft>
                          <a:spcPts val="0"/>
                        </a:spcAft>
                      </a:pPr>
                      <a:endParaRPr lang="zh-TW" altLang="en-US"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3"/>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rowSpan="6">
                  <a:txBody>
                    <a:bodyPr/>
                    <a:lstStyle/>
                    <a:p>
                      <a:pPr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r>
                        <a:rPr lang="zh-TW" altLang="en-US" sz="1600" kern="100" dirty="0" smtClean="0">
                          <a:effectLst/>
                          <a:latin typeface="微軟正黑體" panose="020B0604030504040204" pitchFamily="34" charset="-120"/>
                          <a:ea typeface="微軟正黑體" panose="020B0604030504040204" pitchFamily="34" charset="-120"/>
                        </a:rPr>
                        <a:t>輔導單位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4"/>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協同主持人</a:t>
                      </a: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a:solidFill>
                            <a:schemeClr val="tx1"/>
                          </a:solidFill>
                          <a:effectLst/>
                          <a:latin typeface="微軟正黑體" panose="020B0604030504040204" pitchFamily="34" charset="-120"/>
                          <a:ea typeface="微軟正黑體" panose="020B0604030504040204" pitchFamily="34" charset="-120"/>
                          <a:cs typeface="+mn-cs"/>
                        </a:rPr>
                        <a:t>副研究員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marL="0" marR="63500" algn="just" defTabSz="914400" rtl="0" eaLnBrk="1" latinLnBrk="0" hangingPunct="1">
                        <a:lnSpc>
                          <a:spcPts val="2200"/>
                        </a:lnSpc>
                        <a:spcAft>
                          <a:spcPts val="0"/>
                        </a:spcAft>
                      </a:pPr>
                      <a:r>
                        <a:rPr lang="zh-TW" sz="1400" kern="100" dirty="0">
                          <a:solidFill>
                            <a:schemeClr val="tx1"/>
                          </a:solidFill>
                          <a:effectLst/>
                          <a:latin typeface="微軟正黑體" panose="020B0604030504040204" pitchFamily="34" charset="-120"/>
                          <a:ea typeface="微軟正黑體" panose="020B0604030504040204" pitchFamily="34" charset="-120"/>
                          <a:cs typeface="+mn-cs"/>
                        </a:rPr>
                        <a:t>助理研究員</a:t>
                      </a: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bl>
          </a:graphicData>
        </a:graphic>
      </p:graphicFrame>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請說明主導提案單位組織架構與負責及參與本案合作提案單位推動之部門層級、人力安排以及輔導單位本案人力運用規劃。</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9805558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七</a:t>
            </a:r>
            <a:r>
              <a:rPr lang="zh-TW" altLang="en-US" dirty="0" smtClean="0"/>
              <a:t>、其他附件</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17</a:t>
            </a:fld>
            <a:endParaRPr lang="zh-TW" altLang="en-US"/>
          </a:p>
        </p:txBody>
      </p:sp>
      <p:sp>
        <p:nvSpPr>
          <p:cNvPr id="5" name="矩形 4"/>
          <p:cNvSpPr/>
          <p:nvPr/>
        </p:nvSpPr>
        <p:spPr>
          <a:xfrm>
            <a:off x="251520" y="1052736"/>
            <a:ext cx="8640960" cy="511256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得獎證明、標章獲得</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其他加分文件。</a:t>
            </a:r>
          </a:p>
        </p:txBody>
      </p:sp>
    </p:spTree>
    <p:extLst>
      <p:ext uri="{BB962C8B-B14F-4D97-AF65-F5344CB8AC3E}">
        <p14:creationId xmlns:p14="http://schemas.microsoft.com/office/powerpoint/2010/main" val="1618524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18</a:t>
            </a:fld>
            <a:endParaRPr lang="zh-TW" altLang="en-US"/>
          </a:p>
        </p:txBody>
      </p:sp>
      <p:sp>
        <p:nvSpPr>
          <p:cNvPr id="6" name="矩形 5"/>
          <p:cNvSpPr/>
          <p:nvPr/>
        </p:nvSpPr>
        <p:spPr>
          <a:xfrm>
            <a:off x="2290812" y="2708920"/>
            <a:ext cx="4572000" cy="1477328"/>
          </a:xfrm>
          <a:prstGeom prst="rect">
            <a:avLst/>
          </a:prstGeom>
        </p:spPr>
        <p:txBody>
          <a:bodyPr>
            <a:spAutoFit/>
          </a:bodyPr>
          <a:lstStyle/>
          <a:p>
            <a:pPr algn="ctr"/>
            <a:r>
              <a:rPr lang="zh-TW" altLang="en-US" sz="4500" b="1" dirty="0" smtClean="0">
                <a:solidFill>
                  <a:schemeClr val="accent2"/>
                </a:solidFill>
                <a:latin typeface="微軟正黑體" panose="020B0604030504040204" pitchFamily="34" charset="-120"/>
                <a:ea typeface="微軟正黑體" panose="020B0604030504040204" pitchFamily="34" charset="-120"/>
              </a:rPr>
              <a:t>簡報完畢</a:t>
            </a:r>
            <a:br>
              <a:rPr lang="zh-TW" altLang="en-US" sz="4500" b="1" dirty="0" smtClean="0">
                <a:solidFill>
                  <a:schemeClr val="accent2"/>
                </a:solidFill>
                <a:latin typeface="微軟正黑體" panose="020B0604030504040204" pitchFamily="34" charset="-120"/>
                <a:ea typeface="微軟正黑體" panose="020B0604030504040204" pitchFamily="34" charset="-120"/>
              </a:rPr>
            </a:br>
            <a:r>
              <a:rPr lang="zh-TW" altLang="en-US" sz="4500" b="1" dirty="0" smtClean="0">
                <a:solidFill>
                  <a:schemeClr val="accent2"/>
                </a:solidFill>
                <a:latin typeface="微軟正黑體" panose="020B0604030504040204" pitchFamily="34" charset="-120"/>
                <a:ea typeface="微軟正黑體" panose="020B0604030504040204" pitchFamily="34" charset="-120"/>
              </a:rPr>
              <a:t>敬請指導</a:t>
            </a:r>
            <a:endParaRPr lang="zh-TW" altLang="en-US" sz="4500" b="1" dirty="0">
              <a:solidFill>
                <a:schemeClr val="accent2"/>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65544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附件</a:t>
            </a:r>
            <a:r>
              <a:rPr lang="en-US" altLang="zh-TW" dirty="0" smtClean="0"/>
              <a:t>-</a:t>
            </a:r>
            <a:r>
              <a:rPr lang="zh-TW" altLang="en-US" dirty="0" smtClean="0"/>
              <a:t>廠商基本資料與簡介</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19</a:t>
            </a:fld>
            <a:endParaRPr lang="zh-TW" altLang="en-US"/>
          </a:p>
        </p:txBody>
      </p:sp>
      <p:graphicFrame>
        <p:nvGraphicFramePr>
          <p:cNvPr id="5" name="表格 4"/>
          <p:cNvGraphicFramePr>
            <a:graphicFrameLocks noGrp="1"/>
          </p:cNvGraphicFramePr>
          <p:nvPr>
            <p:extLst/>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gridCol w="2952328"/>
              </a:tblGrid>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公司名稱：</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ＯＯＯＯＯＯＯ</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設立日期：</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民國ＯＯ年ＯＯ月ＯＯ日</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公司地址：</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ＯＯ市ＯＯ區ＯＯＯ路ＯＯＯ號</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資本額：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營業額：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員工人數：</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ＯＯＯ人</a:t>
                      </a:r>
                      <a:endParaRPr lang="zh-TW" altLang="en-US" sz="1400" dirty="0">
                        <a:latin typeface="微軟正黑體" panose="020B0604030504040204" pitchFamily="34" charset="-120"/>
                        <a:ea typeface="微軟正黑體" panose="020B0604030504040204" pitchFamily="34" charset="-120"/>
                      </a:endParaRPr>
                    </a:p>
                  </a:txBody>
                  <a:tcPr anchor="ctr"/>
                </a:tc>
              </a:tr>
            </a:tbl>
          </a:graphicData>
        </a:graphic>
      </p:graphicFrame>
      <p:graphicFrame>
        <p:nvGraphicFramePr>
          <p:cNvPr id="6" name="表格 5"/>
          <p:cNvGraphicFramePr>
            <a:graphicFrameLocks noGrp="1"/>
          </p:cNvGraphicFramePr>
          <p:nvPr>
            <p:extLst/>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gridCol w="8136904"/>
              </a:tblGrid>
              <a:tr h="1981200">
                <a:tc>
                  <a:txBody>
                    <a:bodyPr/>
                    <a:lstStyle/>
                    <a:p>
                      <a:pPr algn="ctr"/>
                      <a:r>
                        <a:rPr lang="zh-TW" altLang="en-US" sz="1600" b="1" dirty="0" smtClean="0">
                          <a:solidFill>
                            <a:schemeClr val="bg1"/>
                          </a:solidFill>
                          <a:latin typeface="微軟正黑體" panose="020B0604030504040204" pitchFamily="34" charset="-120"/>
                          <a:ea typeface="微軟正黑體" panose="020B0604030504040204" pitchFamily="34" charset="-120"/>
                        </a:rPr>
                        <a:t>主導提案單位簡介</a:t>
                      </a:r>
                      <a:r>
                        <a:rPr lang="zh-TW" altLang="en-US" sz="1600" dirty="0" smtClean="0">
                          <a:latin typeface="微軟正黑體" panose="020B0604030504040204" pitchFamily="34" charset="-120"/>
                          <a:ea typeface="微軟正黑體" panose="020B0604030504040204" pitchFamily="34" charset="-120"/>
                        </a:rPr>
                        <a:t>　</a:t>
                      </a:r>
                      <a:endParaRPr lang="zh-TW" altLang="en-US" sz="1600" dirty="0">
                        <a:latin typeface="微軟正黑體" panose="020B0604030504040204" pitchFamily="34" charset="-120"/>
                        <a:ea typeface="微軟正黑體" panose="020B0604030504040204" pitchFamily="34" charset="-120"/>
                      </a:endParaRP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公司照片、產品照片</a:t>
            </a:r>
            <a: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t/>
            </a:r>
            <a:b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b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（與計畫有相關）</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p:txBody>
      </p:sp>
      <p:graphicFrame>
        <p:nvGraphicFramePr>
          <p:cNvPr id="8" name="表格 7"/>
          <p:cNvGraphicFramePr>
            <a:graphicFrameLocks noGrp="1"/>
          </p:cNvGraphicFramePr>
          <p:nvPr>
            <p:extLst/>
          </p:nvPr>
        </p:nvGraphicFramePr>
        <p:xfrm>
          <a:off x="251520" y="934120"/>
          <a:ext cx="8640960" cy="404664"/>
        </p:xfrm>
        <a:graphic>
          <a:graphicData uri="http://schemas.openxmlformats.org/drawingml/2006/table">
            <a:tbl>
              <a:tblPr firstRow="1" bandRow="1">
                <a:tableStyleId>{5940675A-B579-460E-94D1-54222C63F5DA}</a:tableStyleId>
              </a:tblPr>
              <a:tblGrid>
                <a:gridCol w="3312368"/>
                <a:gridCol w="5328592"/>
              </a:tblGrid>
              <a:tr h="404664">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ＯＯＯＯ公司（主導提案單位）　</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pPr marL="0" indent="0">
                        <a:buFont typeface="Arial" panose="020B0604020202020204" pitchFamily="34" charset="0"/>
                        <a:buNone/>
                      </a:pP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ＯＯＯＯ計畫名稱</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獎項加持</a:t>
            </a:r>
          </a:p>
        </p:txBody>
      </p:sp>
    </p:spTree>
    <p:extLst>
      <p:ext uri="{BB962C8B-B14F-4D97-AF65-F5344CB8AC3E}">
        <p14:creationId xmlns:p14="http://schemas.microsoft.com/office/powerpoint/2010/main" val="2159443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簡報目錄</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2</a:t>
            </a:fld>
            <a:endParaRPr lang="zh-TW" altLang="en-US"/>
          </a:p>
        </p:txBody>
      </p:sp>
      <p:sp>
        <p:nvSpPr>
          <p:cNvPr id="5" name="內容版面配置區 2"/>
          <p:cNvSpPr>
            <a:spLocks noGrp="1"/>
          </p:cNvSpPr>
          <p:nvPr>
            <p:ph idx="1"/>
          </p:nvPr>
        </p:nvSpPr>
        <p:spPr>
          <a:xfrm>
            <a:off x="446088" y="620688"/>
            <a:ext cx="8229600" cy="5033963"/>
          </a:xfrm>
        </p:spPr>
        <p:txBody>
          <a:bodyPr/>
          <a:lstStyle/>
          <a:p>
            <a:pPr eaLnBrk="1" hangingPunct="1">
              <a:lnSpc>
                <a:spcPct val="150000"/>
              </a:lnSpc>
              <a:buFontTx/>
              <a:buNone/>
              <a:defRPr/>
            </a:pPr>
            <a:r>
              <a:rPr lang="zh-TW" altLang="en-US" sz="3000" dirty="0"/>
              <a:t> </a:t>
            </a:r>
            <a:r>
              <a:rPr lang="zh-TW" altLang="en-US" sz="3000" dirty="0" smtClean="0"/>
              <a:t> </a:t>
            </a:r>
            <a:r>
              <a:rPr lang="zh-TW" altLang="en-US" sz="2600" dirty="0" smtClean="0"/>
              <a:t>一、基本資料與</a:t>
            </a:r>
            <a:r>
              <a:rPr lang="zh-TW" altLang="en-US" sz="2600" dirty="0" smtClean="0"/>
              <a:t>簡介</a:t>
            </a:r>
            <a:endParaRPr lang="en-US" altLang="zh-TW" sz="2600" dirty="0" smtClean="0"/>
          </a:p>
          <a:p>
            <a:pPr eaLnBrk="1" hangingPunct="1">
              <a:lnSpc>
                <a:spcPct val="150000"/>
              </a:lnSpc>
              <a:buFontTx/>
              <a:buNone/>
              <a:defRPr/>
            </a:pPr>
            <a:r>
              <a:rPr lang="zh-TW" altLang="en-US" sz="2600" dirty="0" smtClean="0"/>
              <a:t>  </a:t>
            </a:r>
            <a:r>
              <a:rPr lang="zh-TW" altLang="en-US" sz="2600" dirty="0"/>
              <a:t>二</a:t>
            </a:r>
            <a:r>
              <a:rPr lang="zh-TW" altLang="en-US" sz="2600" dirty="0" smtClean="0"/>
              <a:t>、計畫目標與</a:t>
            </a:r>
            <a:r>
              <a:rPr lang="zh-TW" altLang="en-US" sz="2600" dirty="0"/>
              <a:t>執行</a:t>
            </a:r>
            <a:r>
              <a:rPr lang="zh-TW" altLang="en-US" sz="2600" dirty="0" smtClean="0"/>
              <a:t>內容</a:t>
            </a:r>
            <a:endParaRPr lang="en-US" altLang="zh-TW" sz="2600" dirty="0" smtClean="0"/>
          </a:p>
          <a:p>
            <a:pPr eaLnBrk="1" hangingPunct="1">
              <a:lnSpc>
                <a:spcPct val="150000"/>
              </a:lnSpc>
              <a:buFontTx/>
              <a:buNone/>
              <a:defRPr/>
            </a:pPr>
            <a:r>
              <a:rPr lang="en-US" altLang="zh-TW" sz="2600" dirty="0" smtClean="0"/>
              <a:t>  </a:t>
            </a:r>
            <a:r>
              <a:rPr lang="zh-TW" altLang="en-US" sz="2600" dirty="0"/>
              <a:t>三、</a:t>
            </a:r>
            <a:r>
              <a:rPr lang="zh-TW" altLang="en-US" sz="2600" dirty="0" smtClean="0"/>
              <a:t>預期成效及</a:t>
            </a:r>
            <a:r>
              <a:rPr lang="zh-TW" altLang="en-US" sz="2600" dirty="0"/>
              <a:t>計畫</a:t>
            </a:r>
            <a:r>
              <a:rPr lang="zh-TW" altLang="en-US" sz="2600" dirty="0" smtClean="0"/>
              <a:t>亮</a:t>
            </a:r>
            <a:r>
              <a:rPr lang="zh-TW" altLang="en-US" sz="2600" dirty="0" smtClean="0"/>
              <a:t>點</a:t>
            </a:r>
            <a:endParaRPr lang="en-US" altLang="zh-TW" sz="2600" dirty="0" smtClean="0"/>
          </a:p>
          <a:p>
            <a:pPr eaLnBrk="1" hangingPunct="1">
              <a:lnSpc>
                <a:spcPct val="150000"/>
              </a:lnSpc>
              <a:buFontTx/>
              <a:buNone/>
              <a:defRPr/>
            </a:pPr>
            <a:r>
              <a:rPr lang="zh-TW" altLang="en-US" sz="2600" dirty="0" smtClean="0"/>
              <a:t>  </a:t>
            </a:r>
            <a:r>
              <a:rPr lang="zh-TW" altLang="en-US" sz="2600" dirty="0" smtClean="0"/>
              <a:t>四、工作</a:t>
            </a:r>
            <a:r>
              <a:rPr lang="zh-TW" altLang="en-US" sz="2600" dirty="0"/>
              <a:t>進度</a:t>
            </a:r>
            <a:r>
              <a:rPr lang="zh-TW" altLang="en-US" sz="2600" dirty="0" smtClean="0"/>
              <a:t>規劃</a:t>
            </a:r>
            <a:endParaRPr lang="en-US" altLang="zh-TW" sz="2600" dirty="0" smtClean="0"/>
          </a:p>
          <a:p>
            <a:pPr eaLnBrk="1" hangingPunct="1">
              <a:lnSpc>
                <a:spcPct val="150000"/>
              </a:lnSpc>
              <a:buFontTx/>
              <a:buNone/>
              <a:defRPr/>
            </a:pPr>
            <a:r>
              <a:rPr lang="zh-TW" altLang="en-US" sz="2600" dirty="0" smtClean="0"/>
              <a:t>  </a:t>
            </a:r>
            <a:r>
              <a:rPr lang="zh-TW" altLang="en-US" sz="2600" dirty="0"/>
              <a:t>五</a:t>
            </a:r>
            <a:r>
              <a:rPr lang="zh-TW" altLang="en-US" sz="2600" dirty="0" smtClean="0"/>
              <a:t>、經費</a:t>
            </a:r>
            <a:r>
              <a:rPr lang="zh-TW" altLang="en-US" sz="2600" dirty="0" smtClean="0"/>
              <a:t>規劃</a:t>
            </a:r>
            <a:endParaRPr lang="en-US" altLang="zh-TW" sz="2600" dirty="0" smtClean="0"/>
          </a:p>
          <a:p>
            <a:pPr eaLnBrk="1" hangingPunct="1">
              <a:lnSpc>
                <a:spcPct val="150000"/>
              </a:lnSpc>
              <a:buFontTx/>
              <a:buNone/>
              <a:defRPr/>
            </a:pPr>
            <a:r>
              <a:rPr lang="zh-TW" altLang="en-US" sz="2600" dirty="0" smtClean="0"/>
              <a:t>  </a:t>
            </a:r>
            <a:r>
              <a:rPr lang="zh-TW" altLang="en-US" sz="2600" dirty="0" smtClean="0"/>
              <a:t>六、人力</a:t>
            </a:r>
            <a:r>
              <a:rPr lang="zh-TW" altLang="en-US" sz="2600" dirty="0" smtClean="0"/>
              <a:t>規劃</a:t>
            </a:r>
            <a:endParaRPr lang="en-US" altLang="zh-TW" sz="2600" dirty="0" smtClean="0"/>
          </a:p>
          <a:p>
            <a:pPr eaLnBrk="1" hangingPunct="1">
              <a:lnSpc>
                <a:spcPct val="150000"/>
              </a:lnSpc>
              <a:buFontTx/>
              <a:buNone/>
              <a:defRPr/>
            </a:pPr>
            <a:r>
              <a:rPr lang="en-US" altLang="zh-TW" sz="2600" dirty="0" smtClean="0"/>
              <a:t>  </a:t>
            </a:r>
            <a:r>
              <a:rPr lang="zh-TW" altLang="en-US" sz="2600" dirty="0"/>
              <a:t>七</a:t>
            </a:r>
            <a:r>
              <a:rPr lang="zh-TW" altLang="en-US" sz="2600" dirty="0" smtClean="0"/>
              <a:t>、其他附件</a:t>
            </a:r>
            <a:r>
              <a:rPr lang="zh-TW" altLang="en-US" sz="2600" dirty="0" smtClean="0"/>
              <a:t>：（得獎</a:t>
            </a:r>
            <a:r>
              <a:rPr lang="zh-TW" altLang="en-US" sz="2600" dirty="0"/>
              <a:t>證明、標章獲得</a:t>
            </a:r>
            <a:r>
              <a:rPr lang="en-US" altLang="zh-TW" sz="2600" dirty="0" smtClean="0"/>
              <a:t>…</a:t>
            </a:r>
            <a:r>
              <a:rPr lang="zh-TW" altLang="en-US" sz="2600" dirty="0"/>
              <a:t>）</a:t>
            </a:r>
            <a:endParaRPr lang="en-US" altLang="zh-TW" sz="2600" dirty="0" smtClean="0"/>
          </a:p>
          <a:p>
            <a:pPr>
              <a:lnSpc>
                <a:spcPts val="3000"/>
              </a:lnSpc>
              <a:buNone/>
              <a:defRPr/>
            </a:pPr>
            <a:r>
              <a:rPr lang="zh-TW" altLang="en-US" sz="2600" b="1" dirty="0">
                <a:solidFill>
                  <a:srgbClr val="FF6600"/>
                </a:solidFill>
              </a:rPr>
              <a:t>＊請</a:t>
            </a:r>
            <a:r>
              <a:rPr lang="zh-TW" altLang="en-US" sz="2600" b="1" dirty="0" smtClean="0">
                <a:solidFill>
                  <a:srgbClr val="FF6600"/>
                </a:solidFill>
              </a:rPr>
              <a:t>務必依簡報格式提供資料。</a:t>
            </a:r>
            <a:endParaRPr lang="en-US" altLang="zh-TW" sz="2600" b="1" dirty="0" smtClean="0">
              <a:solidFill>
                <a:srgbClr val="FF6600"/>
              </a:solidFill>
            </a:endParaRPr>
          </a:p>
          <a:p>
            <a:pPr eaLnBrk="1" hangingPunct="1">
              <a:lnSpc>
                <a:spcPts val="3000"/>
              </a:lnSpc>
              <a:buFontTx/>
              <a:buNone/>
              <a:defRPr/>
            </a:pPr>
            <a:r>
              <a:rPr lang="zh-TW" altLang="en-US" sz="2600" b="1" dirty="0">
                <a:solidFill>
                  <a:srgbClr val="FF6600"/>
                </a:solidFill>
              </a:rPr>
              <a:t>＊微軟正</a:t>
            </a:r>
            <a:r>
              <a:rPr lang="zh-TW" altLang="en-US" sz="2600" b="1" dirty="0" smtClean="0">
                <a:solidFill>
                  <a:srgbClr val="FF6600"/>
                </a:solidFill>
              </a:rPr>
              <a:t>黑體、黑色字體，每頁</a:t>
            </a:r>
            <a:r>
              <a:rPr lang="zh-TW" altLang="en-US" sz="2600" b="1" dirty="0">
                <a:solidFill>
                  <a:srgbClr val="FF6600"/>
                </a:solidFill>
              </a:rPr>
              <a:t>字</a:t>
            </a:r>
            <a:r>
              <a:rPr lang="zh-TW" altLang="en-US" sz="2600" b="1" dirty="0" smtClean="0">
                <a:solidFill>
                  <a:srgbClr val="FF6600"/>
                </a:solidFill>
              </a:rPr>
              <a:t>體最小不得小於</a:t>
            </a:r>
            <a:r>
              <a:rPr lang="en-US" altLang="zh-TW" sz="2600" b="1" dirty="0" smtClean="0">
                <a:solidFill>
                  <a:srgbClr val="FF6600"/>
                </a:solidFill>
              </a:rPr>
              <a:t>14pt</a:t>
            </a:r>
            <a:endParaRPr lang="zh-TW" altLang="en-US" b="1" dirty="0">
              <a:solidFill>
                <a:srgbClr val="FF6600"/>
              </a:solidFill>
            </a:endParaRPr>
          </a:p>
        </p:txBody>
      </p:sp>
    </p:spTree>
    <p:extLst>
      <p:ext uri="{BB962C8B-B14F-4D97-AF65-F5344CB8AC3E}">
        <p14:creationId xmlns:p14="http://schemas.microsoft.com/office/powerpoint/2010/main" val="22131412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20</a:t>
            </a:fld>
            <a:endParaRPr lang="zh-TW" altLang="en-US"/>
          </a:p>
        </p:txBody>
      </p:sp>
      <p:graphicFrame>
        <p:nvGraphicFramePr>
          <p:cNvPr id="5" name="表格 4"/>
          <p:cNvGraphicFramePr>
            <a:graphicFrameLocks noGrp="1"/>
          </p:cNvGraphicFramePr>
          <p:nvPr>
            <p:extLst/>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gridCol w="2952328"/>
              </a:tblGrid>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公司名稱：</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ＯＯＯＯＯＯＯ</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設立日期：</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民國ＯＯ年ＯＯ月ＯＯ日</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公司地址：</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ＯＯ市ＯＯ區ＯＯＯ路ＯＯＯ號</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資本額：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營業額：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員工人數：</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ＯＯＯ人</a:t>
                      </a:r>
                      <a:endParaRPr lang="zh-TW" altLang="en-US" sz="1400" dirty="0">
                        <a:latin typeface="微軟正黑體" panose="020B0604030504040204" pitchFamily="34" charset="-120"/>
                        <a:ea typeface="微軟正黑體" panose="020B0604030504040204" pitchFamily="34" charset="-120"/>
                      </a:endParaRPr>
                    </a:p>
                  </a:txBody>
                  <a:tcPr anchor="ctr"/>
                </a:tc>
              </a:tr>
            </a:tbl>
          </a:graphicData>
        </a:graphic>
      </p:graphicFrame>
      <p:graphicFrame>
        <p:nvGraphicFramePr>
          <p:cNvPr id="6" name="表格 5"/>
          <p:cNvGraphicFramePr>
            <a:graphicFrameLocks noGrp="1"/>
          </p:cNvGraphicFramePr>
          <p:nvPr>
            <p:extLst/>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gridCol w="8136904"/>
              </a:tblGrid>
              <a:tr h="1981200">
                <a:tc>
                  <a:txBody>
                    <a:bodyPr/>
                    <a:lstStyle/>
                    <a:p>
                      <a:pPr algn="ctr"/>
                      <a:r>
                        <a:rPr lang="zh-TW" altLang="en-US" sz="1600" b="1" dirty="0" smtClean="0">
                          <a:solidFill>
                            <a:schemeClr val="bg1"/>
                          </a:solidFill>
                          <a:latin typeface="微軟正黑體" panose="020B0604030504040204" pitchFamily="34" charset="-120"/>
                          <a:ea typeface="微軟正黑體" panose="020B0604030504040204" pitchFamily="34" charset="-120"/>
                        </a:rPr>
                        <a:t>合作提案單位簡介</a:t>
                      </a:r>
                      <a:r>
                        <a:rPr lang="zh-TW" altLang="en-US" sz="1600" dirty="0" smtClean="0">
                          <a:latin typeface="微軟正黑體" panose="020B0604030504040204" pitchFamily="34" charset="-120"/>
                          <a:ea typeface="微軟正黑體" panose="020B0604030504040204" pitchFamily="34" charset="-120"/>
                        </a:rPr>
                        <a:t>　</a:t>
                      </a:r>
                      <a:endParaRPr lang="zh-TW" altLang="en-US" sz="1600" dirty="0">
                        <a:latin typeface="微軟正黑體" panose="020B0604030504040204" pitchFamily="34" charset="-120"/>
                        <a:ea typeface="微軟正黑體" panose="020B0604030504040204" pitchFamily="34" charset="-120"/>
                      </a:endParaRP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公司照片、產品照片</a:t>
            </a:r>
            <a: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t/>
            </a:r>
            <a:b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b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（與計畫有相關）</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p:txBody>
      </p:sp>
      <p:graphicFrame>
        <p:nvGraphicFramePr>
          <p:cNvPr id="8" name="表格 7"/>
          <p:cNvGraphicFramePr>
            <a:graphicFrameLocks noGrp="1"/>
          </p:cNvGraphicFramePr>
          <p:nvPr>
            <p:extLst/>
          </p:nvPr>
        </p:nvGraphicFramePr>
        <p:xfrm>
          <a:off x="251520" y="934120"/>
          <a:ext cx="8640960" cy="404664"/>
        </p:xfrm>
        <a:graphic>
          <a:graphicData uri="http://schemas.openxmlformats.org/drawingml/2006/table">
            <a:tbl>
              <a:tblPr firstRow="1" bandRow="1">
                <a:tableStyleId>{5940675A-B579-460E-94D1-54222C63F5DA}</a:tableStyleId>
              </a:tblPr>
              <a:tblGrid>
                <a:gridCol w="3312368"/>
                <a:gridCol w="5328592"/>
              </a:tblGrid>
              <a:tr h="404664">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ＯＯＯＯ公司（合作提案單位）　</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pPr marL="0" indent="0">
                        <a:buFont typeface="Arial" panose="020B0604020202020204" pitchFamily="34" charset="0"/>
                        <a:buNone/>
                      </a:pP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ＯＯＯＯ計畫名稱</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每一家合作提案單位均需檢附此頁</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獎項加持</a:t>
            </a:r>
          </a:p>
        </p:txBody>
      </p:sp>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1" name="標題 1"/>
          <p:cNvSpPr>
            <a:spLocks noGrp="1"/>
          </p:cNvSpPr>
          <p:nvPr>
            <p:ph type="title"/>
          </p:nvPr>
        </p:nvSpPr>
        <p:spPr>
          <a:xfrm>
            <a:off x="-1" y="116632"/>
            <a:ext cx="9125743" cy="542131"/>
          </a:xfrm>
        </p:spPr>
        <p:txBody>
          <a:bodyPr>
            <a:normAutofit fontScale="90000"/>
          </a:bodyPr>
          <a:lstStyle/>
          <a:p>
            <a:r>
              <a:rPr lang="zh-TW" altLang="en-US" dirty="0" smtClean="0"/>
              <a:t>附件</a:t>
            </a:r>
            <a:r>
              <a:rPr lang="en-US" altLang="zh-TW" dirty="0" smtClean="0"/>
              <a:t>-</a:t>
            </a:r>
            <a:r>
              <a:rPr lang="zh-TW" altLang="en-US" dirty="0" smtClean="0"/>
              <a:t>廠商基本資料與簡介</a:t>
            </a:r>
            <a:endParaRPr lang="zh-TW" altLang="en-US" dirty="0"/>
          </a:p>
        </p:txBody>
      </p:sp>
    </p:spTree>
    <p:extLst>
      <p:ext uri="{BB962C8B-B14F-4D97-AF65-F5344CB8AC3E}">
        <p14:creationId xmlns:p14="http://schemas.microsoft.com/office/powerpoint/2010/main" val="368394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一</a:t>
            </a:r>
            <a:r>
              <a:rPr lang="zh-TW" altLang="en-US" dirty="0" smtClean="0"/>
              <a:t>、基本資料</a:t>
            </a:r>
            <a:r>
              <a:rPr lang="zh-TW" altLang="en-US" dirty="0"/>
              <a:t>與簡介</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3</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3362230"/>
              </p:ext>
            </p:extLst>
          </p:nvPr>
        </p:nvGraphicFramePr>
        <p:xfrm>
          <a:off x="251520" y="908721"/>
          <a:ext cx="8568952" cy="5258147"/>
        </p:xfrm>
        <a:graphic>
          <a:graphicData uri="http://schemas.openxmlformats.org/drawingml/2006/table">
            <a:tbl>
              <a:tblPr firstRow="1" firstCol="1" bandRow="1">
                <a:tableStyleId>{5940675A-B579-460E-94D1-54222C63F5DA}</a:tableStyleId>
              </a:tblPr>
              <a:tblGrid>
                <a:gridCol w="1922536"/>
                <a:gridCol w="1317824"/>
                <a:gridCol w="936104"/>
                <a:gridCol w="288032"/>
                <a:gridCol w="1255992"/>
                <a:gridCol w="760232"/>
                <a:gridCol w="648072"/>
                <a:gridCol w="1440160"/>
              </a:tblGrid>
              <a:tr h="300933">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計畫名稱</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4094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申請</a:t>
                      </a:r>
                      <a:r>
                        <a:rPr lang="zh-TW" sz="1200" b="1" kern="100" dirty="0" smtClean="0">
                          <a:solidFill>
                            <a:schemeClr val="bg1"/>
                          </a:solidFill>
                          <a:effectLst/>
                          <a:latin typeface="微軟正黑體" panose="020B0604030504040204" pitchFamily="34" charset="-120"/>
                          <a:ea typeface="微軟正黑體" panose="020B0604030504040204" pitchFamily="34" charset="-120"/>
                        </a:rPr>
                        <a:t>類別</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rPr>
                        <a:t>(</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rPr>
                        <a:t>可複選</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□重新設計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□工業循環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□生物循環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□服務模式</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spcAft>
                          <a:spcPts val="0"/>
                        </a:spcAft>
                      </a:pPr>
                      <a:r>
                        <a:rPr lang="zh-TW" sz="1200" kern="100" dirty="0">
                          <a:effectLst/>
                          <a:latin typeface="微軟正黑體" panose="020B0604030504040204" pitchFamily="34" charset="-120"/>
                          <a:ea typeface="微軟正黑體" panose="020B0604030504040204" pitchFamily="34" charset="-120"/>
                        </a:rPr>
                        <a:t>□熱能循環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r>
              <a:tr h="298405">
                <a:tc>
                  <a:txBody>
                    <a:bodyPr/>
                    <a:lstStyle/>
                    <a:p>
                      <a:pPr algn="ctr">
                        <a:lnSpc>
                          <a:spcPts val="2200"/>
                        </a:lnSpc>
                        <a:spcAft>
                          <a:spcPts val="0"/>
                        </a:spcAft>
                      </a:pP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主導提案單位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rowSpan="4">
                  <a:txBody>
                    <a:bodyPr/>
                    <a:lstStyle/>
                    <a:p>
                      <a:pPr algn="ctr">
                        <a:lnSpc>
                          <a:spcPts val="2200"/>
                        </a:lnSpc>
                        <a:spcAft>
                          <a:spcPts val="0"/>
                        </a:spcAft>
                      </a:pPr>
                      <a:r>
                        <a:rPr lang="zh-TW" sz="1200" b="1" kern="100" dirty="0" smtClean="0">
                          <a:solidFill>
                            <a:schemeClr val="bg1"/>
                          </a:solidFill>
                          <a:effectLst/>
                          <a:latin typeface="微軟正黑體" panose="020B0604030504040204" pitchFamily="34" charset="-120"/>
                          <a:ea typeface="微軟正黑體" panose="020B0604030504040204" pitchFamily="34" charset="-120"/>
                        </a:rPr>
                        <a:t>合作</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rPr>
                        <a:t>提案</a:t>
                      </a:r>
                      <a:r>
                        <a:rPr lang="zh-TW" sz="1200" b="1" kern="100" dirty="0" smtClean="0">
                          <a:solidFill>
                            <a:schemeClr val="bg1"/>
                          </a:solidFill>
                          <a:effectLst/>
                          <a:latin typeface="微軟正黑體" panose="020B0604030504040204" pitchFamily="34" charset="-120"/>
                          <a:ea typeface="微軟正黑體" panose="020B0604030504040204" pitchFamily="34" charset="-120"/>
                        </a:rPr>
                        <a:t>單位</a:t>
                      </a:r>
                      <a:endParaRPr lang="zh-TW" sz="1200" b="1" kern="100" dirty="0">
                        <a:solidFill>
                          <a:schemeClr val="bg1"/>
                        </a:solidFill>
                        <a:effectLst/>
                        <a:latin typeface="微軟正黑體" panose="020B0604030504040204" pitchFamily="34" charset="-120"/>
                        <a:ea typeface="微軟正黑體" panose="020B0604030504040204" pitchFamily="34" charset="-120"/>
                      </a:endParaRPr>
                    </a:p>
                    <a:p>
                      <a:pPr algn="ctr">
                        <a:lnSpc>
                          <a:spcPts val="2200"/>
                        </a:lnSpc>
                        <a:spcAft>
                          <a:spcPts val="0"/>
                        </a:spcAft>
                      </a:pPr>
                      <a:r>
                        <a:rPr lang="en-US" sz="1200" b="1" kern="100" dirty="0">
                          <a:solidFill>
                            <a:schemeClr val="bg1"/>
                          </a:solidFill>
                          <a:effectLst/>
                          <a:latin typeface="微軟正黑體" panose="020B0604030504040204" pitchFamily="34" charset="-120"/>
                          <a:ea typeface="微軟正黑體" panose="020B0604030504040204" pitchFamily="34" charset="-120"/>
                        </a:rPr>
                        <a:t>(</a:t>
                      </a:r>
                      <a:r>
                        <a:rPr lang="zh-TW" sz="1200" b="1" kern="100" dirty="0">
                          <a:solidFill>
                            <a:schemeClr val="bg1"/>
                          </a:solidFill>
                          <a:effectLst/>
                          <a:latin typeface="微軟正黑體" panose="020B0604030504040204" pitchFamily="34" charset="-120"/>
                          <a:ea typeface="微軟正黑體" panose="020B0604030504040204" pitchFamily="34" charset="-120"/>
                        </a:rPr>
                        <a:t>超過</a:t>
                      </a:r>
                      <a:r>
                        <a:rPr lang="en-US" sz="1200" b="1" kern="100" dirty="0">
                          <a:solidFill>
                            <a:schemeClr val="bg1"/>
                          </a:solidFill>
                          <a:effectLst/>
                          <a:latin typeface="微軟正黑體" panose="020B0604030504040204" pitchFamily="34" charset="-120"/>
                          <a:ea typeface="微軟正黑體" panose="020B0604030504040204" pitchFamily="34" charset="-120"/>
                        </a:rPr>
                        <a:t>4</a:t>
                      </a:r>
                      <a:r>
                        <a:rPr lang="zh-TW" sz="1200" b="1" kern="100" dirty="0">
                          <a:solidFill>
                            <a:schemeClr val="bg1"/>
                          </a:solidFill>
                          <a:effectLst/>
                          <a:latin typeface="微軟正黑體" panose="020B0604030504040204" pitchFamily="34" charset="-120"/>
                          <a:ea typeface="微軟正黑體" panose="020B0604030504040204" pitchFamily="34" charset="-120"/>
                        </a:rPr>
                        <a:t>家請自行新增欄位</a:t>
                      </a:r>
                      <a:r>
                        <a:rPr lang="en-US" sz="1200" b="1" kern="100" dirty="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2.</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3.</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4.</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8405">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輔導單位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B w="12700" cap="flat" cmpd="sng" algn="ctr">
                      <a:solidFill>
                        <a:schemeClr val="tx1"/>
                      </a:solidFill>
                      <a:prstDash val="solid"/>
                      <a:round/>
                      <a:headEnd type="none" w="med" len="med"/>
                      <a:tailEnd type="none" w="med" len="med"/>
                    </a:lnB>
                    <a:solidFill>
                      <a:schemeClr val="accent2"/>
                    </a:solidFill>
                  </a:tcPr>
                </a:tc>
                <a:tc gridSpan="7">
                  <a:txBody>
                    <a:bodyPr/>
                    <a:lstStyle/>
                    <a:p>
                      <a:pPr>
                        <a:lnSpc>
                          <a:spcPts val="2200"/>
                        </a:lnSpc>
                        <a:spcAft>
                          <a:spcPts val="0"/>
                        </a:spcAft>
                      </a:pPr>
                      <a:r>
                        <a:rPr lang="en-US" sz="1200" kern="100" dirty="0" smtClean="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877960">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zh-TW" sz="1200" b="1" kern="100" dirty="0" smtClean="0">
                          <a:solidFill>
                            <a:schemeClr val="bg1"/>
                          </a:solidFill>
                          <a:effectLst/>
                          <a:latin typeface="微軟正黑體" panose="020B0604030504040204" pitchFamily="34" charset="-120"/>
                          <a:ea typeface="微軟正黑體" panose="020B0604030504040204" pitchFamily="34" charset="-120"/>
                        </a:rPr>
                        <a:t>輔導單位</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輔導實績證明</a:t>
                      </a:r>
                      <a:endPar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endParaRPr>
                    </a:p>
                    <a:p>
                      <a:pPr marL="0" marR="0" indent="0" algn="ctr" defTabSz="914400" rtl="0" eaLnBrk="1" fontAlgn="auto" latinLnBrk="0" hangingPunct="1">
                        <a:lnSpc>
                          <a:spcPts val="2200"/>
                        </a:lnSpc>
                        <a:spcBef>
                          <a:spcPts val="0"/>
                        </a:spcBef>
                        <a:spcAft>
                          <a:spcPts val="0"/>
                        </a:spcAft>
                        <a:buClrTx/>
                        <a:buSzTx/>
                        <a:buFontTx/>
                        <a:buNone/>
                        <a:tabLst/>
                        <a:defRPr/>
                      </a:pP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rPr>
                        <a:t>(</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條列式說明</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rPr>
                        <a:t>)</a:t>
                      </a:r>
                      <a:endParaRPr lang="zh-TW"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T w="12700" cap="flat" cmpd="sng" algn="ctr">
                      <a:solidFill>
                        <a:schemeClr val="tx1"/>
                      </a:solidFill>
                      <a:prstDash val="solid"/>
                      <a:round/>
                      <a:headEnd type="none" w="med" len="med"/>
                      <a:tailEnd type="none" w="med" len="med"/>
                    </a:lnT>
                    <a:solidFill>
                      <a:schemeClr val="accent2"/>
                    </a:solidFill>
                  </a:tcPr>
                </a:tc>
                <a:tc gridSpan="7">
                  <a:txBody>
                    <a:bodyPr/>
                    <a:lstStyle/>
                    <a:p>
                      <a:pPr marL="171450" indent="-171450">
                        <a:lnSpc>
                          <a:spcPts val="2200"/>
                        </a:lnSpc>
                        <a:spcAft>
                          <a:spcPts val="0"/>
                        </a:spcAft>
                        <a:buFont typeface="Arial" panose="020B0604020202020204" pitchFamily="34" charset="0"/>
                        <a:buChar char="•"/>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輔導項目</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受輔導單位</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計畫名稱</a:t>
                      </a:r>
                    </a:p>
                    <a:p>
                      <a:pPr marL="171450" indent="-171450">
                        <a:lnSpc>
                          <a:spcPts val="2200"/>
                        </a:lnSpc>
                        <a:spcAft>
                          <a:spcPts val="0"/>
                        </a:spcAft>
                        <a:buFont typeface="Arial" panose="020B0604020202020204" pitchFamily="34" charset="0"/>
                        <a:buChar char="•"/>
                      </a:pP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年，</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計畫名稱</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局處</a:t>
                      </a:r>
                      <a:endParaRPr lang="en-US" altLang="zh-TW" sz="1200" kern="100" dirty="0" smtClean="0">
                        <a:effectLst/>
                        <a:latin typeface="微軟正黑體" panose="020B0604030504040204" pitchFamily="34" charset="-120"/>
                        <a:ea typeface="微軟正黑體" panose="020B0604030504040204" pitchFamily="34" charset="-120"/>
                        <a:cs typeface="CG Times"/>
                      </a:endParaRPr>
                    </a:p>
                    <a:p>
                      <a:pPr marL="171450" indent="-171450">
                        <a:lnSpc>
                          <a:spcPts val="2200"/>
                        </a:lnSpc>
                        <a:spcAft>
                          <a:spcPts val="0"/>
                        </a:spcAft>
                        <a:buFont typeface="Arial" panose="020B0604020202020204" pitchFamily="34" charset="0"/>
                        <a:buChar char="•"/>
                      </a:pPr>
                      <a:r>
                        <a:rPr lang="zh-TW" altLang="en-US" sz="1200" kern="100" dirty="0" smtClean="0">
                          <a:effectLst/>
                          <a:latin typeface="微軟正黑體" panose="020B0604030504040204" pitchFamily="34" charset="-120"/>
                          <a:ea typeface="微軟正黑體" panose="020B0604030504040204" pitchFamily="34" charset="-120"/>
                          <a:cs typeface="CG Times"/>
                        </a:rPr>
                        <a:t>工業局</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能量登錄證明</a:t>
                      </a:r>
                    </a:p>
                  </a:txBody>
                  <a:tcPr marL="22223" marR="22223" marT="0" marB="0">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77835">
                <a:tc rowSpan="2">
                  <a:txBody>
                    <a:bodyPr/>
                    <a:lstStyle/>
                    <a:p>
                      <a:pPr algn="ctr">
                        <a:lnSpc>
                          <a:spcPts val="18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a:t>
                      </a:r>
                      <a:r>
                        <a:rPr lang="zh-TW" sz="1200" b="1" kern="100" dirty="0" smtClean="0">
                          <a:solidFill>
                            <a:schemeClr val="bg1"/>
                          </a:solidFill>
                          <a:effectLst/>
                          <a:latin typeface="微軟正黑體" panose="020B0604030504040204" pitchFamily="34" charset="-120"/>
                          <a:ea typeface="微軟正黑體" panose="020B0604030504040204" pitchFamily="34" charset="-120"/>
                        </a:rPr>
                        <a:t>經費</a:t>
                      </a:r>
                      <a:endParaRPr lang="zh-TW" sz="1200" b="1" kern="100" dirty="0">
                        <a:solidFill>
                          <a:schemeClr val="bg1"/>
                        </a:solidFill>
                        <a:effectLst/>
                        <a:latin typeface="微軟正黑體" panose="020B0604030504040204" pitchFamily="34" charset="-120"/>
                        <a:ea typeface="微軟正黑體" panose="020B0604030504040204" pitchFamily="34" charset="-120"/>
                      </a:endParaRPr>
                    </a:p>
                  </a:txBody>
                  <a:tcPr marL="22223" marR="22223" marT="0" marB="0" anchor="ctr">
                    <a:solidFill>
                      <a:schemeClr val="accent2"/>
                    </a:solidFill>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政府經費</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gridSpan="3">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自籌款</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hMerge="1">
                  <a:txBody>
                    <a:bodyPr/>
                    <a:lstStyle/>
                    <a:p>
                      <a:endParaRPr lang="zh-TW" altLang="en-US"/>
                    </a:p>
                  </a:txBody>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總計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r>
              <a:tr h="706852">
                <a:tc v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smtClean="0">
                          <a:effectLst/>
                          <a:latin typeface="微軟正黑體" panose="020B0604030504040204" pitchFamily="34" charset="-120"/>
                          <a:ea typeface="微軟正黑體" panose="020B0604030504040204" pitchFamily="34" charset="-120"/>
                        </a:rPr>
                        <a:t>元</a:t>
                      </a:r>
                      <a:endParaRPr lang="zh-TW" sz="1200" kern="100" dirty="0">
                        <a:effectLst/>
                        <a:latin typeface="微軟正黑體" panose="020B0604030504040204" pitchFamily="34" charset="-120"/>
                        <a:ea typeface="微軟正黑體" panose="020B0604030504040204" pitchFamily="34" charset="-120"/>
                      </a:endParaRPr>
                    </a:p>
                  </a:txBody>
                  <a:tcPr marL="22223" marR="22223" marT="0" marB="0" anchor="ctr"/>
                </a:tc>
                <a:tc hMerge="1">
                  <a:txBody>
                    <a:bodyPr/>
                    <a:lstStyle/>
                    <a:p>
                      <a:endParaRPr lang="zh-TW" altLang="en-US"/>
                    </a:p>
                  </a:txBody>
                  <a:tcPr/>
                </a:tc>
                <a:tc gridSpan="3">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smtClean="0">
                          <a:effectLst/>
                          <a:latin typeface="微軟正黑體" panose="020B0604030504040204" pitchFamily="34" charset="-120"/>
                          <a:ea typeface="微軟正黑體" panose="020B0604030504040204" pitchFamily="34" charset="-120"/>
                        </a:rPr>
                        <a:t>元</a:t>
                      </a:r>
                      <a:endParaRPr lang="zh-TW" sz="1200" kern="100" dirty="0">
                        <a:effectLst/>
                        <a:latin typeface="微軟正黑體" panose="020B0604030504040204" pitchFamily="34" charset="-120"/>
                        <a:ea typeface="微軟正黑體" panose="020B0604030504040204" pitchFamily="34" charset="-120"/>
                      </a:endParaRPr>
                    </a:p>
                  </a:txBody>
                  <a:tcPr marL="22223" marR="22223" marT="0" marB="0" anchor="ctr"/>
                </a:tc>
                <a:tc hMerge="1">
                  <a:txBody>
                    <a:bodyPr/>
                    <a:lstStyle/>
                    <a:p>
                      <a:endParaRPr lang="zh-TW" altLang="en-US"/>
                    </a:p>
                  </a:txBody>
                  <a:tcPr/>
                </a:tc>
                <a:tc h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smtClean="0">
                          <a:effectLst/>
                          <a:latin typeface="微軟正黑體" panose="020B0604030504040204" pitchFamily="34" charset="-120"/>
                          <a:ea typeface="微軟正黑體" panose="020B0604030504040204" pitchFamily="34" charset="-120"/>
                        </a:rPr>
                        <a:t>元</a:t>
                      </a:r>
                      <a:endParaRPr lang="zh-TW" sz="1200" kern="100" dirty="0">
                        <a:effectLst/>
                        <a:latin typeface="微軟正黑體" panose="020B0604030504040204" pitchFamily="34" charset="-120"/>
                        <a:ea typeface="微軟正黑體" panose="020B0604030504040204" pitchFamily="34" charset="-120"/>
                      </a:endParaRPr>
                    </a:p>
                  </a:txBody>
                  <a:tcPr marL="22223" marR="22223" marT="0" marB="0" anchor="ctr"/>
                </a:tc>
                <a:tc hMerge="1">
                  <a:txBody>
                    <a:bodyPr/>
                    <a:lstStyle/>
                    <a:p>
                      <a:endParaRPr lang="zh-TW" altLang="en-US"/>
                    </a:p>
                  </a:txBody>
                  <a:tcPr/>
                </a:tc>
              </a:tr>
              <a:tr h="961627">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計畫摘要</a:t>
                      </a:r>
                    </a:p>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（限</a:t>
                      </a:r>
                      <a:r>
                        <a:rPr lang="en-US" sz="1200" b="1" kern="100" dirty="0">
                          <a:solidFill>
                            <a:schemeClr val="bg1"/>
                          </a:solidFill>
                          <a:effectLst/>
                          <a:latin typeface="微軟正黑體" panose="020B0604030504040204" pitchFamily="34" charset="-120"/>
                          <a:ea typeface="微軟正黑體" panose="020B0604030504040204" pitchFamily="34" charset="-120"/>
                        </a:rPr>
                        <a:t>200</a:t>
                      </a:r>
                      <a:r>
                        <a:rPr lang="zh-TW" sz="1200" b="1" kern="100" dirty="0">
                          <a:solidFill>
                            <a:schemeClr val="bg1"/>
                          </a:solidFill>
                          <a:effectLst/>
                          <a:latin typeface="微軟正黑體" panose="020B0604030504040204" pitchFamily="34" charset="-120"/>
                          <a:ea typeface="微軟正黑體" panose="020B0604030504040204" pitchFamily="34" charset="-120"/>
                        </a:rPr>
                        <a:t>字）</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rPr>
                        <a:t>(</a:t>
                      </a:r>
                      <a:r>
                        <a:rPr lang="zh-TW" altLang="en-US" sz="1200" kern="100" dirty="0" smtClean="0">
                          <a:effectLst/>
                          <a:latin typeface="微軟正黑體" panose="020B0604030504040204" pitchFamily="34" charset="-120"/>
                          <a:ea typeface="微軟正黑體" panose="020B0604030504040204" pitchFamily="34" charset="-120"/>
                        </a:rPr>
                        <a:t>請說明計畫目標、創新作法、計畫亮點、質化與量化效益</a:t>
                      </a:r>
                      <a:r>
                        <a:rPr lang="en-US" altLang="zh-TW" sz="1200" kern="100" dirty="0" smtClean="0">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extLst>
      <p:ext uri="{BB962C8B-B14F-4D97-AF65-F5344CB8AC3E}">
        <p14:creationId xmlns:p14="http://schemas.microsoft.com/office/powerpoint/2010/main" val="1882069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4</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905805894"/>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tblGrid>
              <a:tr h="464069">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合作體系關係圖</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r>
              <a:tr h="4720507">
                <a:tc>
                  <a:txBody>
                    <a:bodyPr/>
                    <a:lstStyle/>
                    <a:p>
                      <a:endParaRPr lang="zh-TW" altLang="en-US" dirty="0">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4355976" y="1988840"/>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格式不拘，請具體說明清楚主導提案單位與合作提案單位之關係圖</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5</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1066063598"/>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綠色創新應用做法、執行內容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smtClean="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smtClean="0">
                <a:solidFill>
                  <a:srgbClr val="FF0000"/>
                </a:solidFill>
                <a:latin typeface="微軟正黑體" panose="020B0604030504040204" pitchFamily="34" charset="-120"/>
                <a:ea typeface="微軟正黑體" panose="020B0604030504040204" pitchFamily="34" charset="-120"/>
              </a:rPr>
              <a:t>(</a:t>
            </a:r>
            <a:r>
              <a:rPr lang="zh-TW" altLang="en-US" sz="1600" b="1" dirty="0" smtClean="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smtClean="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a:t>
            </a:r>
            <a:r>
              <a:rPr lang="zh-TW" altLang="en-US" sz="1600" b="1" dirty="0" smtClean="0">
                <a:solidFill>
                  <a:srgbClr val="FF0000"/>
                </a:solidFill>
                <a:latin typeface="微軟正黑體" panose="020B0604030504040204" pitchFamily="34" charset="-120"/>
                <a:ea typeface="微軟正黑體" panose="020B0604030504040204" pitchFamily="34" charset="-120"/>
              </a:rPr>
              <a:t>效益</a:t>
            </a:r>
            <a:endParaRPr lang="en-US" altLang="zh-TW" sz="1600" b="1" dirty="0" smtClean="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51520" y="836712"/>
            <a:ext cx="1569660"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一、</a:t>
            </a:r>
            <a:r>
              <a:rPr lang="zh-TW" altLang="en-US" b="1" kern="100" dirty="0">
                <a:latin typeface="微軟正黑體" panose="020B0604030504040204" pitchFamily="34" charset="-120"/>
                <a:ea typeface="微軟正黑體" panose="020B0604030504040204" pitchFamily="34" charset="-120"/>
              </a:rPr>
              <a:t>主導單位</a:t>
            </a: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6</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2040432896"/>
              </p:ext>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107504" y="858295"/>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a:t>
            </a:r>
            <a:r>
              <a:rPr lang="zh-TW" altLang="en-US" b="1" kern="100" dirty="0" smtClean="0">
                <a:latin typeface="微軟正黑體" panose="020B0604030504040204" pitchFamily="34" charset="-120"/>
                <a:ea typeface="微軟正黑體" panose="020B0604030504040204" pitchFamily="34" charset="-120"/>
              </a:rPr>
              <a:t>、合作單位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smtClean="0">
                <a:latin typeface="微軟正黑體" panose="020B0604030504040204" pitchFamily="34" charset="-120"/>
                <a:ea typeface="微軟正黑體" panose="020B0604030504040204" pitchFamily="34" charset="-120"/>
              </a:rPr>
              <a:t>一</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80366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7</a:t>
            </a:fld>
            <a:endParaRPr lang="zh-TW" altLang="en-US"/>
          </a:p>
        </p:txBody>
      </p:sp>
      <p:graphicFrame>
        <p:nvGraphicFramePr>
          <p:cNvPr id="6" name="表格 5"/>
          <p:cNvGraphicFramePr>
            <a:graphicFrameLocks noGrp="1"/>
          </p:cNvGraphicFramePr>
          <p:nvPr>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49" y="848819"/>
            <a:ext cx="3089307"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三、合作單位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二</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81006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8</a:t>
            </a:fld>
            <a:endParaRPr lang="zh-TW" altLang="en-US"/>
          </a:p>
        </p:txBody>
      </p:sp>
      <p:graphicFrame>
        <p:nvGraphicFramePr>
          <p:cNvPr id="6" name="表格 5"/>
          <p:cNvGraphicFramePr>
            <a:graphicFrameLocks noGrp="1"/>
          </p:cNvGraphicFramePr>
          <p:nvPr>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0" y="848819"/>
            <a:ext cx="308930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四</a:t>
            </a:r>
            <a:r>
              <a:rPr lang="zh-TW" altLang="en-US" b="1" kern="100" dirty="0" smtClean="0">
                <a:latin typeface="微軟正黑體" panose="020B0604030504040204" pitchFamily="34" charset="-120"/>
                <a:ea typeface="微軟正黑體" panose="020B0604030504040204" pitchFamily="34" charset="-120"/>
              </a:rPr>
              <a:t>、合作單位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smtClean="0">
                <a:latin typeface="微軟正黑體" panose="020B0604030504040204" pitchFamily="34" charset="-120"/>
                <a:ea typeface="微軟正黑體" panose="020B0604030504040204" pitchFamily="34" charset="-120"/>
              </a:rPr>
              <a:t>三</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596231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a:t>
            </a:r>
            <a:r>
              <a:rPr lang="zh-TW" altLang="en-US" dirty="0"/>
              <a:t>執行</a:t>
            </a:r>
            <a:r>
              <a:rPr lang="zh-TW" altLang="en-US" dirty="0" smtClean="0"/>
              <a:t>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9</a:t>
            </a:fld>
            <a:endParaRPr lang="zh-TW" altLang="en-US"/>
          </a:p>
        </p:txBody>
      </p:sp>
      <p:graphicFrame>
        <p:nvGraphicFramePr>
          <p:cNvPr id="6" name="表格 5"/>
          <p:cNvGraphicFramePr>
            <a:graphicFrameLocks noGrp="1"/>
          </p:cNvGraphicFramePr>
          <p:nvPr>
            <p:extLst/>
          </p:nvPr>
        </p:nvGraphicFramePr>
        <p:xfrm>
          <a:off x="251520" y="1211173"/>
          <a:ext cx="8640960" cy="5043905"/>
        </p:xfrm>
        <a:graphic>
          <a:graphicData uri="http://schemas.openxmlformats.org/drawingml/2006/table">
            <a:tbl>
              <a:tblPr firstRow="1" bandRow="1">
                <a:tableStyleId>{5940675A-B579-460E-94D1-54222C63F5DA}</a:tableStyleId>
              </a:tblPr>
              <a:tblGrid>
                <a:gridCol w="432048"/>
                <a:gridCol w="8208912"/>
              </a:tblGrid>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0870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執行做法與內容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29819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做法三：</a:t>
                      </a:r>
                      <a:endParaRPr lang="zh-TW" altLang="en-US" sz="1400" dirty="0">
                        <a:latin typeface="微軟正黑體" panose="020B0604030504040204" pitchFamily="34" charset="-120"/>
                        <a:ea typeface="微軟正黑體" panose="020B0604030504040204" pitchFamily="34" charset="-120"/>
                      </a:endParaRPr>
                    </a:p>
                  </a:txBody>
                  <a:tcPr anchor="ctr"/>
                </a:tc>
              </a:tr>
              <a:tr h="378420">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執行後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預期成果與效益</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501743">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量化效益：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質化效益：</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2483768" y="3176972"/>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務必依「執行前問題」，逐條對應</a:t>
            </a:r>
            <a:r>
              <a:rPr lang="zh-TW" altLang="en-US" sz="1600" dirty="0">
                <a:solidFill>
                  <a:srgbClr val="FF6600"/>
                </a:solidFill>
                <a:latin typeface="微軟正黑體" panose="020B0604030504040204" pitchFamily="34" charset="-120"/>
                <a:ea typeface="微軟正黑體" panose="020B0604030504040204" pitchFamily="34" charset="-120"/>
              </a:rPr>
              <a:t>執行</a:t>
            </a:r>
            <a:r>
              <a:rPr lang="zh-TW" altLang="en-US" sz="1600" dirty="0" smtClean="0">
                <a:solidFill>
                  <a:srgbClr val="FF6600"/>
                </a:solidFill>
                <a:latin typeface="微軟正黑體" panose="020B0604030504040204" pitchFamily="34" charset="-120"/>
                <a:ea typeface="微軟正黑體" panose="020B0604030504040204" pitchFamily="34" charset="-120"/>
              </a:rPr>
              <a:t>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2483768" y="1772816"/>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2483768" y="4869160"/>
            <a:ext cx="5760640"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b="1" dirty="0">
                <a:solidFill>
                  <a:srgbClr val="FF0000"/>
                </a:solidFill>
                <a:latin typeface="微軟正黑體" panose="020B0604030504040204" pitchFamily="34" charset="-120"/>
                <a:ea typeface="微軟正黑體" panose="020B0604030504040204" pitchFamily="34" charset="-120"/>
              </a:rPr>
              <a:t>每家必填量化效益</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產值、促投、降低成本</a:t>
            </a:r>
            <a:r>
              <a:rPr lang="en-US" altLang="zh-TW" sz="1600" b="1" dirty="0">
                <a:solidFill>
                  <a:srgbClr val="FF0000"/>
                </a:solidFill>
                <a:latin typeface="微軟正黑體" panose="020B0604030504040204" pitchFamily="34" charset="-120"/>
                <a:ea typeface="微軟正黑體" panose="020B0604030504040204" pitchFamily="34" charset="-120"/>
              </a:rPr>
              <a:t>)/</a:t>
            </a:r>
            <a:r>
              <a:rPr lang="zh-TW" altLang="en-US" sz="1600" b="1" dirty="0">
                <a:solidFill>
                  <a:srgbClr val="FF0000"/>
                </a:solidFill>
                <a:latin typeface="微軟正黑體" panose="020B0604030504040204" pitchFamily="34" charset="-120"/>
                <a:ea typeface="微軟正黑體" panose="020B0604030504040204" pitchFamily="34" charset="-120"/>
              </a:rPr>
              <a:t>質化效益</a:t>
            </a:r>
            <a:endParaRPr lang="en-US" altLang="zh-TW" sz="1600" b="1" dirty="0">
              <a:solidFill>
                <a:srgbClr val="FF00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矩形 9"/>
          <p:cNvSpPr/>
          <p:nvPr/>
        </p:nvSpPr>
        <p:spPr>
          <a:xfrm>
            <a:off x="224951" y="848819"/>
            <a:ext cx="3089308"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五、合作單位</a:t>
            </a:r>
            <a:r>
              <a:rPr lang="en-US" altLang="zh-TW" b="1" kern="100" dirty="0" smtClean="0">
                <a:latin typeface="微軟正黑體" panose="020B0604030504040204" pitchFamily="34" charset="-120"/>
                <a:ea typeface="微軟正黑體" panose="020B0604030504040204" pitchFamily="34" charset="-120"/>
              </a:rPr>
              <a:t>(</a:t>
            </a:r>
            <a:r>
              <a:rPr lang="zh-TW" altLang="en-US" b="1" kern="100" dirty="0">
                <a:latin typeface="微軟正黑體" panose="020B0604030504040204" pitchFamily="34" charset="-120"/>
                <a:ea typeface="微軟正黑體" panose="020B0604030504040204" pitchFamily="34" charset="-120"/>
              </a:rPr>
              <a:t>四</a:t>
            </a:r>
            <a:r>
              <a:rPr lang="en-US" altLang="zh-TW" b="1" kern="100" dirty="0" smtClean="0">
                <a:latin typeface="微軟正黑體" panose="020B0604030504040204" pitchFamily="34" charset="-120"/>
                <a:ea typeface="微軟正黑體" panose="020B0604030504040204" pitchFamily="34" charset="-120"/>
              </a:rPr>
              <a:t>)OOOOOO</a:t>
            </a:r>
            <a:endParaRPr lang="zh-TW" altLang="en-US" b="1" kern="100" dirty="0">
              <a:latin typeface="微軟正黑體" panose="020B0604030504040204" pitchFamily="34" charset="-120"/>
              <a:ea typeface="微軟正黑體" panose="020B0604030504040204" pitchFamily="34" charset="-120"/>
            </a:endParaRPr>
          </a:p>
        </p:txBody>
      </p:sp>
      <p:sp>
        <p:nvSpPr>
          <p:cNvPr id="11" name="圓角矩形圖說文字 10"/>
          <p:cNvSpPr/>
          <p:nvPr/>
        </p:nvSpPr>
        <p:spPr>
          <a:xfrm>
            <a:off x="3347864" y="873277"/>
            <a:ext cx="4392488" cy="32554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請填合作單位名稱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602968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TotalTime>
  <Words>2097</Words>
  <Application>Microsoft Office PowerPoint</Application>
  <PresentationFormat>如螢幕大小 (4:3)</PresentationFormat>
  <Paragraphs>490</Paragraphs>
  <Slides>20</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20</vt:i4>
      </vt:variant>
    </vt:vector>
  </HeadingPairs>
  <TitlesOfParts>
    <vt:vector size="29" baseType="lpstr">
      <vt:lpstr>Arial Unicode MS</vt:lpstr>
      <vt:lpstr>CG Times</vt:lpstr>
      <vt:lpstr>微軟正黑體</vt:lpstr>
      <vt:lpstr>新細明體</vt:lpstr>
      <vt:lpstr>標楷體</vt:lpstr>
      <vt:lpstr>Arial</vt:lpstr>
      <vt:lpstr>Calibri</vt:lpstr>
      <vt:lpstr>Times New Roman</vt:lpstr>
      <vt:lpstr>Office 佈景主題</vt:lpstr>
      <vt:lpstr>PowerPoint 簡報</vt:lpstr>
      <vt:lpstr>簡報目錄</vt:lpstr>
      <vt:lpstr>一、基本資料與簡介</vt:lpstr>
      <vt:lpstr>二、計畫目標與執行內容</vt:lpstr>
      <vt:lpstr>二、計畫目標與執行內容</vt:lpstr>
      <vt:lpstr>二、計畫目標與執行內容</vt:lpstr>
      <vt:lpstr>二、計畫目標與執行內容</vt:lpstr>
      <vt:lpstr>二、計畫目標與執行內容</vt:lpstr>
      <vt:lpstr>二、計畫目標與執行內容</vt:lpstr>
      <vt:lpstr>三、預期成效及計畫亮點</vt:lpstr>
      <vt:lpstr>三、預期成效及計畫亮點</vt:lpstr>
      <vt:lpstr>PowerPoint 簡報</vt:lpstr>
      <vt:lpstr>四、工作進度規劃</vt:lpstr>
      <vt:lpstr>四、工作進度規劃</vt:lpstr>
      <vt:lpstr>五、經費規劃</vt:lpstr>
      <vt:lpstr>六、人力規劃</vt:lpstr>
      <vt:lpstr>七、其他附件</vt:lpstr>
      <vt:lpstr>PowerPoint 簡報</vt:lpstr>
      <vt:lpstr>附件-廠商基本資料與簡介</vt:lpstr>
      <vt:lpstr>附件-廠商基本資料與簡介</vt:lpstr>
    </vt:vector>
  </TitlesOfParts>
  <Company>財團法人塑膠工業技術發展中心</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Megan1016[王瑱嬪]</dc:creator>
  <cp:lastModifiedBy>Megan1016[王瑱嬪]</cp:lastModifiedBy>
  <cp:revision>90</cp:revision>
  <cp:lastPrinted>2020-02-27T11:14:41Z</cp:lastPrinted>
  <dcterms:created xsi:type="dcterms:W3CDTF">2020-02-07T02:52:20Z</dcterms:created>
  <dcterms:modified xsi:type="dcterms:W3CDTF">2020-11-11T02:48:47Z</dcterms:modified>
</cp:coreProperties>
</file>