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81" r:id="rId2"/>
    <p:sldId id="403" r:id="rId3"/>
    <p:sldId id="385" r:id="rId4"/>
    <p:sldId id="411" r:id="rId5"/>
    <p:sldId id="409" r:id="rId6"/>
    <p:sldId id="413" r:id="rId7"/>
    <p:sldId id="391" r:id="rId8"/>
    <p:sldId id="415" r:id="rId9"/>
    <p:sldId id="412" r:id="rId10"/>
    <p:sldId id="380" r:id="rId11"/>
    <p:sldId id="407" r:id="rId12"/>
    <p:sldId id="408" r:id="rId13"/>
    <p:sldId id="393" r:id="rId14"/>
    <p:sldId id="378" r:id="rId15"/>
  </p:sldIdLst>
  <p:sldSz cx="12192000" cy="6858000"/>
  <p:notesSz cx="6807200" cy="9939338"/>
  <p:defaultTextStyle>
    <a:defPPr>
      <a:defRPr lang="zh-CN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79" userDrawn="1">
          <p15:clr>
            <a:srgbClr val="A4A3A4"/>
          </p15:clr>
        </p15:guide>
        <p15:guide id="2" orient="horz" pos="1404" userDrawn="1">
          <p15:clr>
            <a:srgbClr val="A4A3A4"/>
          </p15:clr>
        </p15:guide>
        <p15:guide id="3" pos="5125" userDrawn="1">
          <p15:clr>
            <a:srgbClr val="A4A3A4"/>
          </p15:clr>
        </p15:guide>
        <p15:guide id="4" pos="255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F4A030"/>
    <a:srgbClr val="FDA907"/>
    <a:srgbClr val="95BC49"/>
    <a:srgbClr val="FFFFFF"/>
    <a:srgbClr val="E2582A"/>
    <a:srgbClr val="FDBD40"/>
    <a:srgbClr val="FAC090"/>
    <a:srgbClr val="F6D148"/>
    <a:srgbClr val="F5CB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等深淺樣式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佈景主題樣式 1 - 輔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中等深淺樣式 4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9" autoAdjust="0"/>
    <p:restoredTop sz="94424" autoAdjust="0"/>
  </p:normalViewPr>
  <p:slideViewPr>
    <p:cSldViewPr>
      <p:cViewPr varScale="1">
        <p:scale>
          <a:sx n="110" d="100"/>
          <a:sy n="110" d="100"/>
        </p:scale>
        <p:origin x="720" y="132"/>
      </p:cViewPr>
      <p:guideLst>
        <p:guide orient="horz" pos="2879"/>
        <p:guide orient="horz" pos="1404"/>
        <p:guide pos="5125"/>
        <p:guide pos="25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718"/>
    </p:cViewPr>
  </p:sorterViewPr>
  <p:notesViewPr>
    <p:cSldViewPr>
      <p:cViewPr varScale="1">
        <p:scale>
          <a:sx n="52" d="100"/>
          <a:sy n="52" d="100"/>
        </p:scale>
        <p:origin x="-2844" y="-8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4" y="5"/>
            <a:ext cx="2949786" cy="496967"/>
          </a:xfrm>
          <a:prstGeom prst="rect">
            <a:avLst/>
          </a:prstGeom>
        </p:spPr>
        <p:txBody>
          <a:bodyPr vert="horz" lIns="95680" tIns="47840" rIns="95680" bIns="47840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5842" y="5"/>
            <a:ext cx="2949786" cy="496967"/>
          </a:xfrm>
          <a:prstGeom prst="rect">
            <a:avLst/>
          </a:prstGeom>
        </p:spPr>
        <p:txBody>
          <a:bodyPr vert="horz" lIns="95680" tIns="47840" rIns="95680" bIns="47840" rtlCol="0"/>
          <a:lstStyle>
            <a:lvl1pPr algn="r">
              <a:defRPr sz="1300"/>
            </a:lvl1pPr>
          </a:lstStyle>
          <a:p>
            <a:fld id="{66B56024-E033-460B-B461-F9C8C93C904B}" type="datetimeFigureOut">
              <a:rPr lang="zh-CN" altLang="en-US" smtClean="0"/>
              <a:pPr/>
              <a:t>2020/12/14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4" y="9440651"/>
            <a:ext cx="2949786" cy="496967"/>
          </a:xfrm>
          <a:prstGeom prst="rect">
            <a:avLst/>
          </a:prstGeom>
        </p:spPr>
        <p:txBody>
          <a:bodyPr vert="horz" lIns="95680" tIns="47840" rIns="95680" bIns="47840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5842" y="9440651"/>
            <a:ext cx="2949786" cy="496967"/>
          </a:xfrm>
          <a:prstGeom prst="rect">
            <a:avLst/>
          </a:prstGeom>
        </p:spPr>
        <p:txBody>
          <a:bodyPr vert="horz" lIns="95680" tIns="47840" rIns="95680" bIns="47840" rtlCol="0" anchor="b"/>
          <a:lstStyle>
            <a:lvl1pPr algn="r">
              <a:defRPr sz="1300"/>
            </a:lvl1pPr>
          </a:lstStyle>
          <a:p>
            <a:fld id="{895472FC-EDD4-43B4-B218-6888597E2A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2364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4" y="5"/>
            <a:ext cx="2949786" cy="496967"/>
          </a:xfrm>
          <a:prstGeom prst="rect">
            <a:avLst/>
          </a:prstGeom>
        </p:spPr>
        <p:txBody>
          <a:bodyPr vert="horz" lIns="95680" tIns="47840" rIns="95680" bIns="47840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5842" y="5"/>
            <a:ext cx="2949786" cy="496967"/>
          </a:xfrm>
          <a:prstGeom prst="rect">
            <a:avLst/>
          </a:prstGeom>
        </p:spPr>
        <p:txBody>
          <a:bodyPr vert="horz" lIns="95680" tIns="47840" rIns="95680" bIns="47840" rtlCol="0"/>
          <a:lstStyle>
            <a:lvl1pPr algn="r">
              <a:defRPr sz="1300"/>
            </a:lvl1pPr>
          </a:lstStyle>
          <a:p>
            <a:fld id="{BD403541-C361-4440-AA44-DBB6527DDBFB}" type="datetimeFigureOut">
              <a:rPr lang="zh-CN" altLang="en-US" smtClean="0"/>
              <a:pPr/>
              <a:t>2020/12/14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30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80" tIns="47840" rIns="95680" bIns="4784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5680" tIns="47840" rIns="95680" bIns="4784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4" y="9440651"/>
            <a:ext cx="2949786" cy="496967"/>
          </a:xfrm>
          <a:prstGeom prst="rect">
            <a:avLst/>
          </a:prstGeom>
        </p:spPr>
        <p:txBody>
          <a:bodyPr vert="horz" lIns="95680" tIns="47840" rIns="95680" bIns="47840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5842" y="9440651"/>
            <a:ext cx="2949786" cy="496967"/>
          </a:xfrm>
          <a:prstGeom prst="rect">
            <a:avLst/>
          </a:prstGeom>
        </p:spPr>
        <p:txBody>
          <a:bodyPr vert="horz" lIns="95680" tIns="47840" rIns="95680" bIns="47840" rtlCol="0" anchor="b"/>
          <a:lstStyle>
            <a:lvl1pPr algn="r">
              <a:defRPr sz="1300"/>
            </a:lvl1pPr>
          </a:lstStyle>
          <a:p>
            <a:fld id="{C89461BB-BB29-447B-86E6-652C097B04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622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461BB-BB29-447B-86E6-652C097B04C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794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461BB-BB29-447B-86E6-652C097B04C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095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461BB-BB29-447B-86E6-652C097B04C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591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弧形 5"/>
          <p:cNvSpPr/>
          <p:nvPr userDrawn="1"/>
        </p:nvSpPr>
        <p:spPr>
          <a:xfrm>
            <a:off x="2766037" y="-3350933"/>
            <a:ext cx="6659920" cy="6659920"/>
          </a:xfrm>
          <a:prstGeom prst="arc">
            <a:avLst>
              <a:gd name="adj1" fmla="val 3404"/>
              <a:gd name="adj2" fmla="val 10819516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7" name="椭圆 6"/>
          <p:cNvSpPr/>
          <p:nvPr userDrawn="1"/>
        </p:nvSpPr>
        <p:spPr>
          <a:xfrm>
            <a:off x="5990987" y="3218976"/>
            <a:ext cx="210024" cy="21002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4" name="投影片編號版面配置區 1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D043B-A93B-4608-A8BF-11C49D4349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8058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0" y="3609020"/>
            <a:ext cx="12192000" cy="18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pic>
        <p:nvPicPr>
          <p:cNvPr id="3" name="Picture 2" descr="C:\Documents and Settings\yangweizhou\桌面\2.jpg"/>
          <p:cNvPicPr>
            <a:picLocks noChangeAspect="1" noChangeArrowheads="1"/>
          </p:cNvPicPr>
          <p:nvPr userDrawn="1"/>
        </p:nvPicPr>
        <p:blipFill rotWithShape="1">
          <a:blip r:embed="rId2"/>
          <a:srcRect b="20467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4" name="投影片編號版面配置區 1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D043B-A93B-4608-A8BF-11C49D43496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D043B-A93B-4608-A8BF-11C49D43496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投影片編號版面配置區 1"/>
          <p:cNvSpPr txBox="1">
            <a:spLocks/>
          </p:cNvSpPr>
          <p:nvPr userDrawn="1"/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121917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03D043B-A93B-4608-A8BF-11C49D43496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  <a:prstGeom prst="rect">
            <a:avLst/>
          </a:prstGeo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  <a:prstGeom prst="rect">
            <a:avLst/>
          </a:prstGeo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0433" y="130175"/>
            <a:ext cx="11906251" cy="8651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2400"/>
          </a:p>
        </p:txBody>
      </p:sp>
      <p:sp>
        <p:nvSpPr>
          <p:cNvPr id="3" name="矩形 2"/>
          <p:cNvSpPr/>
          <p:nvPr userDrawn="1"/>
        </p:nvSpPr>
        <p:spPr>
          <a:xfrm>
            <a:off x="137584" y="5589589"/>
            <a:ext cx="11904133" cy="11001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240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1140017" y="6283325"/>
            <a:ext cx="812800" cy="5207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62A2637-74CE-4627-9AB4-8E4AAD6DDEF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8426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429809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375366" y="0"/>
            <a:ext cx="140967" cy="962147"/>
            <a:chOff x="281524" y="0"/>
            <a:chExt cx="105725" cy="721610"/>
          </a:xfrm>
          <a:solidFill>
            <a:srgbClr val="1A7BAE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11735675" y="6617464"/>
            <a:ext cx="140967" cy="240536"/>
            <a:chOff x="281524" y="0"/>
            <a:chExt cx="105725" cy="721610"/>
          </a:xfrm>
          <a:solidFill>
            <a:srgbClr val="1A7BAE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8" name="投影片編號版面配置區 1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D043B-A93B-4608-A8BF-11C49D4349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7067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375366" y="0"/>
            <a:ext cx="140967" cy="962147"/>
            <a:chOff x="281524" y="0"/>
            <a:chExt cx="105725" cy="721610"/>
          </a:xfrm>
          <a:solidFill>
            <a:srgbClr val="95BC49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11735675" y="6617464"/>
            <a:ext cx="140967" cy="240536"/>
            <a:chOff x="281524" y="0"/>
            <a:chExt cx="105725" cy="721610"/>
          </a:xfrm>
          <a:solidFill>
            <a:srgbClr val="95BC49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8" name="投影片編號版面配置區 1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D043B-A93B-4608-A8BF-11C49D4349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6618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375366" y="0"/>
            <a:ext cx="140967" cy="962147"/>
            <a:chOff x="281524" y="0"/>
            <a:chExt cx="105725" cy="721610"/>
          </a:xfrm>
          <a:solidFill>
            <a:srgbClr val="FDA907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11735675" y="6617464"/>
            <a:ext cx="140967" cy="240536"/>
            <a:chOff x="281524" y="0"/>
            <a:chExt cx="105725" cy="721610"/>
          </a:xfrm>
          <a:solidFill>
            <a:srgbClr val="FDA907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8" name="投影片編號版面配置區 1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D043B-A93B-4608-A8BF-11C49D4349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646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375366" y="0"/>
            <a:ext cx="140967" cy="962147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11735675" y="6617464"/>
            <a:ext cx="140967" cy="240536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8" name="投影片編號版面配置區 1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D043B-A93B-4608-A8BF-11C49D4349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572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"/>
          <p:cNvGrpSpPr/>
          <p:nvPr userDrawn="1"/>
        </p:nvGrpSpPr>
        <p:grpSpPr>
          <a:xfrm>
            <a:off x="375366" y="0"/>
            <a:ext cx="140967" cy="962147"/>
            <a:chOff x="281524" y="0"/>
            <a:chExt cx="105725" cy="721610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5" name="矩形 4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grpSp>
        <p:nvGrpSpPr>
          <p:cNvPr id="6" name="组合 6"/>
          <p:cNvGrpSpPr/>
          <p:nvPr userDrawn="1"/>
        </p:nvGrpSpPr>
        <p:grpSpPr>
          <a:xfrm rot="10800000">
            <a:off x="11735675" y="6617464"/>
            <a:ext cx="140967" cy="240536"/>
            <a:chOff x="281524" y="0"/>
            <a:chExt cx="105725" cy="721610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8" name="矩形 7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9" name="投影片編號版面配置區 1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D043B-A93B-4608-A8BF-11C49D4349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5852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rot="10800000">
            <a:off x="11975702" y="6617464"/>
            <a:ext cx="60959" cy="240536"/>
          </a:xfrm>
          <a:prstGeom prst="rect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9" name="矩形 8"/>
          <p:cNvSpPr/>
          <p:nvPr/>
        </p:nvSpPr>
        <p:spPr>
          <a:xfrm rot="10800000">
            <a:off x="11895693" y="6617464"/>
            <a:ext cx="60959" cy="240536"/>
          </a:xfrm>
          <a:prstGeom prst="rect">
            <a:avLst/>
          </a:prstGeom>
          <a:solidFill>
            <a:srgbClr val="95BC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0" name="矩形 9"/>
          <p:cNvSpPr/>
          <p:nvPr/>
        </p:nvSpPr>
        <p:spPr>
          <a:xfrm rot="10800000">
            <a:off x="11815684" y="6617464"/>
            <a:ext cx="60959" cy="240536"/>
          </a:xfrm>
          <a:prstGeom prst="rect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1" name="矩形 10"/>
          <p:cNvSpPr/>
          <p:nvPr/>
        </p:nvSpPr>
        <p:spPr>
          <a:xfrm rot="10800000">
            <a:off x="11735676" y="6617464"/>
            <a:ext cx="60959" cy="240536"/>
          </a:xfrm>
          <a:prstGeom prst="rect">
            <a:avLst/>
          </a:prstGeom>
          <a:solidFill>
            <a:srgbClr val="BF34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3" name="矩形 2"/>
          <p:cNvSpPr/>
          <p:nvPr userDrawn="1"/>
        </p:nvSpPr>
        <p:spPr>
          <a:xfrm>
            <a:off x="215348" y="0"/>
            <a:ext cx="60959" cy="962147"/>
          </a:xfrm>
          <a:prstGeom prst="rect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4" name="矩形 3"/>
          <p:cNvSpPr/>
          <p:nvPr userDrawn="1"/>
        </p:nvSpPr>
        <p:spPr>
          <a:xfrm>
            <a:off x="295357" y="0"/>
            <a:ext cx="60959" cy="962147"/>
          </a:xfrm>
          <a:prstGeom prst="rect">
            <a:avLst/>
          </a:prstGeom>
          <a:solidFill>
            <a:srgbClr val="95BC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5" name="矩形 4"/>
          <p:cNvSpPr/>
          <p:nvPr userDrawn="1"/>
        </p:nvSpPr>
        <p:spPr>
          <a:xfrm>
            <a:off x="375366" y="0"/>
            <a:ext cx="60959" cy="962147"/>
          </a:xfrm>
          <a:prstGeom prst="rect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6" name="矩形 5"/>
          <p:cNvSpPr/>
          <p:nvPr userDrawn="1"/>
        </p:nvSpPr>
        <p:spPr>
          <a:xfrm>
            <a:off x="455374" y="0"/>
            <a:ext cx="60959" cy="962147"/>
          </a:xfrm>
          <a:prstGeom prst="rect">
            <a:avLst/>
          </a:prstGeom>
          <a:solidFill>
            <a:srgbClr val="BF34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2" name="矩形 11"/>
          <p:cNvSpPr/>
          <p:nvPr userDrawn="1"/>
        </p:nvSpPr>
        <p:spPr>
          <a:xfrm>
            <a:off x="535382" y="0"/>
            <a:ext cx="60959" cy="96214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5" name="矩形 14"/>
          <p:cNvSpPr/>
          <p:nvPr userDrawn="1"/>
        </p:nvSpPr>
        <p:spPr>
          <a:xfrm rot="10800000">
            <a:off x="11651665" y="6617672"/>
            <a:ext cx="60959" cy="2405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3" name="投影片編號版面配置區 1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D043B-A93B-4608-A8BF-11C49D4349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18371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D043B-A93B-4608-A8BF-11C49D43496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D043B-A93B-4608-A8BF-11C49D4349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339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D043B-A93B-4608-A8BF-11C49D43496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6" r:id="rId4"/>
    <p:sldLayoutId id="2147483665" r:id="rId5"/>
    <p:sldLayoutId id="2147483668" r:id="rId6"/>
    <p:sldLayoutId id="2147483667" r:id="rId7"/>
    <p:sldLayoutId id="2147483653" r:id="rId8"/>
    <p:sldLayoutId id="2147483662" r:id="rId9"/>
    <p:sldLayoutId id="2147483654" r:id="rId10"/>
    <p:sldLayoutId id="2147483651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70" r:id="rId17"/>
    <p:sldLayoutId id="2147483671" r:id="rId18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oea.gov.tw/mns/doa/content/ContentDesc.aspx?menu_id=4585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612689" y="476672"/>
            <a:ext cx="9217024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TW" sz="4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110</a:t>
            </a:r>
            <a:r>
              <a:rPr lang="zh-TW" altLang="en-US" sz="4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年推動中小企業數位應用輔導數位群聚輔導提案簡報格式</a:t>
            </a:r>
            <a:endParaRPr lang="en-US" altLang="zh-TW" sz="4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en-US" altLang="zh-TW" sz="4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XXXX</a:t>
            </a:r>
            <a:r>
              <a:rPr lang="zh-TW" altLang="en-US" sz="4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群聚</a:t>
            </a:r>
          </a:p>
        </p:txBody>
      </p:sp>
      <p:sp>
        <p:nvSpPr>
          <p:cNvPr id="26" name="矩形 25"/>
          <p:cNvSpPr/>
          <p:nvPr/>
        </p:nvSpPr>
        <p:spPr>
          <a:xfrm>
            <a:off x="2423592" y="4149080"/>
            <a:ext cx="69190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b="1" noProof="1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主辦單位：經濟部中小企業處</a:t>
            </a:r>
            <a:endParaRPr lang="zh-TW" altLang="zh-TW" sz="3200" b="1" noProof="1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200" b="1" noProof="1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執行單位：中華民國資訊軟體協會</a:t>
            </a:r>
            <a:endParaRPr lang="en-US" altLang="zh-TW" sz="3200" b="1" noProof="1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3200" b="1" noProof="1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提案單位：</a:t>
            </a:r>
            <a:r>
              <a:rPr lang="en-US" altLang="zh-TW" sz="3200" b="1" noProof="1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XXXX</a:t>
            </a:r>
            <a:r>
              <a:rPr lang="zh-TW" altLang="en-US" sz="3200" b="1" noProof="1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公司</a:t>
            </a:r>
            <a:endParaRPr lang="en-US" altLang="zh-TW" sz="3200" b="1" noProof="1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103D043B-A93B-4608-A8BF-11C49D434962}" type="slidenum">
              <a:rPr lang="zh-TW" altLang="en-US" smtClean="0"/>
              <a:t>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17786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1339930" y="70894"/>
            <a:ext cx="94401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商業營運模式規劃</a:t>
            </a:r>
            <a:r>
              <a:rPr lang="en-US" altLang="zh-TW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簡述群聚營運模式</a:t>
            </a:r>
            <a:r>
              <a:rPr lang="en-US" altLang="zh-TW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3" name="投影片編號版面配置區 72"/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103D043B-A93B-4608-A8BF-11C49D434962}" type="slidenum">
              <a:rPr lang="zh-TW" altLang="en-US" smtClean="0"/>
              <a:t>10</a:t>
            </a:fld>
            <a:endParaRPr lang="zh-TW" alt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787751"/>
              </p:ext>
            </p:extLst>
          </p:nvPr>
        </p:nvGraphicFramePr>
        <p:xfrm>
          <a:off x="335360" y="1124745"/>
          <a:ext cx="11449272" cy="514752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32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4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70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265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844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Key Partners</a:t>
                      </a:r>
                      <a:endParaRPr lang="zh-TW" sz="1800" kern="100" dirty="0">
                        <a:effectLst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</a:rPr>
                        <a:t>關鍵合作夥伴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Key Activities</a:t>
                      </a:r>
                      <a:endParaRPr lang="zh-TW" sz="1800" kern="100">
                        <a:effectLst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關鍵活動</a:t>
                      </a:r>
                      <a:endParaRPr lang="zh-TW" sz="18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Value Proposition</a:t>
                      </a:r>
                      <a:endParaRPr lang="zh-TW" sz="1800" kern="100">
                        <a:effectLst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價值主張</a:t>
                      </a:r>
                      <a:endParaRPr lang="zh-TW" sz="18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Customer Relationships</a:t>
                      </a:r>
                      <a:endParaRPr lang="zh-TW" sz="1800" kern="100">
                        <a:effectLst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顧客關係</a:t>
                      </a:r>
                      <a:endParaRPr lang="zh-TW" sz="18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Customer Segments</a:t>
                      </a:r>
                      <a:endParaRPr lang="zh-TW" sz="1800" kern="100">
                        <a:effectLst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目標客層</a:t>
                      </a:r>
                      <a:endParaRPr lang="zh-TW" sz="18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8472">
                <a:tc rowSpan="3"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</a:endParaRPr>
                    </a:p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 anchor="ctr"/>
                </a:tc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 anchor="ctr"/>
                </a:tc>
                <a:tc rowSpan="3"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TW" sz="18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44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Key Resources</a:t>
                      </a:r>
                      <a:endParaRPr lang="zh-TW" sz="1800" kern="100" dirty="0">
                        <a:effectLst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</a:rPr>
                        <a:t>關鍵資源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Channels</a:t>
                      </a:r>
                      <a:endParaRPr lang="zh-TW" sz="1800" kern="100">
                        <a:effectLst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zh-TW" sz="1200" kern="100">
                          <a:effectLst/>
                        </a:rPr>
                        <a:t>通路</a:t>
                      </a:r>
                      <a:endParaRPr lang="zh-TW" sz="18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02079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 anchor="ctr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5458">
                <a:tc gridSpan="3"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Cost Structure</a:t>
                      </a:r>
                      <a:endParaRPr lang="zh-TW" sz="1800" kern="100" dirty="0">
                        <a:effectLst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</a:rPr>
                        <a:t>成本結構</a:t>
                      </a:r>
                      <a:endParaRPr lang="zh-TW" sz="1800" kern="100" dirty="0">
                        <a:effectLst/>
                      </a:endParaRPr>
                    </a:p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/>
                </a:tc>
                <a:tc hMerge="1"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Revenue Streams</a:t>
                      </a:r>
                      <a:endParaRPr lang="zh-TW" sz="1800" kern="100" dirty="0">
                        <a:effectLst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</a:rPr>
                        <a:t>收益流</a:t>
                      </a:r>
                      <a:endParaRPr lang="zh-TW" sz="1800" kern="100" dirty="0">
                        <a:effectLst/>
                      </a:endParaRPr>
                    </a:p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/>
                </a:tc>
                <a:tc hMerge="1"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endParaRPr lang="zh-TW" sz="18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1567" marR="61567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1352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0"/>
          <p:cNvSpPr>
            <a:spLocks noChangeArrowheads="1"/>
          </p:cNvSpPr>
          <p:nvPr/>
        </p:nvSpPr>
        <p:spPr bwMode="auto">
          <a:xfrm>
            <a:off x="371364" y="332656"/>
            <a:ext cx="11449272" cy="540706"/>
          </a:xfrm>
          <a:prstGeom prst="rect">
            <a:avLst/>
          </a:prstGeom>
          <a:noFill/>
          <a:ln w="0">
            <a:noFill/>
          </a:ln>
        </p:spPr>
        <p:txBody>
          <a:bodyPr lIns="84539" tIns="42270" rIns="84539" bIns="42270" anchor="ctr">
            <a:noAutofit/>
          </a:bodyPr>
          <a:lstStyle/>
          <a:p>
            <a:pPr marL="0" lvl="1" algn="ctr">
              <a:defRPr/>
            </a:pPr>
            <a:r>
              <a:rPr lang="zh-TW" altLang="en-US" sz="36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群聚成員與產品簡介</a:t>
            </a:r>
            <a:endParaRPr lang="en-US" altLang="zh-TW" sz="3600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  <a:p>
            <a:pPr marL="0" lvl="1" algn="ctr">
              <a:defRPr/>
            </a:pP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XXXX</a:t>
            </a:r>
            <a:r>
              <a:rPr lang="zh-TW" altLang="en-US" sz="36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群聚</a:t>
            </a:r>
          </a:p>
        </p:txBody>
      </p:sp>
      <p:graphicFrame>
        <p:nvGraphicFramePr>
          <p:cNvPr id="15" name="表格 14">
            <a:extLst>
              <a:ext uri="{FF2B5EF4-FFF2-40B4-BE49-F238E27FC236}">
                <a16:creationId xmlns:a16="http://schemas.microsoft.com/office/drawing/2014/main" id="{97D6A0BC-308A-463B-8FC5-6FBE96903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706744"/>
              </p:ext>
            </p:extLst>
          </p:nvPr>
        </p:nvGraphicFramePr>
        <p:xfrm>
          <a:off x="435428" y="1118041"/>
          <a:ext cx="11596570" cy="554524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687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19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19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819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819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9865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序</a:t>
                      </a:r>
                    </a:p>
                  </a:txBody>
                  <a:tcPr marL="91449" marR="91449" marT="45724" marB="4572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</a:t>
                      </a: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01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群聚企業</a:t>
                      </a:r>
                    </a:p>
                  </a:txBody>
                  <a:tcPr marL="91449" marR="91449" marT="45724" marB="45724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18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18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18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1800" b="1" i="0" kern="1200" baseline="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1449" marR="91449" marT="45724" marB="4572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4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聯絡人</a:t>
                      </a:r>
                    </a:p>
                  </a:txBody>
                  <a:tcPr marL="91449" marR="91449" marT="45724" marB="45724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18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18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18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1800" b="1" i="0" kern="1200" baseline="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1449" marR="91449" marT="45724" marB="45724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6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主打產品名稱</a:t>
                      </a:r>
                    </a:p>
                  </a:txBody>
                  <a:tcPr marL="91449" marR="91449" marT="45724" marB="45724" anchor="ctr"/>
                </a:tc>
                <a:tc>
                  <a:txBody>
                    <a:bodyPr/>
                    <a:lstStyle/>
                    <a:p>
                      <a:pPr rtl="0" eaLnBrk="0" fontAlgn="base" latinLnBrk="0" hangingPunct="0"/>
                      <a:endParaRPr lang="zh-TW" altLang="zh-TW" sz="18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pPr rtl="0" eaLnBrk="0" fontAlgn="base" latinLnBrk="0" hangingPunct="0"/>
                      <a:endParaRPr lang="zh-TW" altLang="zh-TW" sz="18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pPr rtl="0" eaLnBrk="0" fontAlgn="base" latinLnBrk="0" hangingPunct="0"/>
                      <a:endParaRPr lang="zh-TW" altLang="zh-TW" sz="1800" b="1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pPr marL="0" algn="l" defTabSz="914400" rtl="0" eaLnBrk="0" fontAlgn="base" latinLnBrk="0" hangingPunct="0"/>
                      <a:endParaRPr lang="zh-TW" altLang="zh-TW" sz="1800" b="1" i="0" kern="1200" baseline="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1449" marR="91449" marT="45724" marB="4572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882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產品圖片</a:t>
                      </a:r>
                    </a:p>
                  </a:txBody>
                  <a:tcPr marL="91449" marR="91449" marT="45724" marB="45724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pPr algn="l"/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pPr algn="l"/>
                      <a:endParaRPr lang="en-US" altLang="zh-TW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1449" marR="91449" marT="45724" marB="4572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矩形 18">
            <a:extLst>
              <a:ext uri="{FF2B5EF4-FFF2-40B4-BE49-F238E27FC236}">
                <a16:creationId xmlns:a16="http://schemas.microsoft.com/office/drawing/2014/main" id="{008B2850-7373-46D5-8013-2844F3E63791}"/>
              </a:ext>
            </a:extLst>
          </p:cNvPr>
          <p:cNvSpPr/>
          <p:nvPr/>
        </p:nvSpPr>
        <p:spPr>
          <a:xfrm>
            <a:off x="4183462" y="3598276"/>
            <a:ext cx="34676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TW" altLang="en-US" sz="3200" b="1" cap="none" spc="0" dirty="0">
                <a:ln/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每一家成員都要唷</a:t>
            </a:r>
          </a:p>
        </p:txBody>
      </p:sp>
    </p:spTree>
    <p:extLst>
      <p:ext uri="{BB962C8B-B14F-4D97-AF65-F5344CB8AC3E}">
        <p14:creationId xmlns:p14="http://schemas.microsoft.com/office/powerpoint/2010/main" val="135495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0"/>
          <p:cNvSpPr>
            <a:spLocks noChangeArrowheads="1"/>
          </p:cNvSpPr>
          <p:nvPr/>
        </p:nvSpPr>
        <p:spPr bwMode="auto">
          <a:xfrm>
            <a:off x="407368" y="88633"/>
            <a:ext cx="11449272" cy="540706"/>
          </a:xfrm>
          <a:prstGeom prst="rect">
            <a:avLst/>
          </a:prstGeom>
          <a:noFill/>
          <a:ln w="0">
            <a:noFill/>
          </a:ln>
        </p:spPr>
        <p:txBody>
          <a:bodyPr lIns="84539" tIns="42270" rIns="84539" bIns="42270" anchor="ctr">
            <a:noAutofit/>
          </a:bodyPr>
          <a:lstStyle/>
          <a:p>
            <a:pPr marL="0" lvl="1" algn="ctr">
              <a:defRPr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企業簡介</a:t>
            </a:r>
            <a:endParaRPr lang="zh-TW" altLang="en-US" sz="3600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DF6727F1-4E51-4531-8577-DBE39D210264}"/>
              </a:ext>
            </a:extLst>
          </p:cNvPr>
          <p:cNvSpPr/>
          <p:nvPr/>
        </p:nvSpPr>
        <p:spPr>
          <a:xfrm>
            <a:off x="975191" y="1438148"/>
            <a:ext cx="4702803" cy="2295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成員個人照片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1AF034F4-3233-4BA6-95D4-118031031054}"/>
              </a:ext>
            </a:extLst>
          </p:cNvPr>
          <p:cNvSpPr/>
          <p:nvPr/>
        </p:nvSpPr>
        <p:spPr>
          <a:xfrm>
            <a:off x="6331875" y="1411035"/>
            <a:ext cx="4701600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營業場所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門面照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DD89EDAE-6024-4894-8F5A-798BB3653DD0}"/>
              </a:ext>
            </a:extLst>
          </p:cNvPr>
          <p:cNvSpPr/>
          <p:nvPr/>
        </p:nvSpPr>
        <p:spPr>
          <a:xfrm>
            <a:off x="980356" y="3914169"/>
            <a:ext cx="4697637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店內陳設照片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1-2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張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9734F634-9FCE-4BE9-AC3F-021CCF62EB5D}"/>
              </a:ext>
            </a:extLst>
          </p:cNvPr>
          <p:cNvSpPr/>
          <p:nvPr/>
        </p:nvSpPr>
        <p:spPr>
          <a:xfrm>
            <a:off x="6344524" y="3861048"/>
            <a:ext cx="4701600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主打產品照片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1-2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張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286E61A2-F1F9-4716-8DE8-6C8C4916B1CD}"/>
              </a:ext>
            </a:extLst>
          </p:cNvPr>
          <p:cNvSpPr txBox="1">
            <a:spLocks/>
          </p:cNvSpPr>
          <p:nvPr/>
        </p:nvSpPr>
        <p:spPr>
          <a:xfrm>
            <a:off x="975191" y="1039870"/>
            <a:ext cx="3343236" cy="307777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ea"/>
                <a:sym typeface="Arial" panose="020B0604020202020204" pitchFamily="34" charset="0"/>
              </a:rPr>
              <a:t>群聚成員姓名：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ea"/>
                <a:sym typeface="Arial" panose="020B0604020202020204" pitchFamily="34" charset="0"/>
              </a:rPr>
              <a:t>OOO</a:t>
            </a:r>
            <a:endParaRPr 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DB1DAC8A-CB49-4001-BB82-E524595825C8}"/>
              </a:ext>
            </a:extLst>
          </p:cNvPr>
          <p:cNvSpPr txBox="1">
            <a:spLocks/>
          </p:cNvSpPr>
          <p:nvPr/>
        </p:nvSpPr>
        <p:spPr>
          <a:xfrm>
            <a:off x="6344524" y="1039870"/>
            <a:ext cx="3456384" cy="307777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ea"/>
                <a:sym typeface="Arial" panose="020B0604020202020204" pitchFamily="34" charset="0"/>
              </a:rPr>
              <a:t>營業地址： 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ea"/>
                <a:sym typeface="Arial" panose="020B0604020202020204" pitchFamily="34" charset="0"/>
              </a:rPr>
              <a:t>(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ea"/>
                <a:sym typeface="Wingdings" panose="05000000000000000000" pitchFamily="2" charset="2"/>
              </a:rPr>
              <a:t>請填上地址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ea"/>
                <a:sym typeface="Wingdings" panose="05000000000000000000" pitchFamily="2" charset="2"/>
              </a:rPr>
              <a:t>)</a:t>
            </a:r>
            <a:endParaRPr 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6E1399DB-9A7E-4D8A-8B37-309BDDCB4CAB}"/>
              </a:ext>
            </a:extLst>
          </p:cNvPr>
          <p:cNvSpPr txBox="1">
            <a:spLocks/>
          </p:cNvSpPr>
          <p:nvPr/>
        </p:nvSpPr>
        <p:spPr>
          <a:xfrm>
            <a:off x="8680756" y="6218425"/>
            <a:ext cx="4032448" cy="307777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ea"/>
                <a:sym typeface="Arial" panose="020B0604020202020204" pitchFamily="34" charset="0"/>
              </a:rPr>
              <a:t>產品名稱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ea"/>
                <a:sym typeface="Arial" panose="020B0604020202020204" pitchFamily="34" charset="0"/>
              </a:rPr>
              <a:t>(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ea"/>
                <a:sym typeface="Arial" panose="020B0604020202020204" pitchFamily="34" charset="0"/>
              </a:rPr>
              <a:t>價格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ea"/>
                <a:sym typeface="Arial" panose="020B0604020202020204" pitchFamily="34" charset="0"/>
              </a:rPr>
              <a:t>)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ea"/>
                <a:sym typeface="Arial" panose="020B0604020202020204" pitchFamily="34" charset="0"/>
              </a:rPr>
              <a:t>OOO(350</a:t>
            </a:r>
            <a:r>
              <a:rPr lang="zh-TW" altLang="en-US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ea"/>
                <a:sym typeface="Arial" panose="020B0604020202020204" pitchFamily="34" charset="0"/>
              </a:rPr>
              <a:t>元</a:t>
            </a:r>
            <a:r>
              <a:rPr lang="en-US" altLang="zh-TW" sz="2000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ea"/>
                <a:sym typeface="Arial" panose="020B0604020202020204" pitchFamily="34" charset="0"/>
              </a:rPr>
              <a:t>)</a:t>
            </a:r>
            <a:endParaRPr lang="en-US" sz="2000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AB9AF39E-7012-47F4-B481-FC9773DB9276}"/>
              </a:ext>
            </a:extLst>
          </p:cNvPr>
          <p:cNvSpPr/>
          <p:nvPr/>
        </p:nvSpPr>
        <p:spPr>
          <a:xfrm>
            <a:off x="3854435" y="3495782"/>
            <a:ext cx="42883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TW" altLang="en-US" sz="3200" b="1" cap="none" spc="0" dirty="0">
                <a:ln/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每一家成員都要</a:t>
            </a:r>
            <a:r>
              <a:rPr lang="zh-TW" altLang="en-US" sz="3200" b="1" dirty="0">
                <a:ln/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一份</a:t>
            </a:r>
            <a:r>
              <a:rPr lang="zh-TW" altLang="en-US" sz="3200" b="1" cap="none" spc="0" dirty="0">
                <a:ln/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唷</a:t>
            </a:r>
          </a:p>
        </p:txBody>
      </p:sp>
    </p:spTree>
    <p:extLst>
      <p:ext uri="{BB962C8B-B14F-4D97-AF65-F5344CB8AC3E}">
        <p14:creationId xmlns:p14="http://schemas.microsoft.com/office/powerpoint/2010/main" val="366495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775520" y="1882201"/>
          <a:ext cx="9577064" cy="248290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44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3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3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9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9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35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姓名</a:t>
                      </a:r>
                      <a:endParaRPr lang="zh-TW" sz="1200" b="1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學歷</a:t>
                      </a:r>
                      <a:endParaRPr lang="zh-TW" sz="1200" b="1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經歷</a:t>
                      </a:r>
                      <a:endParaRPr lang="zh-TW" sz="1200" b="1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擔任工作</a:t>
                      </a:r>
                      <a:endParaRPr lang="zh-TW" sz="1200" b="1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5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投入本計畫人月</a:t>
                      </a:r>
                      <a:endParaRPr lang="zh-TW" sz="1400" b="1" kern="15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97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xxx</a:t>
                      </a:r>
                      <a:endParaRPr 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台北大學企業管理</a:t>
                      </a:r>
                      <a:r>
                        <a:rPr lang="zh-TW" alt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系</a:t>
                      </a:r>
                      <a:endParaRPr lang="en-US" alt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碩士</a:t>
                      </a:r>
                      <a:endParaRPr 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公司名稱</a:t>
                      </a:r>
                      <a:r>
                        <a:rPr 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職稱</a:t>
                      </a:r>
                      <a:r>
                        <a:rPr 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xxx</a:t>
                      </a: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科技股份有限公司</a:t>
                      </a:r>
                      <a:r>
                        <a:rPr 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負責人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xxx</a:t>
                      </a: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出版股份有限公司</a:t>
                      </a:r>
                      <a:r>
                        <a:rPr 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專案經理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共計</a:t>
                      </a:r>
                      <a:r>
                        <a:rPr 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_______</a:t>
                      </a: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計畫主持人</a:t>
                      </a:r>
                      <a:endParaRPr 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TW" alt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人月</a:t>
                      </a:r>
                      <a:endParaRPr 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98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xxx</a:t>
                      </a:r>
                      <a:endParaRPr 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逢甲大學資訊管理</a:t>
                      </a:r>
                      <a:r>
                        <a:rPr lang="zh-TW" alt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系</a:t>
                      </a:r>
                      <a:endParaRPr lang="en-US" alt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碩士</a:t>
                      </a:r>
                      <a:endParaRPr 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xxx</a:t>
                      </a: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</a:t>
                      </a:r>
                      <a:r>
                        <a:rPr 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行銷專員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共計</a:t>
                      </a:r>
                      <a:r>
                        <a:rPr 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_______</a:t>
                      </a: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副研究員</a:t>
                      </a:r>
                      <a:endParaRPr 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TW" alt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人月</a:t>
                      </a:r>
                      <a:endParaRPr lang="en-US" alt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不支薪</a:t>
                      </a:r>
                      <a:r>
                        <a:rPr lang="en-US" alt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9764">
                <a:tc gridSpan="5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TW" alt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合計 </a:t>
                      </a:r>
                      <a:r>
                        <a:rPr lang="en-US" altLang="zh-TW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TW" alt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人月</a:t>
                      </a:r>
                      <a:r>
                        <a:rPr lang="en-US" sz="1200" kern="15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TW" sz="1200" kern="15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TW" sz="1200" kern="15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23592" y="1151776"/>
            <a:ext cx="554461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zh-TW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提案單位人力編制</a:t>
            </a:r>
            <a:r>
              <a:rPr kumimoji="0" lang="zh-TW" altLang="en-US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kumimoji="0" lang="en-US" altLang="zh-TW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</a:t>
            </a:r>
            <a:r>
              <a:rPr kumimoji="0" lang="zh-TW" altLang="en-US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請依人數多寡自行增加欄位，至少編制一位正式人員</a:t>
            </a:r>
            <a:r>
              <a:rPr kumimoji="0" lang="en-US" altLang="zh-TW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endParaRPr kumimoji="0" lang="en-US" altLang="zh-TW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43872" y="471720"/>
            <a:ext cx="24929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18135"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計畫</a:t>
            </a:r>
            <a:r>
              <a:rPr lang="zh-TW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人力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endParaRPr lang="zh-TW" altLang="zh-TW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59496" y="5589240"/>
            <a:ext cx="9433048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zh-TW" altLang="en-US" sz="13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經歷編寫時請由新寫到舊，第一個為現任職公司與職稱再依序往下寫</a:t>
            </a:r>
            <a:endParaRPr lang="en-US" altLang="zh-TW" sz="13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zh-TW" altLang="en-US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學歷務必寫下學校、科系全名</a:t>
            </a:r>
            <a:r>
              <a:rPr kumimoji="0" lang="en-US" altLang="zh-TW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</a:t>
            </a:r>
            <a:r>
              <a:rPr kumimoji="0" lang="zh-TW" altLang="en-US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科</a:t>
            </a:r>
            <a:r>
              <a:rPr lang="en-US" altLang="zh-TW" sz="13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or</a:t>
            </a:r>
            <a:r>
              <a:rPr kumimoji="0" lang="zh-TW" altLang="en-US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系</a:t>
            </a:r>
            <a:r>
              <a:rPr kumimoji="0" lang="en-US" altLang="zh-TW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r>
              <a:rPr lang="zh-TW" altLang="en-US" sz="130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、學位</a:t>
            </a:r>
            <a:endParaRPr lang="en-US" altLang="zh-TW" sz="1300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34290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zh-TW" altLang="en-US" sz="13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可參考</a:t>
            </a:r>
            <a:r>
              <a:rPr lang="zh-TW" altLang="en-US" sz="1400" b="1" dirty="0"/>
              <a:t>經濟部及所屬機關委辦計畫預算編列基準</a:t>
            </a:r>
            <a:r>
              <a:rPr lang="en-US" altLang="zh-TW" sz="1800" dirty="0">
                <a:hlinkClick r:id="rId2"/>
              </a:rPr>
              <a:t>https://www.moea.gov.tw/mns/doa/content/ContentDesc.aspx?menu_id=4585</a:t>
            </a:r>
            <a:endParaRPr kumimoji="0" lang="en-US" altLang="zh-TW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55254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1380269" y="137654"/>
            <a:ext cx="94401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經費需求與配置表</a:t>
            </a:r>
          </a:p>
        </p:txBody>
      </p:sp>
      <p:sp>
        <p:nvSpPr>
          <p:cNvPr id="73" name="投影片編號版面配置區 72"/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103D043B-A93B-4608-A8BF-11C49D434962}" type="slidenum">
              <a:rPr lang="zh-TW" altLang="en-US" smtClean="0"/>
              <a:t>14</a:t>
            </a:fld>
            <a:endParaRPr lang="zh-TW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034476"/>
              </p:ext>
            </p:extLst>
          </p:nvPr>
        </p:nvGraphicFramePr>
        <p:xfrm>
          <a:off x="5951985" y="2101859"/>
          <a:ext cx="6120680" cy="388221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7252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8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6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46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0" dirty="0">
                          <a:effectLst/>
                        </a:rPr>
                        <a:t>預算運用類別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0" dirty="0">
                          <a:effectLst/>
                        </a:rPr>
                        <a:t>預算</a:t>
                      </a:r>
                      <a:r>
                        <a:rPr lang="en-US" sz="1400" kern="0" dirty="0">
                          <a:effectLst/>
                        </a:rPr>
                        <a:t>(</a:t>
                      </a:r>
                      <a:r>
                        <a:rPr lang="zh-TW" sz="1400" kern="0" dirty="0">
                          <a:effectLst/>
                        </a:rPr>
                        <a:t>元</a:t>
                      </a:r>
                      <a:r>
                        <a:rPr lang="en-US" sz="1400" kern="0" dirty="0">
                          <a:effectLst/>
                        </a:rPr>
                        <a:t>)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0" dirty="0">
                          <a:effectLst/>
                        </a:rPr>
                        <a:t>占總經費％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5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effectLst/>
                        </a:rPr>
                        <a:t>人力費</a:t>
                      </a:r>
                      <a:r>
                        <a:rPr lang="en-US" sz="1600" kern="100" dirty="0">
                          <a:effectLst/>
                        </a:rPr>
                        <a:t>(</a:t>
                      </a:r>
                      <a:r>
                        <a:rPr lang="zh-TW" sz="1600" kern="100" dirty="0">
                          <a:effectLst/>
                        </a:rPr>
                        <a:t>講師</a:t>
                      </a:r>
                      <a:r>
                        <a:rPr lang="en-US" sz="1600" kern="100" dirty="0">
                          <a:effectLst/>
                        </a:rPr>
                        <a:t>/</a:t>
                      </a:r>
                      <a:r>
                        <a:rPr lang="zh-TW" sz="1600" kern="100" dirty="0">
                          <a:effectLst/>
                        </a:rPr>
                        <a:t>提案單位</a:t>
                      </a:r>
                      <a:r>
                        <a:rPr lang="en-US" sz="1600" kern="100" dirty="0">
                          <a:effectLst/>
                        </a:rPr>
                        <a:t>/</a:t>
                      </a:r>
                      <a:r>
                        <a:rPr lang="zh-TW" sz="1600" kern="100" dirty="0">
                          <a:effectLst/>
                        </a:rPr>
                        <a:t>協力廠商</a:t>
                      </a:r>
                      <a:r>
                        <a:rPr lang="en-US" sz="1600" kern="100" dirty="0">
                          <a:effectLst/>
                        </a:rPr>
                        <a:t>)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TW" sz="1400" b="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8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effectLst/>
                        </a:rPr>
                        <a:t>創新數位應用方案相關費用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TW" sz="1400" b="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68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effectLst/>
                        </a:rPr>
                        <a:t>群聚課程、會議或活動</a:t>
                      </a:r>
                      <a:r>
                        <a:rPr lang="en-US" sz="1600" kern="100" dirty="0">
                          <a:effectLst/>
                        </a:rPr>
                        <a:t>(</a:t>
                      </a:r>
                      <a:r>
                        <a:rPr lang="zh-TW" sz="1600" kern="100" dirty="0">
                          <a:effectLst/>
                        </a:rPr>
                        <a:t>含硬體設備</a:t>
                      </a:r>
                      <a:r>
                        <a:rPr lang="en-US" sz="1600" kern="100" dirty="0">
                          <a:effectLst/>
                        </a:rPr>
                        <a:t>)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TW" sz="1400" b="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8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effectLst/>
                        </a:rPr>
                        <a:t>群聚行銷或宣傳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6844"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sz="1600" kern="100" dirty="0">
                          <a:effectLst/>
                        </a:rPr>
                        <a:t>其他</a:t>
                      </a:r>
                      <a:r>
                        <a:rPr lang="en-US" altLang="zh-TW" sz="1400" kern="100" dirty="0">
                          <a:effectLst/>
                        </a:rPr>
                        <a:t>(</a:t>
                      </a:r>
                      <a:r>
                        <a:rPr lang="zh-TW" altLang="zh-TW" sz="1400" kern="100" dirty="0">
                          <a:effectLst/>
                        </a:rPr>
                        <a:t>可自行增列</a:t>
                      </a:r>
                      <a:r>
                        <a:rPr lang="en-US" altLang="zh-TW" sz="1400" kern="100" dirty="0">
                          <a:effectLst/>
                        </a:rPr>
                        <a:t>)</a:t>
                      </a:r>
                      <a:endParaRPr lang="zh-TW" altLang="zh-TW" sz="12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6844"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營業稅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400" b="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4.76%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4066134890"/>
                  </a:ext>
                </a:extLst>
              </a:tr>
              <a:tr h="4668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effectLst/>
                        </a:rPr>
                        <a:t>總經費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100.00%</a:t>
                      </a:r>
                      <a:endParaRPr lang="zh-TW" sz="14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266493"/>
              </p:ext>
            </p:extLst>
          </p:nvPr>
        </p:nvGraphicFramePr>
        <p:xfrm>
          <a:off x="263352" y="2101487"/>
          <a:ext cx="5456042" cy="236511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79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8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8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5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/>
                        </a:rPr>
                        <a:t>會計科目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sz="1800" kern="0" dirty="0">
                          <a:effectLst/>
                        </a:rPr>
                        <a:t>經費</a:t>
                      </a:r>
                      <a:r>
                        <a:rPr lang="en-US" altLang="zh-TW" sz="1600" kern="0" dirty="0">
                          <a:effectLst/>
                        </a:rPr>
                        <a:t>(</a:t>
                      </a:r>
                      <a:r>
                        <a:rPr lang="zh-TW" altLang="zh-TW" sz="1600" kern="0" dirty="0">
                          <a:effectLst/>
                        </a:rPr>
                        <a:t>元</a:t>
                      </a:r>
                      <a:r>
                        <a:rPr lang="en-US" altLang="zh-TW" sz="1600" kern="0" dirty="0">
                          <a:effectLst/>
                        </a:rPr>
                        <a:t>)</a:t>
                      </a:r>
                      <a:endParaRPr lang="zh-TW" altLang="zh-TW" sz="1600" b="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/>
                        </a:rPr>
                        <a:t>占總經費％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4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1. </a:t>
                      </a:r>
                      <a:r>
                        <a:rPr lang="zh-TW" sz="1800" kern="100" dirty="0">
                          <a:effectLst/>
                        </a:rPr>
                        <a:t>直接薪資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XXXX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XX.XX%</a:t>
                      </a:r>
                      <a:endParaRPr lang="zh-TW" sz="16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55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2. </a:t>
                      </a:r>
                      <a:r>
                        <a:rPr lang="zh-TW" sz="1800" kern="100">
                          <a:effectLst/>
                        </a:rPr>
                        <a:t>其他直接費用</a:t>
                      </a:r>
                      <a:endParaRPr lang="zh-TW" sz="16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XXXX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XX.XX%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55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3. </a:t>
                      </a:r>
                      <a:r>
                        <a:rPr lang="zh-TW" sz="1800" kern="100" dirty="0">
                          <a:effectLst/>
                        </a:rPr>
                        <a:t>營業稅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XXXX</a:t>
                      </a:r>
                      <a:endParaRPr lang="zh-TW" sz="16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XX.XX%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55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總計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XXXX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100.00%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2072423" y="1300408"/>
            <a:ext cx="1826142" cy="330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500"/>
              </a:lnSpc>
              <a:tabLst>
                <a:tab pos="342900" algn="l"/>
              </a:tabLst>
            </a:pPr>
            <a:r>
              <a:rPr lang="zh-TW" altLang="zh-TW" sz="32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總預算表</a:t>
            </a:r>
          </a:p>
        </p:txBody>
      </p:sp>
      <p:sp>
        <p:nvSpPr>
          <p:cNvPr id="8" name="矩形 7"/>
          <p:cNvSpPr/>
          <p:nvPr/>
        </p:nvSpPr>
        <p:spPr>
          <a:xfrm>
            <a:off x="7763153" y="1171644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318135" algn="ctr">
              <a:spcAft>
                <a:spcPts val="0"/>
              </a:spcAft>
            </a:pPr>
            <a:r>
              <a:rPr lang="zh-TW" altLang="zh-TW" sz="3200" kern="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經費運用分配表</a:t>
            </a:r>
            <a:endParaRPr lang="zh-TW" altLang="zh-TW" sz="2800" kern="1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72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3935760" y="188640"/>
            <a:ext cx="4935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簡報重點</a:t>
            </a:r>
          </a:p>
        </p:txBody>
      </p:sp>
      <p:sp>
        <p:nvSpPr>
          <p:cNvPr id="20" name="矩形 19"/>
          <p:cNvSpPr/>
          <p:nvPr/>
        </p:nvSpPr>
        <p:spPr>
          <a:xfrm>
            <a:off x="9573905" y="697121"/>
            <a:ext cx="24929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20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請編</a:t>
            </a:r>
            <a:r>
              <a:rPr lang="zh-TW" altLang="en-US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上目錄及頁碼</a:t>
            </a:r>
            <a:endParaRPr lang="en-US" altLang="zh-TW" sz="2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灰色字體部分可刪除</a:t>
            </a:r>
            <a:endParaRPr lang="en-US" altLang="zh-TW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投影片編號版面配置區 1">
            <a:extLst>
              <a:ext uri="{FF2B5EF4-FFF2-40B4-BE49-F238E27FC236}">
                <a16:creationId xmlns:a16="http://schemas.microsoft.com/office/drawing/2014/main" id="{9A3703D3-3A49-414C-934B-D6CFB47D0428}"/>
              </a:ext>
            </a:extLst>
          </p:cNvPr>
          <p:cNvSpPr txBox="1">
            <a:spLocks/>
          </p:cNvSpPr>
          <p:nvPr/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121917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03D043B-A93B-4608-A8BF-11C49D434962}" type="slidenum">
              <a:rPr lang="zh-TW" altLang="en-US" smtClean="0"/>
              <a:pPr/>
              <a:t>2</a:t>
            </a:fld>
            <a:endParaRPr lang="zh-TW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50EDF5CA-6FEE-49C7-9C74-858A08856F69}"/>
              </a:ext>
            </a:extLst>
          </p:cNvPr>
          <p:cNvSpPr/>
          <p:nvPr/>
        </p:nvSpPr>
        <p:spPr>
          <a:xfrm>
            <a:off x="695400" y="1200430"/>
            <a:ext cx="1087320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555" indent="-336550" algn="just">
              <a:spcAft>
                <a:spcPts val="1200"/>
              </a:spcAft>
              <a:tabLst>
                <a:tab pos="762000" algn="l"/>
              </a:tabLst>
            </a:pPr>
            <a:r>
              <a:rPr lang="zh-TW" altLang="en-US" sz="32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一、</a:t>
            </a:r>
            <a:r>
              <a:rPr lang="zh-TW" altLang="zh-TW" sz="32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計畫內容</a:t>
            </a:r>
            <a:endParaRPr lang="zh-TW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indent="441325">
              <a:spcBef>
                <a:spcPct val="0"/>
              </a:spcBef>
              <a:spcAft>
                <a:spcPts val="1200"/>
              </a:spcAft>
              <a:buNone/>
            </a:pP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數位群聚目標說明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indent="441325">
              <a:spcBef>
                <a:spcPct val="0"/>
              </a:spcBef>
              <a:spcAft>
                <a:spcPts val="1200"/>
              </a:spcAft>
              <a:buNone/>
            </a:pPr>
            <a:r>
              <a:rPr lang="zh-TW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　因為看到什麼機會，所以希望共同完成之目標任務</a:t>
            </a:r>
            <a:endParaRPr lang="en-US" altLang="zh-TW" sz="2800" dirty="0">
              <a:solidFill>
                <a:schemeClr val="tx1">
                  <a:lumMod val="50000"/>
                  <a:lumOff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indent="441325">
              <a:spcBef>
                <a:spcPct val="0"/>
              </a:spcBef>
              <a:spcAft>
                <a:spcPts val="1200"/>
              </a:spcAft>
            </a:pP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本計畫將如何做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預計怎麼做，請參酌規範之評分標準</a:t>
            </a:r>
            <a:endParaRPr lang="en-US" altLang="zh-TW" sz="2800" dirty="0">
              <a:solidFill>
                <a:schemeClr val="tx1">
                  <a:lumMod val="50000"/>
                  <a:lumOff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indent="441325">
              <a:spcBef>
                <a:spcPct val="0"/>
              </a:spcBef>
              <a:spcAft>
                <a:spcPts val="1200"/>
              </a:spcAft>
            </a:pP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預期輔導成效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預計達成的成果、產出的效益、突出的亮點</a:t>
            </a:r>
            <a:endParaRPr lang="en-US" altLang="zh-TW" sz="2800" dirty="0">
              <a:solidFill>
                <a:schemeClr val="tx1">
                  <a:lumMod val="50000"/>
                  <a:lumOff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ct val="0"/>
              </a:spcBef>
              <a:spcAft>
                <a:spcPts val="1200"/>
              </a:spcAft>
              <a:buNone/>
            </a:pPr>
            <a:r>
              <a:rPr lang="zh-TW" altLang="en-US" sz="3200" b="1" kern="150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二、提案文件相關表格內容</a:t>
            </a:r>
            <a:endParaRPr lang="zh-TW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1C71B5AE-51FB-4C82-96FE-177D855A3BDF}"/>
              </a:ext>
            </a:extLst>
          </p:cNvPr>
          <p:cNvSpPr txBox="1"/>
          <p:nvPr/>
        </p:nvSpPr>
        <p:spPr>
          <a:xfrm>
            <a:off x="7270931" y="356735"/>
            <a:ext cx="30015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000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簡報內容與順序請自定</a:t>
            </a:r>
            <a:r>
              <a:rPr lang="en-US" altLang="zh-TW" sz="2000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16035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0"/>
          <p:cNvSpPr>
            <a:spLocks noChangeArrowheads="1"/>
          </p:cNvSpPr>
          <p:nvPr/>
        </p:nvSpPr>
        <p:spPr bwMode="auto">
          <a:xfrm>
            <a:off x="371364" y="290822"/>
            <a:ext cx="11449272" cy="540706"/>
          </a:xfrm>
          <a:prstGeom prst="rect">
            <a:avLst/>
          </a:prstGeom>
          <a:noFill/>
          <a:ln w="0">
            <a:noFill/>
          </a:ln>
        </p:spPr>
        <p:txBody>
          <a:bodyPr lIns="84539" tIns="42270" rIns="84539" bIns="42270" anchor="ctr">
            <a:noAutofit/>
          </a:bodyPr>
          <a:lstStyle/>
          <a:p>
            <a:pPr marL="0" lvl="1" algn="ctr">
              <a:defRPr/>
            </a:pPr>
            <a:r>
              <a:rPr lang="zh-TW" altLang="en-US" sz="36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提案摘要</a:t>
            </a:r>
            <a:endParaRPr lang="en-US" altLang="zh-TW" sz="3600" b="1" dirty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  <a:p>
            <a:pPr marL="0" lvl="1" algn="ctr">
              <a:defRPr/>
            </a:pP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XXXX</a:t>
            </a:r>
            <a:r>
              <a:rPr lang="zh-TW" altLang="en-US" sz="36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群聚</a:t>
            </a:r>
            <a:r>
              <a:rPr lang="en-US" altLang="zh-TW" sz="36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-XXXX</a:t>
            </a:r>
            <a:r>
              <a:rPr lang="zh-TW" altLang="en-US" sz="36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提案單位</a:t>
            </a:r>
          </a:p>
        </p:txBody>
      </p:sp>
      <p:grpSp>
        <p:nvGrpSpPr>
          <p:cNvPr id="16" name="群組 15"/>
          <p:cNvGrpSpPr/>
          <p:nvPr/>
        </p:nvGrpSpPr>
        <p:grpSpPr>
          <a:xfrm>
            <a:off x="7968208" y="3178139"/>
            <a:ext cx="4054989" cy="3591228"/>
            <a:chOff x="8246160" y="2850480"/>
            <a:chExt cx="2452680" cy="5524404"/>
          </a:xfrm>
        </p:grpSpPr>
        <p:sp>
          <p:nvSpPr>
            <p:cNvPr id="17" name="矩形 16"/>
            <p:cNvSpPr/>
            <p:nvPr/>
          </p:nvSpPr>
          <p:spPr>
            <a:xfrm>
              <a:off x="8246160" y="3452400"/>
              <a:ext cx="2438640" cy="492248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t" anchorCtr="0" compatLnSpc="0">
              <a:noAutofit/>
            </a:bodyPr>
            <a:lstStyle/>
            <a:p>
              <a:pPr marL="181080" marR="0" lvl="0" indent="-18108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Arial" pitchFamily="34"/>
                <a:buChar char="•"/>
                <a:tabLst/>
              </a:pPr>
              <a:endParaRPr lang="zh-TW" sz="2000" b="1" i="0" u="none" strike="noStrike" kern="1200" cap="none" spc="0" baseline="0" dirty="0">
                <a:ln>
                  <a:noFill/>
                </a:ln>
                <a:solidFill>
                  <a:srgbClr val="000000"/>
                </a:solidFill>
                <a:latin typeface="微軟正黑體" pitchFamily="34"/>
                <a:ea typeface="微軟正黑體" pitchFamily="34"/>
                <a:cs typeface="Lucida Sans" pitchFamily="2"/>
              </a:endParaRPr>
            </a:p>
          </p:txBody>
        </p:sp>
        <p:sp>
          <p:nvSpPr>
            <p:cNvPr id="18" name="矩形 13"/>
            <p:cNvSpPr/>
            <p:nvPr/>
          </p:nvSpPr>
          <p:spPr>
            <a:xfrm>
              <a:off x="8246160" y="2850480"/>
              <a:ext cx="2452680" cy="60192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zh-TW" altLang="en-US" sz="2400" i="0" u="none" strike="noStrike" kern="1200" cap="none" spc="0" baseline="0" dirty="0">
                  <a:ln>
                    <a:noFill/>
                  </a:ln>
                  <a:solidFill>
                    <a:schemeClr val="tx1"/>
                  </a:solidFill>
                  <a:latin typeface="微軟正黑體" pitchFamily="34"/>
                  <a:ea typeface="微軟正黑體" pitchFamily="34"/>
                  <a:cs typeface="Lucida Sans" pitchFamily="2"/>
                </a:rPr>
                <a:t>預期</a:t>
              </a:r>
              <a:r>
                <a:rPr lang="zh-TW" sz="2400" i="0" u="none" strike="noStrike" kern="1200" cap="none" spc="0" baseline="0" dirty="0">
                  <a:ln>
                    <a:noFill/>
                  </a:ln>
                  <a:solidFill>
                    <a:schemeClr val="tx1"/>
                  </a:solidFill>
                  <a:latin typeface="微軟正黑體" pitchFamily="34"/>
                  <a:ea typeface="微軟正黑體" pitchFamily="34"/>
                  <a:cs typeface="Lucida Sans" pitchFamily="2"/>
                </a:rPr>
                <a:t>效益</a:t>
              </a:r>
            </a:p>
          </p:txBody>
        </p:sp>
      </p:grpSp>
      <p:grpSp>
        <p:nvGrpSpPr>
          <p:cNvPr id="22" name="群組 21"/>
          <p:cNvGrpSpPr/>
          <p:nvPr/>
        </p:nvGrpSpPr>
        <p:grpSpPr>
          <a:xfrm>
            <a:off x="3995098" y="3178139"/>
            <a:ext cx="3900752" cy="3591228"/>
            <a:chOff x="2969279" y="2850480"/>
            <a:chExt cx="5227200" cy="5524404"/>
          </a:xfrm>
        </p:grpSpPr>
        <p:sp>
          <p:nvSpPr>
            <p:cNvPr id="32" name="矩形 31"/>
            <p:cNvSpPr/>
            <p:nvPr/>
          </p:nvSpPr>
          <p:spPr>
            <a:xfrm>
              <a:off x="2969279" y="3452400"/>
              <a:ext cx="5227200" cy="492248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t" anchorCtr="0" compatLnSpc="0">
              <a:noAutofit/>
            </a:bodyPr>
            <a:lstStyle/>
            <a:p>
              <a:pPr marL="173160" marR="0" lvl="0" indent="-17316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601"/>
                </a:spcAft>
                <a:buSzPct val="100000"/>
                <a:buFont typeface="Arial" pitchFamily="34"/>
                <a:buChar char="•"/>
                <a:tabLst/>
              </a:pPr>
              <a:endParaRPr lang="zh-TW" sz="2000" b="1" i="0" u="none" strike="noStrike" kern="0" cap="none" spc="0" baseline="0" dirty="0">
                <a:ln>
                  <a:noFill/>
                </a:ln>
                <a:solidFill>
                  <a:srgbClr val="000000"/>
                </a:solidFill>
                <a:latin typeface="微軟正黑體" pitchFamily="34"/>
                <a:ea typeface="微軟正黑體" pitchFamily="34"/>
                <a:cs typeface="Lucida Sans" pitchFamily="2"/>
              </a:endParaRPr>
            </a:p>
          </p:txBody>
        </p:sp>
        <p:sp>
          <p:nvSpPr>
            <p:cNvPr id="33" name="矩形 13"/>
            <p:cNvSpPr/>
            <p:nvPr/>
          </p:nvSpPr>
          <p:spPr>
            <a:xfrm>
              <a:off x="2969279" y="2850480"/>
              <a:ext cx="5227200" cy="60192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zh-TW" altLang="en-US" kern="0" dirty="0">
                  <a:solidFill>
                    <a:schemeClr val="tx1"/>
                  </a:solidFill>
                  <a:latin typeface="微軟正黑體" pitchFamily="34"/>
                  <a:ea typeface="微軟正黑體" pitchFamily="34"/>
                  <a:cs typeface="Lucida Sans" pitchFamily="2"/>
                </a:rPr>
                <a:t>執行作法</a:t>
              </a:r>
              <a:endParaRPr lang="zh-TW" sz="2400" i="0" u="none" strike="noStrike" kern="0" cap="none" spc="0" baseline="0" dirty="0">
                <a:ln>
                  <a:noFill/>
                </a:ln>
                <a:solidFill>
                  <a:schemeClr val="tx1"/>
                </a:solidFill>
                <a:latin typeface="微軟正黑體" pitchFamily="34"/>
                <a:ea typeface="微軟正黑體" pitchFamily="34"/>
                <a:cs typeface="Lucida Sans" pitchFamily="2"/>
              </a:endParaRPr>
            </a:p>
          </p:txBody>
        </p:sp>
      </p:grpSp>
      <p:grpSp>
        <p:nvGrpSpPr>
          <p:cNvPr id="34" name="群組 33"/>
          <p:cNvGrpSpPr/>
          <p:nvPr/>
        </p:nvGrpSpPr>
        <p:grpSpPr>
          <a:xfrm>
            <a:off x="141879" y="3178139"/>
            <a:ext cx="3780861" cy="3591228"/>
            <a:chOff x="207720" y="2850480"/>
            <a:chExt cx="2689200" cy="5524404"/>
          </a:xfrm>
        </p:grpSpPr>
        <p:sp>
          <p:nvSpPr>
            <p:cNvPr id="35" name="矩形 34"/>
            <p:cNvSpPr/>
            <p:nvPr/>
          </p:nvSpPr>
          <p:spPr>
            <a:xfrm>
              <a:off x="207720" y="3452400"/>
              <a:ext cx="2689200" cy="492248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t" anchorCtr="0" compatLnSpc="0">
              <a:noAutofit/>
            </a:bodyPr>
            <a:lstStyle/>
            <a:p>
              <a:pPr marL="285840" marR="0" lvl="0" indent="-28584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601"/>
                </a:spcAft>
                <a:buSzPct val="100000"/>
                <a:buFont typeface="Arial" pitchFamily="34"/>
                <a:buChar char="•"/>
                <a:tabLst/>
              </a:pPr>
              <a:endParaRPr lang="zh-TW" sz="2000" b="1" i="0" u="none" strike="noStrike" kern="0" cap="none" spc="0" baseline="0" dirty="0">
                <a:ln>
                  <a:noFill/>
                </a:ln>
                <a:solidFill>
                  <a:srgbClr val="000000"/>
                </a:solidFill>
                <a:latin typeface="微軟正黑體" pitchFamily="34"/>
                <a:ea typeface="微軟正黑體" pitchFamily="34"/>
                <a:cs typeface="Lucida Sans" pitchFamily="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07720" y="2850480"/>
              <a:ext cx="2689200" cy="60192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342720" marR="0" lvl="0" indent="-342720" algn="ct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zh-TW" altLang="en-US" sz="2400" i="0" u="none" strike="noStrike" kern="0" cap="none" spc="0" baseline="0" dirty="0">
                  <a:ln>
                    <a:noFill/>
                  </a:ln>
                  <a:solidFill>
                    <a:schemeClr val="tx1"/>
                  </a:solidFill>
                  <a:latin typeface="微軟正黑體" pitchFamily="34"/>
                  <a:ea typeface="微軟正黑體" pitchFamily="34"/>
                  <a:cs typeface="Lucida Sans" pitchFamily="2"/>
                </a:rPr>
                <a:t>群聚目標</a:t>
              </a:r>
              <a:endParaRPr lang="zh-TW" sz="2400" i="0" u="none" strike="noStrike" kern="0" cap="none" spc="0" baseline="0" dirty="0">
                <a:ln>
                  <a:noFill/>
                </a:ln>
                <a:solidFill>
                  <a:schemeClr val="tx1"/>
                </a:solidFill>
                <a:latin typeface="微軟正黑體" pitchFamily="34"/>
                <a:ea typeface="微軟正黑體" pitchFamily="34"/>
                <a:cs typeface="Lucida Sans" pitchFamily="2"/>
              </a:endParaRPr>
            </a:p>
          </p:txBody>
        </p:sp>
      </p:grpSp>
      <p:grpSp>
        <p:nvGrpSpPr>
          <p:cNvPr id="38" name="群組 37"/>
          <p:cNvGrpSpPr/>
          <p:nvPr/>
        </p:nvGrpSpPr>
        <p:grpSpPr>
          <a:xfrm>
            <a:off x="141877" y="1224751"/>
            <a:ext cx="11881320" cy="1680213"/>
            <a:chOff x="207720" y="2850480"/>
            <a:chExt cx="2689200" cy="4115520"/>
          </a:xfrm>
        </p:grpSpPr>
        <p:sp>
          <p:nvSpPr>
            <p:cNvPr id="39" name="矩形 38"/>
            <p:cNvSpPr/>
            <p:nvPr/>
          </p:nvSpPr>
          <p:spPr>
            <a:xfrm>
              <a:off x="207720" y="3452400"/>
              <a:ext cx="2689200" cy="35136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t" anchorCtr="0" compatLnSpc="0">
              <a:noAutofit/>
            </a:bodyPr>
            <a:lstStyle/>
            <a:p>
              <a:pPr marL="285840" marR="0" lvl="0" indent="-28584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601"/>
                </a:spcAft>
                <a:buSzPct val="100000"/>
                <a:buFont typeface="Arial" pitchFamily="34"/>
                <a:buChar char="•"/>
                <a:tabLst/>
              </a:pPr>
              <a:endParaRPr lang="zh-TW" sz="2000" b="1" i="0" u="none" strike="noStrike" kern="0" cap="none" spc="0" baseline="0" dirty="0">
                <a:ln>
                  <a:noFill/>
                </a:ln>
                <a:solidFill>
                  <a:srgbClr val="000000"/>
                </a:solidFill>
                <a:latin typeface="微軟正黑體" pitchFamily="34"/>
                <a:ea typeface="微軟正黑體" pitchFamily="34"/>
                <a:cs typeface="Lucida Sans" pitchFamily="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207720" y="2850480"/>
              <a:ext cx="2689200" cy="95842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342720" lvl="0" indent="-342720" algn="ctr"/>
              <a:r>
                <a:rPr lang="zh-TW" altLang="en-US" kern="0" dirty="0">
                  <a:solidFill>
                    <a:schemeClr val="tx1"/>
                  </a:solidFill>
                  <a:latin typeface="微軟正黑體" pitchFamily="34"/>
                  <a:ea typeface="微軟正黑體" pitchFamily="34"/>
                  <a:cs typeface="Lucida Sans" pitchFamily="2"/>
                </a:rPr>
                <a:t>群聚特色與亮點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632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736CB67-7B7A-4C52-B3D3-F4870C45D624}"/>
              </a:ext>
            </a:extLst>
          </p:cNvPr>
          <p:cNvSpPr/>
          <p:nvPr/>
        </p:nvSpPr>
        <p:spPr>
          <a:xfrm>
            <a:off x="1339930" y="70894"/>
            <a:ext cx="94401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數位群聚成員分布圖</a:t>
            </a:r>
            <a:r>
              <a:rPr lang="en-US" altLang="zh-TW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你們分布在哪些地方？</a:t>
            </a:r>
            <a:r>
              <a:rPr lang="en-US" altLang="zh-TW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3600" b="1" dirty="0">
              <a:solidFill>
                <a:schemeClr val="bg1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52728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736CB67-7B7A-4C52-B3D3-F4870C45D624}"/>
              </a:ext>
            </a:extLst>
          </p:cNvPr>
          <p:cNvSpPr/>
          <p:nvPr/>
        </p:nvSpPr>
        <p:spPr>
          <a:xfrm>
            <a:off x="1339930" y="70894"/>
            <a:ext cx="94401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數位群聚現況</a:t>
            </a:r>
            <a:r>
              <a:rPr lang="zh-TW" altLang="en-US" sz="36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自我評估</a:t>
            </a:r>
            <a:r>
              <a:rPr lang="en-US" altLang="zh-TW" b="1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對目前現況的評估</a:t>
            </a:r>
            <a:r>
              <a:rPr lang="en-US" altLang="zh-TW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格式不限</a:t>
            </a:r>
            <a:r>
              <a:rPr lang="en-US" altLang="zh-TW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3600" b="1" dirty="0">
              <a:solidFill>
                <a:schemeClr val="bg1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41617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F40169C-83F2-45E0-8C92-E20428848A35}"/>
              </a:ext>
            </a:extLst>
          </p:cNvPr>
          <p:cNvSpPr/>
          <p:nvPr/>
        </p:nvSpPr>
        <p:spPr>
          <a:xfrm>
            <a:off x="1339930" y="70894"/>
            <a:ext cx="94401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數位工具使用表</a:t>
            </a:r>
            <a:r>
              <a:rPr lang="en-US" altLang="zh-TW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請盤點群聚成員目前已使用的數位工具）</a:t>
            </a:r>
            <a:endParaRPr lang="zh-TW" altLang="en-US" sz="3600" b="1" dirty="0">
              <a:solidFill>
                <a:schemeClr val="bg1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9D86BFA1-87D2-400F-AF54-2D2A181EF7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580286"/>
              </p:ext>
            </p:extLst>
          </p:nvPr>
        </p:nvGraphicFramePr>
        <p:xfrm>
          <a:off x="479374" y="717225"/>
          <a:ext cx="11377268" cy="4043649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371806">
                  <a:extLst>
                    <a:ext uri="{9D8B030D-6E8A-4147-A177-3AD203B41FA5}">
                      <a16:colId xmlns:a16="http://schemas.microsoft.com/office/drawing/2014/main" val="390584637"/>
                    </a:ext>
                  </a:extLst>
                </a:gridCol>
                <a:gridCol w="1788436">
                  <a:extLst>
                    <a:ext uri="{9D8B030D-6E8A-4147-A177-3AD203B41FA5}">
                      <a16:colId xmlns:a16="http://schemas.microsoft.com/office/drawing/2014/main" val="4052662375"/>
                    </a:ext>
                  </a:extLst>
                </a:gridCol>
                <a:gridCol w="1024114">
                  <a:extLst>
                    <a:ext uri="{9D8B030D-6E8A-4147-A177-3AD203B41FA5}">
                      <a16:colId xmlns:a16="http://schemas.microsoft.com/office/drawing/2014/main" val="3848691815"/>
                    </a:ext>
                  </a:extLst>
                </a:gridCol>
                <a:gridCol w="1024114">
                  <a:extLst>
                    <a:ext uri="{9D8B030D-6E8A-4147-A177-3AD203B41FA5}">
                      <a16:colId xmlns:a16="http://schemas.microsoft.com/office/drawing/2014/main" val="3973249985"/>
                    </a:ext>
                  </a:extLst>
                </a:gridCol>
                <a:gridCol w="1024114">
                  <a:extLst>
                    <a:ext uri="{9D8B030D-6E8A-4147-A177-3AD203B41FA5}">
                      <a16:colId xmlns:a16="http://schemas.microsoft.com/office/drawing/2014/main" val="1061677811"/>
                    </a:ext>
                  </a:extLst>
                </a:gridCol>
                <a:gridCol w="1024114">
                  <a:extLst>
                    <a:ext uri="{9D8B030D-6E8A-4147-A177-3AD203B41FA5}">
                      <a16:colId xmlns:a16="http://schemas.microsoft.com/office/drawing/2014/main" val="1159457693"/>
                    </a:ext>
                  </a:extLst>
                </a:gridCol>
                <a:gridCol w="1024114">
                  <a:extLst>
                    <a:ext uri="{9D8B030D-6E8A-4147-A177-3AD203B41FA5}">
                      <a16:colId xmlns:a16="http://schemas.microsoft.com/office/drawing/2014/main" val="418280339"/>
                    </a:ext>
                  </a:extLst>
                </a:gridCol>
                <a:gridCol w="1024114">
                  <a:extLst>
                    <a:ext uri="{9D8B030D-6E8A-4147-A177-3AD203B41FA5}">
                      <a16:colId xmlns:a16="http://schemas.microsoft.com/office/drawing/2014/main" val="3957471001"/>
                    </a:ext>
                  </a:extLst>
                </a:gridCol>
                <a:gridCol w="1024114">
                  <a:extLst>
                    <a:ext uri="{9D8B030D-6E8A-4147-A177-3AD203B41FA5}">
                      <a16:colId xmlns:a16="http://schemas.microsoft.com/office/drawing/2014/main" val="3032137625"/>
                    </a:ext>
                  </a:extLst>
                </a:gridCol>
                <a:gridCol w="1024114">
                  <a:extLst>
                    <a:ext uri="{9D8B030D-6E8A-4147-A177-3AD203B41FA5}">
                      <a16:colId xmlns:a16="http://schemas.microsoft.com/office/drawing/2014/main" val="663872749"/>
                    </a:ext>
                  </a:extLst>
                </a:gridCol>
                <a:gridCol w="1024114">
                  <a:extLst>
                    <a:ext uri="{9D8B030D-6E8A-4147-A177-3AD203B41FA5}">
                      <a16:colId xmlns:a16="http://schemas.microsoft.com/office/drawing/2014/main" val="3629586362"/>
                    </a:ext>
                  </a:extLst>
                </a:gridCol>
              </a:tblGrid>
              <a:tr h="5515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sz="2400" kern="100" dirty="0">
                          <a:effectLst/>
                        </a:rPr>
                        <a:t>序</a:t>
                      </a:r>
                      <a:r>
                        <a:rPr lang="zh-TW" altLang="en-US" sz="2400" kern="100" dirty="0">
                          <a:effectLst/>
                        </a:rPr>
                        <a:t>　</a:t>
                      </a:r>
                      <a:endParaRPr lang="zh-TW" sz="2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sz="2400" kern="100" dirty="0">
                          <a:effectLst/>
                        </a:rPr>
                        <a:t>企業名稱</a:t>
                      </a:r>
                      <a:endParaRPr lang="zh-TW" sz="2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kern="100" dirty="0">
                          <a:effectLst/>
                        </a:rPr>
                        <a:t>FB</a:t>
                      </a:r>
                      <a:endParaRPr lang="zh-TW" sz="2000" kern="1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sz="2000" kern="100" dirty="0">
                          <a:effectLst/>
                        </a:rPr>
                        <a:t>粉專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kern="100" dirty="0">
                          <a:effectLst/>
                        </a:rPr>
                        <a:t>Line@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kern="100" dirty="0">
                          <a:effectLst/>
                        </a:rPr>
                        <a:t>IG</a:t>
                      </a:r>
                      <a:endParaRPr lang="zh-TW" alt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zh-TW" sz="2000" kern="100" dirty="0">
                          <a:effectLst/>
                        </a:rPr>
                        <a:t>行動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zh-TW" sz="2000" kern="100" dirty="0">
                          <a:effectLst/>
                        </a:rPr>
                        <a:t>支付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sz="2000" kern="100" dirty="0">
                          <a:effectLst/>
                        </a:rPr>
                        <a:t>電商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sz="2000" kern="100" dirty="0">
                          <a:effectLst/>
                        </a:rPr>
                        <a:t>平台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2000" kern="100" dirty="0">
                          <a:effectLst/>
                        </a:rPr>
                        <a:t>You</a:t>
                      </a:r>
                      <a:endParaRPr lang="zh-TW" altLang="zh-TW" sz="2000" kern="1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2000" kern="100" dirty="0">
                          <a:effectLst/>
                        </a:rPr>
                        <a:t>tube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kern="100" dirty="0">
                          <a:effectLst/>
                        </a:rPr>
                        <a:t>視訊</a:t>
                      </a:r>
                      <a:endParaRPr lang="en-US" altLang="zh-TW" sz="2000" kern="100" dirty="0">
                        <a:effectLst/>
                      </a:endParaRPr>
                    </a:p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kern="100" dirty="0">
                          <a:effectLst/>
                        </a:rPr>
                        <a:t>會議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20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20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自行</a:t>
                      </a:r>
                      <a:endParaRPr lang="en-US" alt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20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增列</a:t>
                      </a:r>
                      <a:r>
                        <a:rPr lang="en-US" altLang="zh-TW" sz="20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20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20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自行</a:t>
                      </a:r>
                      <a:endParaRPr lang="en-US" alt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20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增列</a:t>
                      </a:r>
                      <a:r>
                        <a:rPr lang="en-US" altLang="zh-TW" sz="20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2612702963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effectLst/>
                        </a:rPr>
                        <a:t>1</a:t>
                      </a:r>
                      <a:endParaRPr lang="zh-TW" sz="24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zh-TW" alt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小魚企業社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V</a:t>
                      </a: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V</a:t>
                      </a: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V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2438655344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effectLst/>
                        </a:rPr>
                        <a:t>2</a:t>
                      </a:r>
                      <a:endParaRPr lang="zh-TW" sz="24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2133128801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effectLst/>
                        </a:rPr>
                        <a:t>3</a:t>
                      </a:r>
                      <a:endParaRPr lang="zh-TW" sz="24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3878260426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effectLst/>
                        </a:rPr>
                        <a:t>4</a:t>
                      </a:r>
                      <a:endParaRPr lang="zh-TW" sz="24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3508255724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effectLst/>
                        </a:rPr>
                        <a:t>5</a:t>
                      </a:r>
                      <a:endParaRPr lang="zh-TW" sz="24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1842476251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effectLst/>
                        </a:rPr>
                        <a:t>6</a:t>
                      </a:r>
                      <a:endParaRPr lang="zh-TW" sz="24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1761979465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effectLst/>
                        </a:rPr>
                        <a:t>7</a:t>
                      </a:r>
                      <a:endParaRPr lang="zh-TW" sz="24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21474596"/>
                  </a:ext>
                </a:extLst>
              </a:tr>
              <a:tr h="33690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effectLst/>
                        </a:rPr>
                        <a:t>8</a:t>
                      </a:r>
                      <a:endParaRPr lang="zh-TW" sz="24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584694342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3C58A695-73AD-4755-B840-BB6B9BCA5D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218483"/>
              </p:ext>
            </p:extLst>
          </p:nvPr>
        </p:nvGraphicFramePr>
        <p:xfrm>
          <a:off x="460059" y="5644682"/>
          <a:ext cx="11377265" cy="1047927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858944">
                  <a:extLst>
                    <a:ext uri="{9D8B030D-6E8A-4147-A177-3AD203B41FA5}">
                      <a16:colId xmlns:a16="http://schemas.microsoft.com/office/drawing/2014/main" val="3848691815"/>
                    </a:ext>
                  </a:extLst>
                </a:gridCol>
                <a:gridCol w="1305308">
                  <a:extLst>
                    <a:ext uri="{9D8B030D-6E8A-4147-A177-3AD203B41FA5}">
                      <a16:colId xmlns:a16="http://schemas.microsoft.com/office/drawing/2014/main" val="3973249985"/>
                    </a:ext>
                  </a:extLst>
                </a:gridCol>
                <a:gridCol w="1146114">
                  <a:extLst>
                    <a:ext uri="{9D8B030D-6E8A-4147-A177-3AD203B41FA5}">
                      <a16:colId xmlns:a16="http://schemas.microsoft.com/office/drawing/2014/main" val="1061677811"/>
                    </a:ext>
                  </a:extLst>
                </a:gridCol>
                <a:gridCol w="900868">
                  <a:extLst>
                    <a:ext uri="{9D8B030D-6E8A-4147-A177-3AD203B41FA5}">
                      <a16:colId xmlns:a16="http://schemas.microsoft.com/office/drawing/2014/main" val="1159457693"/>
                    </a:ext>
                  </a:extLst>
                </a:gridCol>
                <a:gridCol w="1022958">
                  <a:extLst>
                    <a:ext uri="{9D8B030D-6E8A-4147-A177-3AD203B41FA5}">
                      <a16:colId xmlns:a16="http://schemas.microsoft.com/office/drawing/2014/main" val="418280339"/>
                    </a:ext>
                  </a:extLst>
                </a:gridCol>
                <a:gridCol w="1024023">
                  <a:extLst>
                    <a:ext uri="{9D8B030D-6E8A-4147-A177-3AD203B41FA5}">
                      <a16:colId xmlns:a16="http://schemas.microsoft.com/office/drawing/2014/main" val="3957471001"/>
                    </a:ext>
                  </a:extLst>
                </a:gridCol>
                <a:gridCol w="1022958">
                  <a:extLst>
                    <a:ext uri="{9D8B030D-6E8A-4147-A177-3AD203B41FA5}">
                      <a16:colId xmlns:a16="http://schemas.microsoft.com/office/drawing/2014/main" val="3032137625"/>
                    </a:ext>
                  </a:extLst>
                </a:gridCol>
                <a:gridCol w="1024023">
                  <a:extLst>
                    <a:ext uri="{9D8B030D-6E8A-4147-A177-3AD203B41FA5}">
                      <a16:colId xmlns:a16="http://schemas.microsoft.com/office/drawing/2014/main" val="723979393"/>
                    </a:ext>
                  </a:extLst>
                </a:gridCol>
                <a:gridCol w="1024023">
                  <a:extLst>
                    <a:ext uri="{9D8B030D-6E8A-4147-A177-3AD203B41FA5}">
                      <a16:colId xmlns:a16="http://schemas.microsoft.com/office/drawing/2014/main" val="1444664672"/>
                    </a:ext>
                  </a:extLst>
                </a:gridCol>
                <a:gridCol w="1024023">
                  <a:extLst>
                    <a:ext uri="{9D8B030D-6E8A-4147-A177-3AD203B41FA5}">
                      <a16:colId xmlns:a16="http://schemas.microsoft.com/office/drawing/2014/main" val="663872749"/>
                    </a:ext>
                  </a:extLst>
                </a:gridCol>
                <a:gridCol w="1024023">
                  <a:extLst>
                    <a:ext uri="{9D8B030D-6E8A-4147-A177-3AD203B41FA5}">
                      <a16:colId xmlns:a16="http://schemas.microsoft.com/office/drawing/2014/main" val="3629586362"/>
                    </a:ext>
                  </a:extLst>
                </a:gridCol>
              </a:tblGrid>
              <a:tr h="17755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kern="100" dirty="0">
                          <a:effectLst/>
                        </a:rPr>
                        <a:t>FB</a:t>
                      </a:r>
                      <a:endParaRPr lang="zh-TW" sz="2000" kern="1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sz="2000" kern="100" dirty="0">
                          <a:effectLst/>
                        </a:rPr>
                        <a:t>粉專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000" kern="100" dirty="0">
                          <a:effectLst/>
                        </a:rPr>
                        <a:t>Line@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kern="100" dirty="0">
                          <a:effectLst/>
                        </a:rPr>
                        <a:t>IG</a:t>
                      </a:r>
                      <a:endParaRPr lang="zh-TW" alt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2000" kern="100" dirty="0">
                          <a:effectLst/>
                        </a:rPr>
                        <a:t>You</a:t>
                      </a:r>
                      <a:endParaRPr lang="zh-TW" altLang="zh-TW" sz="2000" kern="1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2000" kern="100" dirty="0">
                          <a:effectLst/>
                        </a:rPr>
                        <a:t>tube</a:t>
                      </a: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zh-TW" sz="2000" kern="100" dirty="0">
                          <a:effectLst/>
                        </a:rPr>
                        <a:t>電商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zh-TW" sz="2000" kern="100" dirty="0">
                          <a:effectLst/>
                        </a:rPr>
                        <a:t>平台</a:t>
                      </a:r>
                      <a:endParaRPr lang="zh-TW" alt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2000" kern="100" dirty="0">
                          <a:effectLst/>
                        </a:rPr>
                        <a:t>線上</a:t>
                      </a:r>
                      <a:endParaRPr lang="en-US" altLang="zh-TW" sz="2000" kern="1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2000" kern="100" dirty="0">
                          <a:effectLst/>
                        </a:rPr>
                        <a:t>金流</a:t>
                      </a:r>
                      <a:endParaRPr lang="zh-TW" alt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kern="100" dirty="0">
                          <a:effectLst/>
                        </a:rPr>
                        <a:t>視訊</a:t>
                      </a:r>
                      <a:endParaRPr lang="en-US" altLang="zh-TW" sz="2000" kern="100" dirty="0">
                        <a:effectLst/>
                      </a:endParaRPr>
                    </a:p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kern="100" dirty="0">
                          <a:effectLst/>
                        </a:rPr>
                        <a:t>會議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2000" b="1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zh-TW" altLang="en-US" sz="2000" b="1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自行</a:t>
                      </a:r>
                      <a:endParaRPr kumimoji="0" lang="en-US" altLang="zh-TW" sz="2000" b="1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1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增列</a:t>
                      </a:r>
                      <a:r>
                        <a:rPr kumimoji="0" lang="en-US" altLang="zh-TW" sz="2000" b="1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kumimoji="0" lang="zh-TW" altLang="zh-TW" sz="2000" b="1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2000" b="1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zh-TW" altLang="en-US" sz="2000" b="1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自行</a:t>
                      </a:r>
                      <a:endParaRPr kumimoji="0" lang="en-US" altLang="zh-TW" sz="2000" b="1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2000" b="1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增列</a:t>
                      </a:r>
                      <a:r>
                        <a:rPr kumimoji="0" lang="en-US" altLang="zh-TW" sz="2000" b="1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kumimoji="0" lang="zh-TW" altLang="zh-TW" sz="2000" b="1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20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20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自行</a:t>
                      </a:r>
                      <a:endParaRPr lang="en-US" alt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20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增列</a:t>
                      </a:r>
                      <a:r>
                        <a:rPr lang="en-US" altLang="zh-TW" sz="20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20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20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自行</a:t>
                      </a:r>
                      <a:endParaRPr lang="en-US" alt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20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增列</a:t>
                      </a:r>
                      <a:r>
                        <a:rPr lang="en-US" altLang="zh-TW" sz="20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zh-TW" sz="20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2612702963"/>
                  </a:ext>
                </a:extLst>
              </a:tr>
              <a:tr h="4383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en-US" altLang="zh-TW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V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V</a:t>
                      </a: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en-US" altLang="zh-TW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V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V</a:t>
                      </a: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en-US" altLang="zh-TW" sz="24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V</a:t>
                      </a: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TW" sz="24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2438655344"/>
                  </a:ext>
                </a:extLst>
              </a:tr>
            </a:tbl>
          </a:graphicData>
        </a:graphic>
      </p:graphicFrame>
      <p:sp>
        <p:nvSpPr>
          <p:cNvPr id="6" name="矩形 5">
            <a:extLst>
              <a:ext uri="{FF2B5EF4-FFF2-40B4-BE49-F238E27FC236}">
                <a16:creationId xmlns:a16="http://schemas.microsoft.com/office/drawing/2014/main" id="{EF920F78-05C5-44AA-94B3-E9DC0BECDEED}"/>
              </a:ext>
            </a:extLst>
          </p:cNvPr>
          <p:cNvSpPr/>
          <p:nvPr/>
        </p:nvSpPr>
        <p:spPr>
          <a:xfrm>
            <a:off x="-24680" y="4941168"/>
            <a:ext cx="5328592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預計導入供群聚品牌使用之工具</a:t>
            </a:r>
            <a:endParaRPr lang="zh-TW" altLang="en-US" sz="2800" b="1" dirty="0">
              <a:solidFill>
                <a:schemeClr val="bg1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44835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21024" y="147134"/>
            <a:ext cx="9743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工作項目與預期績效指標效益說明</a:t>
            </a:r>
            <a:r>
              <a:rPr lang="en-US" altLang="zh-TW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預計會做哪些事情</a:t>
            </a:r>
            <a:r>
              <a:rPr lang="en-US" altLang="zh-TW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08082"/>
              </p:ext>
            </p:extLst>
          </p:nvPr>
        </p:nvGraphicFramePr>
        <p:xfrm>
          <a:off x="928519" y="793464"/>
          <a:ext cx="10225139" cy="558786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98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7064">
                  <a:extLst>
                    <a:ext uri="{9D8B030D-6E8A-4147-A177-3AD203B41FA5}">
                      <a16:colId xmlns:a16="http://schemas.microsoft.com/office/drawing/2014/main" val="2560455619"/>
                    </a:ext>
                  </a:extLst>
                </a:gridCol>
                <a:gridCol w="2796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869809416"/>
                    </a:ext>
                  </a:extLst>
                </a:gridCol>
                <a:gridCol w="51125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76896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對應構面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績效指標</a:t>
                      </a:r>
                      <a:endParaRPr lang="zh-TW" alt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44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量化</a:t>
                      </a:r>
                      <a:endParaRPr lang="en-US" alt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44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效益說明</a:t>
                      </a:r>
                      <a:endParaRPr 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44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進階效益說明</a:t>
                      </a:r>
                      <a:endParaRPr 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336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１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5"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基礎績效指標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dirty="0"/>
                        <a:t>辦理提升數位應用能力活動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444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TW" altLang="en-US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次</a:t>
                      </a:r>
                      <a:endParaRPr lang="zh-TW" sz="12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4445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zh-TW" altLang="en-US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預期讓群聚成員學會數位工具應用並能夠獨立實際操作</a:t>
                      </a:r>
                      <a:endParaRPr lang="zh-TW" sz="12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41875672"/>
                  </a:ext>
                </a:extLst>
              </a:tr>
              <a:tr h="473805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２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marL="0" indent="-1206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altLang="en-US" sz="12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-1206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群聚主題討論與群聚發展會議</a:t>
                      </a:r>
                      <a:endParaRPr lang="zh-TW" altLang="en-US" sz="12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444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r>
                        <a:rPr lang="zh-TW" altLang="en-US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場</a:t>
                      </a:r>
                      <a:endParaRPr lang="zh-TW" sz="12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4445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zh-TW" altLang="en-US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預期透過會議凝聚成員共識，經由會議討論進行群聚成員分工，並決議群聚執行事項。</a:t>
                      </a:r>
                      <a:endParaRPr lang="zh-TW" sz="12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72957361"/>
                  </a:ext>
                </a:extLst>
              </a:tr>
              <a:tr h="473805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３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跨群聚交流參訪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4445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r>
                        <a:rPr lang="zh-TW" altLang="en-US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次</a:t>
                      </a:r>
                      <a:endParaRPr lang="en-US" altLang="zh-TW" sz="12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4445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zh-TW" altLang="en-US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透過參訪學習其他群聚發展經驗與執行過程面臨問題，並藉此洽談合作可能性。</a:t>
                      </a:r>
                      <a:endParaRPr lang="en-US" altLang="zh-TW" sz="12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336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４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主題服務之體驗、使用、消費人次等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4445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zh-TW" altLang="en-US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人次</a:t>
                      </a:r>
                      <a:endParaRPr lang="zh-TW" sz="12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4445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zh-TW" altLang="en-US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預期達</a:t>
                      </a:r>
                      <a:r>
                        <a:rPr lang="en-US" altLang="zh-TW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zh-TW" altLang="en-US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人次消費，營業額</a:t>
                      </a:r>
                      <a:r>
                        <a:rPr lang="en-US" altLang="zh-TW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OOOO</a:t>
                      </a:r>
                      <a:r>
                        <a:rPr lang="zh-TW" altLang="en-US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元。</a:t>
                      </a:r>
                      <a:endParaRPr lang="zh-TW" sz="12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336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５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marL="0" indent="-1206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-1206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開發新產品</a:t>
                      </a:r>
                      <a:r>
                        <a:rPr lang="en-US" altLang="zh-TW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lang="zh-TW" altLang="en-US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服務</a:t>
                      </a:r>
                      <a:r>
                        <a:rPr lang="en-US" altLang="zh-TW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lang="zh-TW" altLang="en-US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通路數</a:t>
                      </a:r>
                      <a:endParaRPr lang="zh-TW" sz="12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4445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zh-TW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式</a:t>
                      </a:r>
                      <a:endParaRPr lang="zh-TW" sz="12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4445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zh-TW" altLang="en-US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結合群聚成員產品，共同推出組合商品，並帶動群聚商機</a:t>
                      </a:r>
                      <a:r>
                        <a:rPr lang="en-US" altLang="zh-TW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OOOO</a:t>
                      </a:r>
                      <a:r>
                        <a:rPr lang="zh-TW" altLang="en-US" sz="12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元。</a:t>
                      </a:r>
                      <a:endParaRPr lang="zh-TW" sz="120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1088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６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-12065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資訊加值力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-12065" algn="just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2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4445" lv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4445" lv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1088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７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121917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服務優化力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1088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8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121917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組織合作力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33098741"/>
                  </a:ext>
                </a:extLst>
              </a:tr>
              <a:tr h="641088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9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121917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環境擴散力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52622995"/>
                  </a:ext>
                </a:extLst>
              </a:tr>
            </a:tbl>
          </a:graphicData>
        </a:graphic>
      </p:graphicFrame>
      <p:sp>
        <p:nvSpPr>
          <p:cNvPr id="2" name="文字方塊 1"/>
          <p:cNvSpPr txBox="1"/>
          <p:nvPr/>
        </p:nvSpPr>
        <p:spPr>
          <a:xfrm>
            <a:off x="4100481" y="6443583"/>
            <a:ext cx="3353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*請自行擴充，可寫兩頁或三頁簡報</a:t>
            </a:r>
          </a:p>
        </p:txBody>
      </p:sp>
    </p:spTree>
    <p:extLst>
      <p:ext uri="{BB962C8B-B14F-4D97-AF65-F5344CB8AC3E}">
        <p14:creationId xmlns:p14="http://schemas.microsoft.com/office/powerpoint/2010/main" val="415930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8AF6C31-BE9D-458E-83BD-3F55EDB1DEB0}"/>
              </a:ext>
            </a:extLst>
          </p:cNvPr>
          <p:cNvSpPr/>
          <p:nvPr/>
        </p:nvSpPr>
        <p:spPr>
          <a:xfrm>
            <a:off x="1339930" y="70894"/>
            <a:ext cx="94401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數位群聚輔導後預期差異</a:t>
            </a: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B243C77C-7913-40B3-AFFD-1E12215E8C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58667"/>
              </p:ext>
            </p:extLst>
          </p:nvPr>
        </p:nvGraphicFramePr>
        <p:xfrm>
          <a:off x="443370" y="980728"/>
          <a:ext cx="11413269" cy="5228688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3804423">
                  <a:extLst>
                    <a:ext uri="{9D8B030D-6E8A-4147-A177-3AD203B41FA5}">
                      <a16:colId xmlns:a16="http://schemas.microsoft.com/office/drawing/2014/main" val="3032137625"/>
                    </a:ext>
                  </a:extLst>
                </a:gridCol>
                <a:gridCol w="3804423">
                  <a:extLst>
                    <a:ext uri="{9D8B030D-6E8A-4147-A177-3AD203B41FA5}">
                      <a16:colId xmlns:a16="http://schemas.microsoft.com/office/drawing/2014/main" val="3629586362"/>
                    </a:ext>
                  </a:extLst>
                </a:gridCol>
                <a:gridCol w="3804423">
                  <a:extLst>
                    <a:ext uri="{9D8B030D-6E8A-4147-A177-3AD203B41FA5}">
                      <a16:colId xmlns:a16="http://schemas.microsoft.com/office/drawing/2014/main" val="756464038"/>
                    </a:ext>
                  </a:extLst>
                </a:gridCol>
              </a:tblGrid>
              <a:tr h="839568"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kern="100" dirty="0">
                          <a:effectLst/>
                        </a:rPr>
                        <a:t>提案前現況</a:t>
                      </a:r>
                      <a:endParaRPr lang="en-US" altLang="zh-TW" sz="2400" kern="100" dirty="0">
                        <a:effectLst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2400" kern="100" dirty="0">
                          <a:effectLst/>
                        </a:rPr>
                        <a:t>預期發展結果</a:t>
                      </a:r>
                      <a:endParaRPr lang="en-US" altLang="zh-TW" sz="2400" kern="100" dirty="0">
                        <a:effectLst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2400" kern="100" dirty="0">
                          <a:effectLst/>
                        </a:rPr>
                        <a:t>評估方式說明</a:t>
                      </a:r>
                      <a:endParaRPr lang="en-US" altLang="zh-TW" sz="2400" kern="100" dirty="0">
                        <a:effectLst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261270296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zh-TW" altLang="en-US" sz="2000" b="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目前的狀況</a:t>
                      </a: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marL="0" marR="0" lvl="0" indent="0" algn="just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執行後預期發展的樣子</a:t>
                      </a:r>
                      <a:endParaRPr lang="zh-TW" altLang="zh-TW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marL="0" marR="0" lvl="0" indent="0" algn="just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說明這個發展結果是有益的</a:t>
                      </a:r>
                      <a:endParaRPr lang="zh-TW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2438655344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zh-TW" altLang="en-US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zh-TW" altLang="en-US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zh-TW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2991858350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zh-TW" altLang="en-US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zh-TW" altLang="en-US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zh-TW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136629938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zh-TW" altLang="en-US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zh-TW" altLang="en-US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zh-TW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400760207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zh-TW" altLang="en-US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zh-TW" altLang="en-US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zh-TW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3242080744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zh-TW" altLang="en-US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zh-TW" altLang="en-US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endParaRPr lang="zh-TW" sz="2000" b="0" kern="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5620" marR="65620" marT="0" marB="0" anchor="ctr"/>
                </a:tc>
                <a:extLst>
                  <a:ext uri="{0D108BD9-81ED-4DB2-BD59-A6C34878D82A}">
                    <a16:rowId xmlns:a16="http://schemas.microsoft.com/office/drawing/2014/main" val="15950076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9421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736CB67-7B7A-4C52-B3D3-F4870C45D624}"/>
              </a:ext>
            </a:extLst>
          </p:cNvPr>
          <p:cNvSpPr/>
          <p:nvPr/>
        </p:nvSpPr>
        <p:spPr>
          <a:xfrm>
            <a:off x="1339930" y="70894"/>
            <a:ext cx="94401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群聚分工</a:t>
            </a:r>
            <a:r>
              <a:rPr lang="en-US" altLang="zh-TW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為了完成群聚目標，成員如何分工？</a:t>
            </a:r>
            <a:r>
              <a:rPr lang="en-US" altLang="zh-TW" b="1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3600" b="1" dirty="0">
              <a:solidFill>
                <a:schemeClr val="bg1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41686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常用字体2">
      <a:majorFont>
        <a:latin typeface="Impact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A7BAE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13037</TotalTime>
  <Words>1028</Words>
  <Application>Microsoft Office PowerPoint</Application>
  <PresentationFormat>寬螢幕</PresentationFormat>
  <Paragraphs>324</Paragraphs>
  <Slides>14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19" baseType="lpstr">
      <vt:lpstr>微軟正黑體</vt:lpstr>
      <vt:lpstr>Arial</vt:lpstr>
      <vt:lpstr>Calibri</vt:lpstr>
      <vt:lpstr>Impact</vt:lpstr>
      <vt:lpstr>Office 主题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中華軟協-林仁尉</dc:creator>
  <cp:lastModifiedBy>中華軟協-江珮綺</cp:lastModifiedBy>
  <cp:revision>1055</cp:revision>
  <cp:lastPrinted>2020-12-15T08:38:35Z</cp:lastPrinted>
  <dcterms:modified xsi:type="dcterms:W3CDTF">2020-12-15T09:50:06Z</dcterms:modified>
</cp:coreProperties>
</file>