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61" r:id="rId2"/>
  </p:sldIdLst>
  <p:sldSz cx="12190413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614">
          <p15:clr>
            <a:srgbClr val="A4A3A4"/>
          </p15:clr>
        </p15:guide>
        <p15:guide id="2" pos="767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B7D6E"/>
    <a:srgbClr val="F6A514"/>
    <a:srgbClr val="43BAB3"/>
    <a:srgbClr val="00A2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等深淺樣式 2 - 輔色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6314" autoAdjust="0"/>
  </p:normalViewPr>
  <p:slideViewPr>
    <p:cSldViewPr showGuides="1">
      <p:cViewPr varScale="1">
        <p:scale>
          <a:sx n="111" d="100"/>
          <a:sy n="111" d="100"/>
        </p:scale>
        <p:origin x="558" y="102"/>
      </p:cViewPr>
      <p:guideLst>
        <p:guide orient="horz" pos="2614"/>
        <p:guide pos="7678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7CCE020-C9B0-4880-A17E-83D4D8D22FC6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B4C94D1-D096-481E-8CB4-37A9AAE7EA12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8416234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幻灯片图像占位符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备注占位符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B4C94D1-D096-481E-8CB4-37A9AAE7EA12}" type="slidenum">
              <a:rPr lang="zh-CN" altLang="en-US" smtClean="0"/>
              <a:t>1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1583520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914281" y="2130426"/>
            <a:ext cx="10361851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828562" y="3886200"/>
            <a:ext cx="8533289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0571795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269064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11784067" y="274639"/>
            <a:ext cx="3655008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12694" y="274639"/>
            <a:ext cx="10768198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390314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293296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962959" y="4406901"/>
            <a:ext cx="10361851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962959" y="2906713"/>
            <a:ext cx="10361851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1415010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12695" y="1600201"/>
            <a:ext cx="7210545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226413" y="1600201"/>
            <a:ext cx="7212661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73505106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</p:spPr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535113"/>
            <a:ext cx="5386216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09521" y="2174875"/>
            <a:ext cx="5386216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92561" y="1535113"/>
            <a:ext cx="5388332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92561" y="2174875"/>
            <a:ext cx="5388332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86825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181822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39077478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09521" y="273050"/>
            <a:ext cx="4010562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766113" y="273051"/>
            <a:ext cx="681477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09521" y="1435101"/>
            <a:ext cx="4010562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6043285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2389406" y="4800600"/>
            <a:ext cx="7314248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2389406" y="612775"/>
            <a:ext cx="7314248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2389406" y="5367338"/>
            <a:ext cx="7314248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5551916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609521" y="274638"/>
            <a:ext cx="10971372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09521" y="1600201"/>
            <a:ext cx="10971372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609521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22DA63-D22C-4FDE-921E-77ED8ED4D8CB}" type="datetimeFigureOut">
              <a:rPr lang="zh-CN" altLang="en-US" smtClean="0"/>
              <a:t>2021/3/15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165058" y="6356351"/>
            <a:ext cx="386029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736463" y="6356351"/>
            <a:ext cx="284443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D93A060-9317-48C5-8479-7F6370A1A124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23621680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组合 1"/>
          <p:cNvGrpSpPr/>
          <p:nvPr/>
        </p:nvGrpSpPr>
        <p:grpSpPr>
          <a:xfrm>
            <a:off x="1527942" y="309433"/>
            <a:ext cx="604358" cy="216024"/>
            <a:chOff x="264939" y="188640"/>
            <a:chExt cx="604358" cy="216024"/>
          </a:xfrm>
          <a:solidFill>
            <a:srgbClr val="00A2A4"/>
          </a:solidFill>
        </p:grpSpPr>
        <p:sp>
          <p:nvSpPr>
            <p:cNvPr id="3" name="燕尾形 2"/>
            <p:cNvSpPr/>
            <p:nvPr/>
          </p:nvSpPr>
          <p:spPr>
            <a:xfrm>
              <a:off x="264939" y="188640"/>
              <a:ext cx="216024" cy="21602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4" name="燕尾形 3"/>
            <p:cNvSpPr/>
            <p:nvPr/>
          </p:nvSpPr>
          <p:spPr>
            <a:xfrm>
              <a:off x="454914" y="188640"/>
              <a:ext cx="216024" cy="21602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  <p:sp>
          <p:nvSpPr>
            <p:cNvPr id="5" name="燕尾形 4"/>
            <p:cNvSpPr/>
            <p:nvPr/>
          </p:nvSpPr>
          <p:spPr>
            <a:xfrm>
              <a:off x="653273" y="188640"/>
              <a:ext cx="216024" cy="216024"/>
            </a:xfrm>
            <a:prstGeom prst="chevron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CN" altLang="en-US">
                <a:solidFill>
                  <a:schemeClr val="tx1"/>
                </a:solidFill>
              </a:endParaRPr>
            </a:p>
          </p:txBody>
        </p:sp>
      </p:grpSp>
      <p:cxnSp>
        <p:nvCxnSpPr>
          <p:cNvPr id="7" name="直接连接符 6"/>
          <p:cNvCxnSpPr/>
          <p:nvPr/>
        </p:nvCxnSpPr>
        <p:spPr>
          <a:xfrm>
            <a:off x="1417067" y="620688"/>
            <a:ext cx="9649072" cy="0"/>
          </a:xfrm>
          <a:prstGeom prst="line">
            <a:avLst/>
          </a:prstGeom>
          <a:ln>
            <a:solidFill>
              <a:schemeClr val="bg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52" name="群組 51"/>
          <p:cNvGrpSpPr/>
          <p:nvPr/>
        </p:nvGrpSpPr>
        <p:grpSpPr>
          <a:xfrm>
            <a:off x="1538904" y="896795"/>
            <a:ext cx="9167558" cy="5309959"/>
            <a:chOff x="1538904" y="896795"/>
            <a:chExt cx="9167558" cy="5309959"/>
          </a:xfrm>
          <a:solidFill>
            <a:schemeClr val="accent3">
              <a:lumMod val="20000"/>
              <a:lumOff val="80000"/>
            </a:schemeClr>
          </a:solidFill>
        </p:grpSpPr>
        <p:sp>
          <p:nvSpPr>
            <p:cNvPr id="53" name="圓角矩形 52"/>
            <p:cNvSpPr/>
            <p:nvPr/>
          </p:nvSpPr>
          <p:spPr>
            <a:xfrm>
              <a:off x="6401430" y="4573749"/>
              <a:ext cx="4305032" cy="1633005"/>
            </a:xfrm>
            <a:prstGeom prst="roundRect">
              <a:avLst>
                <a:gd name="adj" fmla="val 6754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54" name="矩形 53"/>
            <p:cNvSpPr/>
            <p:nvPr/>
          </p:nvSpPr>
          <p:spPr>
            <a:xfrm>
              <a:off x="6401430" y="4573749"/>
              <a:ext cx="4305031" cy="360560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zh-TW" altLang="en-US" b="1" kern="100" dirty="0" smtClean="0">
                  <a:solidFill>
                    <a:schemeClr val="tx1"/>
                  </a:solidFill>
                  <a:latin typeface="微軟正黑體" panose="020B0604030504040204" pitchFamily="34" charset="-120"/>
                  <a:ea typeface="微軟正黑體" panose="020B0604030504040204" pitchFamily="34" charset="-120"/>
                  <a:cs typeface="Times New Roman" panose="02020603050405020304" pitchFamily="18" charset="0"/>
                </a:rPr>
                <a:t>合作廠商及分工說明</a:t>
              </a:r>
              <a:endParaRPr lang="en-US" altLang="zh-TW" b="1" kern="100" dirty="0" smtClean="0">
                <a:solidFill>
                  <a:schemeClr val="tx1"/>
                </a:solidFill>
                <a:latin typeface="微軟正黑體" panose="020B0604030504040204" pitchFamily="34" charset="-120"/>
                <a:ea typeface="微軟正黑體" panose="020B0604030504040204" pitchFamily="34" charset="-120"/>
                <a:cs typeface="Times New Roman" panose="02020603050405020304" pitchFamily="18" charset="0"/>
              </a:endParaRPr>
            </a:p>
          </p:txBody>
        </p:sp>
        <p:sp>
          <p:nvSpPr>
            <p:cNvPr id="55" name="圓角矩形 54"/>
            <p:cNvSpPr/>
            <p:nvPr/>
          </p:nvSpPr>
          <p:spPr>
            <a:xfrm>
              <a:off x="1538904" y="896795"/>
              <a:ext cx="4811197" cy="1737915"/>
            </a:xfrm>
            <a:prstGeom prst="roundRect">
              <a:avLst>
                <a:gd name="adj" fmla="val 2662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8" name="文字方塊 97"/>
            <p:cNvSpPr txBox="1"/>
            <p:nvPr/>
          </p:nvSpPr>
          <p:spPr>
            <a:xfrm>
              <a:off x="1538904" y="905311"/>
              <a:ext cx="4811197" cy="348813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 anchor="ctr">
              <a:spAutoFit/>
            </a:bodyPr>
            <a:lstStyle/>
            <a:p>
              <a:pPr algn="ctr">
                <a:lnSpc>
                  <a:spcPts val="2000"/>
                </a:lnSpc>
              </a:pPr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摘要</a:t>
              </a:r>
              <a:endPara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99" name="圓角矩形 98"/>
            <p:cNvSpPr/>
            <p:nvPr/>
          </p:nvSpPr>
          <p:spPr>
            <a:xfrm>
              <a:off x="6401430" y="2669047"/>
              <a:ext cx="4305032" cy="1870365"/>
            </a:xfrm>
            <a:prstGeom prst="roundRect">
              <a:avLst>
                <a:gd name="adj" fmla="val 2432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0" name="文字方塊 99"/>
            <p:cNvSpPr txBox="1"/>
            <p:nvPr/>
          </p:nvSpPr>
          <p:spPr>
            <a:xfrm>
              <a:off x="6401430" y="2669047"/>
              <a:ext cx="4305032" cy="369332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預期效益</a:t>
              </a:r>
              <a:endPara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sp>
          <p:nvSpPr>
            <p:cNvPr id="101" name="圓角矩形 100"/>
            <p:cNvSpPr/>
            <p:nvPr/>
          </p:nvSpPr>
          <p:spPr>
            <a:xfrm>
              <a:off x="1538904" y="2669048"/>
              <a:ext cx="4811197" cy="3537706"/>
            </a:xfrm>
            <a:prstGeom prst="roundRect">
              <a:avLst>
                <a:gd name="adj" fmla="val 1957"/>
              </a:avLst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zh-TW" altLang="en-US" dirty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  <p:graphicFrame>
          <p:nvGraphicFramePr>
            <p:cNvPr id="102" name="內容版面配置區 5"/>
            <p:cNvGraphicFramePr>
              <a:graphicFrameLocks/>
            </p:cNvGraphicFramePr>
            <p:nvPr>
              <p:extLst>
                <p:ext uri="{D42A27DB-BD31-4B8C-83A1-F6EECF244321}">
                  <p14:modId xmlns:p14="http://schemas.microsoft.com/office/powerpoint/2010/main" val="472126619"/>
                </p:ext>
              </p:extLst>
            </p:nvPr>
          </p:nvGraphicFramePr>
          <p:xfrm>
            <a:off x="6401430" y="896795"/>
            <a:ext cx="4305032" cy="1737915"/>
          </p:xfrm>
          <a:graphic>
            <a:graphicData uri="http://schemas.openxmlformats.org/drawingml/2006/table">
              <a:tbl>
                <a:tblPr firstCol="1">
                  <a:tableStyleId>{5C22544A-7EE6-4342-B048-85BDC9FD1C3A}</a:tableStyleId>
                </a:tblPr>
                <a:tblGrid>
                  <a:gridCol w="2152516">
                    <a:extLst>
                      <a:ext uri="{9D8B030D-6E8A-4147-A177-3AD203B41FA5}">
                        <a16:colId xmlns:a16="http://schemas.microsoft.com/office/drawing/2014/main" val="20000"/>
                      </a:ext>
                    </a:extLst>
                  </a:gridCol>
                  <a:gridCol w="2152516">
                    <a:extLst>
                      <a:ext uri="{9D8B030D-6E8A-4147-A177-3AD203B41FA5}">
                        <a16:colId xmlns:a16="http://schemas.microsoft.com/office/drawing/2014/main" val="20001"/>
                      </a:ext>
                    </a:extLst>
                  </a:gridCol>
                </a:tblGrid>
                <a:tr h="541295">
                  <a:tc>
                    <a:txBody>
                      <a:bodyPr/>
                      <a:lstStyle/>
                      <a:p>
                        <a:pPr algn="ctr"/>
                        <a:r>
                          <a:rPr lang="zh-TW" altLang="en-US" sz="1500" b="1" dirty="0" smtClean="0">
                            <a:latin typeface="微軟正黑體" pitchFamily="34" charset="-120"/>
                            <a:ea typeface="微軟正黑體" pitchFamily="34" charset="-120"/>
                          </a:rPr>
                          <a:t>申請企業名稱</a:t>
                        </a:r>
                        <a:endParaRPr lang="zh-TW" altLang="en-US" sz="1500" b="1" dirty="0">
                          <a:latin typeface="微軟正黑體" pitchFamily="34" charset="-120"/>
                          <a:ea typeface="微軟正黑體" pitchFamily="34" charset="-120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endParaRPr lang="en-US" altLang="zh-TW" sz="1400" dirty="0">
                          <a:latin typeface="微軟正黑體" pitchFamily="34" charset="-120"/>
                          <a:ea typeface="微軟正黑體" pitchFamily="34" charset="-120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10003"/>
                    </a:ext>
                  </a:extLst>
                </a:tr>
                <a:tr h="65532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zh-TW" altLang="en-US" sz="1500" b="1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a:t>申請企業聯絡人</a:t>
                        </a:r>
                        <a:endParaRPr lang="zh-TW" altLang="en-US" sz="1500" b="1" dirty="0">
                          <a:latin typeface="微軟正黑體" pitchFamily="34" charset="-120"/>
                          <a:ea typeface="微軟正黑體" pitchFamily="34" charset="-120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endParaRPr lang="en-US" altLang="zh-TW" sz="1400" kern="1200" dirty="0">
                          <a:solidFill>
                            <a:schemeClr val="tx1"/>
                          </a:solidFill>
                          <a:latin typeface="微軟正黑體" pitchFamily="34" charset="-120"/>
                          <a:ea typeface="微軟正黑體" pitchFamily="34" charset="-120"/>
                          <a:cs typeface="+mn-cs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10001"/>
                    </a:ext>
                  </a:extLst>
                </a:tr>
                <a:tr h="541295">
                  <a:tc>
                    <a:txBody>
                      <a:bodyPr/>
                      <a:lstStyle/>
                      <a:p>
                        <a:pPr marL="0" marR="0" lvl="0" indent="0" algn="ctr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r>
                          <a:rPr lang="zh-TW" altLang="en-US" sz="1500" dirty="0" smtClean="0">
                            <a:latin typeface="微軟正黑體" panose="020B0604030504040204" pitchFamily="34" charset="-120"/>
                            <a:ea typeface="微軟正黑體" panose="020B0604030504040204" pitchFamily="34" charset="-120"/>
                          </a:rPr>
                          <a:t>申請群聚輔導領域</a:t>
                        </a:r>
                        <a:endParaRPr lang="zh-TW" altLang="en-US" sz="1500" b="1" dirty="0" smtClean="0">
                          <a:latin typeface="微軟正黑體" pitchFamily="34" charset="-120"/>
                          <a:ea typeface="微軟正黑體" pitchFamily="34" charset="-120"/>
                        </a:endParaRPr>
                      </a:p>
                    </a:txBody>
                    <a:tcPr anchor="ctr"/>
                  </a:tc>
                  <a:tc>
                    <a:txBody>
                      <a:bodyPr/>
                      <a:lstStyle/>
                      <a:p>
                        <a:pPr marL="0" marR="0" lvl="0" indent="0" algn="l" defTabSz="914400" rtl="0" eaLnBrk="1" fontAlgn="auto" latinLnBrk="0" hangingPunct="1">
                          <a:lnSpc>
                            <a:spcPct val="100000"/>
                          </a:lnSpc>
                          <a:spcBef>
                            <a:spcPts val="0"/>
                          </a:spcBef>
                          <a:spcAft>
                            <a:spcPts val="0"/>
                          </a:spcAft>
                          <a:buClrTx/>
                          <a:buSzTx/>
                          <a:buFontTx/>
                          <a:buNone/>
                          <a:tabLst/>
                          <a:defRPr/>
                        </a:pPr>
                        <a:endParaRPr lang="en-US" altLang="zh-TW" sz="1400" dirty="0" smtClean="0">
                          <a:latin typeface="微軟正黑體" pitchFamily="34" charset="-120"/>
                          <a:ea typeface="微軟正黑體" pitchFamily="34" charset="-120"/>
                        </a:endParaRPr>
                      </a:p>
                    </a:txBody>
                    <a:tcPr anchor="ctr"/>
                  </a:tc>
                  <a:extLst>
                    <a:ext uri="{0D108BD9-81ED-4DB2-BD59-A6C34878D82A}">
                      <a16:rowId xmlns:a16="http://schemas.microsoft.com/office/drawing/2014/main" val="10004"/>
                    </a:ext>
                  </a:extLst>
                </a:tr>
              </a:tbl>
            </a:graphicData>
          </a:graphic>
        </p:graphicFrame>
        <p:sp>
          <p:nvSpPr>
            <p:cNvPr id="103" name="文字方塊 102"/>
            <p:cNvSpPr txBox="1"/>
            <p:nvPr/>
          </p:nvSpPr>
          <p:spPr>
            <a:xfrm>
              <a:off x="1538904" y="2672114"/>
              <a:ext cx="4811197" cy="369332"/>
            </a:xfrm>
            <a:prstGeom prst="rect">
              <a:avLst/>
            </a:prstGeom>
            <a:grpFill/>
            <a:ln>
              <a:solidFill>
                <a:schemeClr val="accent1">
                  <a:lumMod val="60000"/>
                  <a:lumOff val="40000"/>
                </a:schemeClr>
              </a:solidFill>
            </a:ln>
          </p:spPr>
          <p:txBody>
            <a:bodyPr wrap="square" rtlCol="0">
              <a:spAutoFit/>
            </a:bodyPr>
            <a:lstStyle/>
            <a:p>
              <a:pPr algn="ctr"/>
              <a:r>
                <a:rPr lang="zh-TW" altLang="en-US" b="1" dirty="0" smtClean="0">
                  <a:latin typeface="微軟正黑體" panose="020B0604030504040204" pitchFamily="34" charset="-120"/>
                  <a:ea typeface="微軟正黑體" panose="020B0604030504040204" pitchFamily="34" charset="-120"/>
                </a:rPr>
                <a:t>實施方式</a:t>
              </a:r>
              <a:endParaRPr lang="en-US" altLang="zh-TW" b="1" dirty="0" smtClean="0">
                <a:latin typeface="微軟正黑體" panose="020B0604030504040204" pitchFamily="34" charset="-120"/>
                <a:ea typeface="微軟正黑體" panose="020B0604030504040204" pitchFamily="34" charset="-120"/>
              </a:endParaRPr>
            </a:p>
          </p:txBody>
        </p:sp>
      </p:grpSp>
      <p:sp>
        <p:nvSpPr>
          <p:cNvPr id="104" name="標題 3"/>
          <p:cNvSpPr txBox="1">
            <a:spLocks/>
          </p:cNvSpPr>
          <p:nvPr/>
        </p:nvSpPr>
        <p:spPr>
          <a:xfrm>
            <a:off x="1844460" y="39429"/>
            <a:ext cx="8480846" cy="76219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zh-TW" altLang="en-US" sz="3600" b="1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企業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名稱</a:t>
            </a:r>
            <a:r>
              <a:rPr lang="en-US" altLang="zh-TW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/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創價合作群聚</a:t>
            </a:r>
            <a:r>
              <a:rPr lang="zh-TW" altLang="en-US" sz="3600" b="1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輔導案名稱</a:t>
            </a:r>
            <a:endParaRPr lang="zh-TW" altLang="en-US" sz="3600" b="1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pic>
        <p:nvPicPr>
          <p:cNvPr id="10" name="圖片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72556" y="44624"/>
            <a:ext cx="315617" cy="317405"/>
          </a:xfrm>
          <a:prstGeom prst="rect">
            <a:avLst/>
          </a:prstGeom>
        </p:spPr>
      </p:pic>
      <p:sp>
        <p:nvSpPr>
          <p:cNvPr id="105" name="Rectangle 7"/>
          <p:cNvSpPr>
            <a:spLocks noChangeArrowheads="1"/>
          </p:cNvSpPr>
          <p:nvPr/>
        </p:nvSpPr>
        <p:spPr bwMode="auto">
          <a:xfrm>
            <a:off x="10135331" y="-27384"/>
            <a:ext cx="1639418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zh-TW" altLang="en-US" sz="1400" b="1" dirty="0">
                <a:latin typeface="微軟正黑體" pitchFamily="34" charset="-120"/>
                <a:ea typeface="微軟正黑體" pitchFamily="34" charset="-120"/>
                <a:cs typeface="+mj-cs"/>
              </a:rPr>
              <a:t>經濟部中小企業處</a:t>
            </a:r>
          </a:p>
        </p:txBody>
      </p:sp>
      <p:sp>
        <p:nvSpPr>
          <p:cNvPr id="106" name="文字方塊 105"/>
          <p:cNvSpPr txBox="1"/>
          <p:nvPr/>
        </p:nvSpPr>
        <p:spPr>
          <a:xfrm>
            <a:off x="1613140" y="1254124"/>
            <a:ext cx="4658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內容包含共同問題及構想緣起</a:t>
            </a:r>
            <a:endParaRPr lang="en-US" altLang="zh-TW" sz="1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100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字內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7" name="文字方塊 106"/>
          <p:cNvSpPr txBox="1"/>
          <p:nvPr/>
        </p:nvSpPr>
        <p:spPr>
          <a:xfrm>
            <a:off x="1613140" y="3075784"/>
            <a:ext cx="465826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自由發揮</a:t>
            </a:r>
            <a:endParaRPr lang="en-US" altLang="zh-TW" sz="1400" dirty="0" smtClean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  <a:p>
            <a:pPr algn="ctr"/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建議以圖表呈現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  <p:sp>
        <p:nvSpPr>
          <p:cNvPr id="108" name="文字方塊 107"/>
          <p:cNvSpPr txBox="1"/>
          <p:nvPr/>
        </p:nvSpPr>
        <p:spPr>
          <a:xfrm>
            <a:off x="6441589" y="3072716"/>
            <a:ext cx="421203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必要量化成果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新增就業人數、營業額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</a:p>
          <a:p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自定</a:t>
            </a:r>
            <a:r>
              <a:rPr lang="zh-TW" altLang="en-US" sz="1400" dirty="0">
                <a:latin typeface="微軟正黑體" panose="020B0604030504040204" pitchFamily="34" charset="-120"/>
                <a:ea typeface="微軟正黑體" panose="020B0604030504040204" pitchFamily="34" charset="-120"/>
              </a:rPr>
              <a:t>量化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成果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(</a:t>
            </a:r>
            <a:r>
              <a:rPr lang="zh-TW" altLang="en-US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投資金額、節約用電量等指標</a:t>
            </a:r>
            <a:r>
              <a:rPr lang="en-US" altLang="zh-TW" sz="1400" dirty="0" smtClean="0">
                <a:latin typeface="微軟正黑體" panose="020B0604030504040204" pitchFamily="34" charset="-120"/>
                <a:ea typeface="微軟正黑體" panose="020B0604030504040204" pitchFamily="34" charset="-120"/>
              </a:rPr>
              <a:t>)</a:t>
            </a:r>
            <a:endParaRPr lang="zh-TW" altLang="en-US" sz="1400" dirty="0">
              <a:latin typeface="微軟正黑體" panose="020B0604030504040204" pitchFamily="34" charset="-120"/>
              <a:ea typeface="微軟正黑體" panose="020B0604030504040204" pitchFamily="34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2512238348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2" presetClass="entr" presetSubtype="8" fill="hold" nodeType="withEffect">
                                  <p:stCondLst>
                                    <p:cond delay="25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​​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221</TotalTime>
  <Words>74</Words>
  <Application>Microsoft Office PowerPoint</Application>
  <PresentationFormat>自訂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7" baseType="lpstr">
      <vt:lpstr>宋体</vt:lpstr>
      <vt:lpstr>微軟正黑體</vt:lpstr>
      <vt:lpstr>Arial</vt:lpstr>
      <vt:lpstr>Calibri</vt:lpstr>
      <vt:lpstr>Times New Roman</vt:lpstr>
      <vt:lpstr>Office 主题​​</vt:lpstr>
      <vt:lpstr>PowerPoint 簡報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优品PPT</dc:creator>
  <cp:keywords>http:/www.ypppt.com</cp:keywords>
  <cp:lastModifiedBy>CMA</cp:lastModifiedBy>
  <cp:revision>10</cp:revision>
  <dcterms:created xsi:type="dcterms:W3CDTF">2016-04-11T07:38:15Z</dcterms:created>
  <dcterms:modified xsi:type="dcterms:W3CDTF">2021-03-15T11:36:08Z</dcterms:modified>
</cp:coreProperties>
</file>