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2"/>
  </p:notesMasterIdLst>
  <p:handoutMasterIdLst>
    <p:handoutMasterId r:id="rId23"/>
  </p:handoutMasterIdLst>
  <p:sldIdLst>
    <p:sldId id="256" r:id="rId2"/>
    <p:sldId id="257" r:id="rId3"/>
    <p:sldId id="270" r:id="rId4"/>
    <p:sldId id="260" r:id="rId5"/>
    <p:sldId id="259" r:id="rId6"/>
    <p:sldId id="274" r:id="rId7"/>
    <p:sldId id="275" r:id="rId8"/>
    <p:sldId id="276" r:id="rId9"/>
    <p:sldId id="279" r:id="rId10"/>
    <p:sldId id="272" r:id="rId11"/>
    <p:sldId id="261" r:id="rId12"/>
    <p:sldId id="280" r:id="rId13"/>
    <p:sldId id="264" r:id="rId14"/>
    <p:sldId id="265" r:id="rId15"/>
    <p:sldId id="266" r:id="rId16"/>
    <p:sldId id="267" r:id="rId17"/>
    <p:sldId id="268" r:id="rId18"/>
    <p:sldId id="269" r:id="rId19"/>
    <p:sldId id="281" r:id="rId20"/>
    <p:sldId id="282" r:id="rId21"/>
  </p:sldIdLst>
  <p:sldSz cx="9144000" cy="6858000" type="screen4x3"/>
  <p:notesSz cx="6799263" cy="9875838"/>
  <p:defaultText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111">
          <p15:clr>
            <a:srgbClr val="A4A3A4"/>
          </p15:clr>
        </p15:guide>
        <p15:guide id="2" pos="2142">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0C0C0"/>
    <a:srgbClr val="FF6600"/>
    <a:srgbClr val="CC3300"/>
    <a:srgbClr val="A6A6A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等深淺樣式 2 - 輔色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無樣式、表格格線">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2" autoAdjust="0"/>
    <p:restoredTop sz="94645" autoAdjust="0"/>
  </p:normalViewPr>
  <p:slideViewPr>
    <p:cSldViewPr>
      <p:cViewPr varScale="1">
        <p:scale>
          <a:sx n="78" d="100"/>
          <a:sy n="78" d="100"/>
        </p:scale>
        <p:origin x="1522" y="67"/>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notesViewPr>
    <p:cSldViewPr>
      <p:cViewPr varScale="1">
        <p:scale>
          <a:sx n="81" d="100"/>
          <a:sy n="81" d="100"/>
        </p:scale>
        <p:origin x="3990" y="102"/>
      </p:cViewPr>
      <p:guideLst>
        <p:guide orient="horz" pos="3111"/>
        <p:guide pos="2142"/>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 Id="rId27"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頁首版面配置區 1"/>
          <p:cNvSpPr>
            <a:spLocks noGrp="1"/>
          </p:cNvSpPr>
          <p:nvPr>
            <p:ph type="hdr" sz="quarter"/>
          </p:nvPr>
        </p:nvSpPr>
        <p:spPr>
          <a:xfrm>
            <a:off x="0" y="0"/>
            <a:ext cx="2946347" cy="493792"/>
          </a:xfrm>
          <a:prstGeom prst="rect">
            <a:avLst/>
          </a:prstGeom>
        </p:spPr>
        <p:txBody>
          <a:bodyPr vert="horz" lIns="91440" tIns="45720" rIns="91440" bIns="45720" rtlCol="0"/>
          <a:lstStyle>
            <a:lvl1pPr algn="l">
              <a:defRPr sz="1200"/>
            </a:lvl1pPr>
          </a:lstStyle>
          <a:p>
            <a:endParaRPr lang="zh-TW" altLang="en-US"/>
          </a:p>
        </p:txBody>
      </p:sp>
      <p:sp>
        <p:nvSpPr>
          <p:cNvPr id="3" name="日期版面配置區 2"/>
          <p:cNvSpPr>
            <a:spLocks noGrp="1"/>
          </p:cNvSpPr>
          <p:nvPr>
            <p:ph type="dt" sz="quarter" idx="1"/>
          </p:nvPr>
        </p:nvSpPr>
        <p:spPr>
          <a:xfrm>
            <a:off x="3851342" y="0"/>
            <a:ext cx="2946347" cy="493792"/>
          </a:xfrm>
          <a:prstGeom prst="rect">
            <a:avLst/>
          </a:prstGeom>
        </p:spPr>
        <p:txBody>
          <a:bodyPr vert="horz" lIns="91440" tIns="45720" rIns="91440" bIns="45720" rtlCol="0"/>
          <a:lstStyle>
            <a:lvl1pPr algn="r">
              <a:defRPr sz="1200"/>
            </a:lvl1pPr>
          </a:lstStyle>
          <a:p>
            <a:fld id="{CC90866A-0DF8-4075-ABC5-E973C328B79D}" type="datetimeFigureOut">
              <a:rPr lang="zh-TW" altLang="en-US" smtClean="0"/>
              <a:pPr/>
              <a:t>2021/12/30</a:t>
            </a:fld>
            <a:endParaRPr lang="zh-TW" altLang="en-US"/>
          </a:p>
        </p:txBody>
      </p:sp>
      <p:sp>
        <p:nvSpPr>
          <p:cNvPr id="4" name="頁尾版面配置區 3"/>
          <p:cNvSpPr>
            <a:spLocks noGrp="1"/>
          </p:cNvSpPr>
          <p:nvPr>
            <p:ph type="ftr" sz="quarter" idx="2"/>
          </p:nvPr>
        </p:nvSpPr>
        <p:spPr>
          <a:xfrm>
            <a:off x="0" y="9380332"/>
            <a:ext cx="2946347" cy="493792"/>
          </a:xfrm>
          <a:prstGeom prst="rect">
            <a:avLst/>
          </a:prstGeom>
        </p:spPr>
        <p:txBody>
          <a:bodyPr vert="horz" lIns="91440" tIns="45720" rIns="91440" bIns="45720" rtlCol="0" anchor="b"/>
          <a:lstStyle>
            <a:lvl1pPr algn="l">
              <a:defRPr sz="1200"/>
            </a:lvl1pPr>
          </a:lstStyle>
          <a:p>
            <a:endParaRPr lang="zh-TW" altLang="en-US"/>
          </a:p>
        </p:txBody>
      </p:sp>
      <p:sp>
        <p:nvSpPr>
          <p:cNvPr id="5" name="投影片編號版面配置區 4"/>
          <p:cNvSpPr>
            <a:spLocks noGrp="1"/>
          </p:cNvSpPr>
          <p:nvPr>
            <p:ph type="sldNum" sz="quarter" idx="3"/>
          </p:nvPr>
        </p:nvSpPr>
        <p:spPr>
          <a:xfrm>
            <a:off x="3851342" y="9380332"/>
            <a:ext cx="2946347" cy="493792"/>
          </a:xfrm>
          <a:prstGeom prst="rect">
            <a:avLst/>
          </a:prstGeom>
        </p:spPr>
        <p:txBody>
          <a:bodyPr vert="horz" lIns="91440" tIns="45720" rIns="91440" bIns="45720" rtlCol="0" anchor="b"/>
          <a:lstStyle>
            <a:lvl1pPr algn="r">
              <a:defRPr sz="1200"/>
            </a:lvl1pPr>
          </a:lstStyle>
          <a:p>
            <a:fld id="{339FDF7F-97DD-4E55-948F-422E3F530A9E}" type="slidenum">
              <a:rPr lang="zh-TW" altLang="en-US" smtClean="0"/>
              <a:pPr/>
              <a:t>‹#›</a:t>
            </a:fld>
            <a:endParaRPr lang="zh-TW" altLang="en-US"/>
          </a:p>
        </p:txBody>
      </p:sp>
    </p:spTree>
    <p:extLst>
      <p:ext uri="{BB962C8B-B14F-4D97-AF65-F5344CB8AC3E}">
        <p14:creationId xmlns:p14="http://schemas.microsoft.com/office/powerpoint/2010/main" val="1606577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頁首版面配置區 1"/>
          <p:cNvSpPr>
            <a:spLocks noGrp="1"/>
          </p:cNvSpPr>
          <p:nvPr>
            <p:ph type="hdr" sz="quarter"/>
          </p:nvPr>
        </p:nvSpPr>
        <p:spPr>
          <a:xfrm>
            <a:off x="0" y="0"/>
            <a:ext cx="2946347" cy="493792"/>
          </a:xfrm>
          <a:prstGeom prst="rect">
            <a:avLst/>
          </a:prstGeom>
        </p:spPr>
        <p:txBody>
          <a:bodyPr vert="horz" lIns="91440" tIns="45720" rIns="91440" bIns="45720" rtlCol="0"/>
          <a:lstStyle>
            <a:lvl1pPr algn="l">
              <a:defRPr sz="1200"/>
            </a:lvl1pPr>
          </a:lstStyle>
          <a:p>
            <a:endParaRPr lang="zh-TW" altLang="en-US"/>
          </a:p>
        </p:txBody>
      </p:sp>
      <p:sp>
        <p:nvSpPr>
          <p:cNvPr id="3" name="日期版面配置區 2"/>
          <p:cNvSpPr>
            <a:spLocks noGrp="1"/>
          </p:cNvSpPr>
          <p:nvPr>
            <p:ph type="dt" idx="1"/>
          </p:nvPr>
        </p:nvSpPr>
        <p:spPr>
          <a:xfrm>
            <a:off x="3851342" y="0"/>
            <a:ext cx="2946347" cy="493792"/>
          </a:xfrm>
          <a:prstGeom prst="rect">
            <a:avLst/>
          </a:prstGeom>
        </p:spPr>
        <p:txBody>
          <a:bodyPr vert="horz" lIns="91440" tIns="45720" rIns="91440" bIns="45720" rtlCol="0"/>
          <a:lstStyle>
            <a:lvl1pPr algn="r">
              <a:defRPr sz="1200"/>
            </a:lvl1pPr>
          </a:lstStyle>
          <a:p>
            <a:fld id="{EFEE1C41-4683-405E-B1F2-56C30AB04F45}" type="datetimeFigureOut">
              <a:rPr lang="zh-TW" altLang="en-US" smtClean="0"/>
              <a:pPr/>
              <a:t>2021/12/30</a:t>
            </a:fld>
            <a:endParaRPr lang="zh-TW" altLang="en-US"/>
          </a:p>
        </p:txBody>
      </p:sp>
      <p:sp>
        <p:nvSpPr>
          <p:cNvPr id="4" name="投影片圖像版面配置區 3"/>
          <p:cNvSpPr>
            <a:spLocks noGrp="1" noRot="1" noChangeAspect="1"/>
          </p:cNvSpPr>
          <p:nvPr>
            <p:ph type="sldImg" idx="2"/>
          </p:nvPr>
        </p:nvSpPr>
        <p:spPr>
          <a:xfrm>
            <a:off x="931863" y="741363"/>
            <a:ext cx="4935537" cy="3702050"/>
          </a:xfrm>
          <a:prstGeom prst="rect">
            <a:avLst/>
          </a:prstGeom>
          <a:noFill/>
          <a:ln w="12700">
            <a:solidFill>
              <a:prstClr val="black"/>
            </a:solidFill>
          </a:ln>
        </p:spPr>
        <p:txBody>
          <a:bodyPr vert="horz" lIns="91440" tIns="45720" rIns="91440" bIns="45720" rtlCol="0" anchor="ctr"/>
          <a:lstStyle/>
          <a:p>
            <a:endParaRPr lang="zh-TW" altLang="en-US"/>
          </a:p>
        </p:txBody>
      </p:sp>
      <p:sp>
        <p:nvSpPr>
          <p:cNvPr id="5" name="備忘稿版面配置區 4"/>
          <p:cNvSpPr>
            <a:spLocks noGrp="1"/>
          </p:cNvSpPr>
          <p:nvPr>
            <p:ph type="body" sz="quarter" idx="3"/>
          </p:nvPr>
        </p:nvSpPr>
        <p:spPr>
          <a:xfrm>
            <a:off x="679927" y="4691023"/>
            <a:ext cx="5439410" cy="4444127"/>
          </a:xfrm>
          <a:prstGeom prst="rect">
            <a:avLst/>
          </a:prstGeom>
        </p:spPr>
        <p:txBody>
          <a:bodyPr vert="horz" lIns="91440" tIns="45720" rIns="91440" bIns="45720" rtlCol="0"/>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6" name="頁尾版面配置區 5"/>
          <p:cNvSpPr>
            <a:spLocks noGrp="1"/>
          </p:cNvSpPr>
          <p:nvPr>
            <p:ph type="ftr" sz="quarter" idx="4"/>
          </p:nvPr>
        </p:nvSpPr>
        <p:spPr>
          <a:xfrm>
            <a:off x="0" y="9380332"/>
            <a:ext cx="2946347" cy="493792"/>
          </a:xfrm>
          <a:prstGeom prst="rect">
            <a:avLst/>
          </a:prstGeom>
        </p:spPr>
        <p:txBody>
          <a:bodyPr vert="horz" lIns="91440" tIns="45720" rIns="91440" bIns="45720" rtlCol="0" anchor="b"/>
          <a:lstStyle>
            <a:lvl1pPr algn="l">
              <a:defRPr sz="1200"/>
            </a:lvl1pPr>
          </a:lstStyle>
          <a:p>
            <a:endParaRPr lang="zh-TW" altLang="en-US"/>
          </a:p>
        </p:txBody>
      </p:sp>
      <p:sp>
        <p:nvSpPr>
          <p:cNvPr id="7" name="投影片編號版面配置區 6"/>
          <p:cNvSpPr>
            <a:spLocks noGrp="1"/>
          </p:cNvSpPr>
          <p:nvPr>
            <p:ph type="sldNum" sz="quarter" idx="5"/>
          </p:nvPr>
        </p:nvSpPr>
        <p:spPr>
          <a:xfrm>
            <a:off x="3851342" y="9380332"/>
            <a:ext cx="2946347" cy="493792"/>
          </a:xfrm>
          <a:prstGeom prst="rect">
            <a:avLst/>
          </a:prstGeom>
        </p:spPr>
        <p:txBody>
          <a:bodyPr vert="horz" lIns="91440" tIns="45720" rIns="91440" bIns="45720" rtlCol="0" anchor="b"/>
          <a:lstStyle>
            <a:lvl1pPr algn="r">
              <a:defRPr sz="1200"/>
            </a:lvl1pPr>
          </a:lstStyle>
          <a:p>
            <a:fld id="{9C98B4C4-712A-4923-9834-56E2E2DED6EB}" type="slidenum">
              <a:rPr lang="zh-TW" altLang="en-US" smtClean="0"/>
              <a:pPr/>
              <a:t>‹#›</a:t>
            </a:fld>
            <a:endParaRPr lang="zh-TW" altLang="en-US"/>
          </a:p>
        </p:txBody>
      </p:sp>
    </p:spTree>
    <p:extLst>
      <p:ext uri="{BB962C8B-B14F-4D97-AF65-F5344CB8AC3E}">
        <p14:creationId xmlns:p14="http://schemas.microsoft.com/office/powerpoint/2010/main" val="149703353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標題投影片">
    <p:spTree>
      <p:nvGrpSpPr>
        <p:cNvPr id="1" name=""/>
        <p:cNvGrpSpPr/>
        <p:nvPr/>
      </p:nvGrpSpPr>
      <p:grpSpPr>
        <a:xfrm>
          <a:off x="0" y="0"/>
          <a:ext cx="0" cy="0"/>
          <a:chOff x="0" y="0"/>
          <a:chExt cx="0" cy="0"/>
        </a:xfrm>
      </p:grpSpPr>
      <p:sp>
        <p:nvSpPr>
          <p:cNvPr id="2" name="標題 1"/>
          <p:cNvSpPr>
            <a:spLocks noGrp="1"/>
          </p:cNvSpPr>
          <p:nvPr>
            <p:ph type="ctrTitle"/>
          </p:nvPr>
        </p:nvSpPr>
        <p:spPr>
          <a:xfrm>
            <a:off x="685800" y="2130425"/>
            <a:ext cx="7772400" cy="1470025"/>
          </a:xfrm>
        </p:spPr>
        <p:txBody>
          <a:bodyPr/>
          <a:lstStyle/>
          <a:p>
            <a:r>
              <a:rPr lang="zh-TW" altLang="en-US"/>
              <a:t>按一下以編輯母片標題樣式</a:t>
            </a:r>
          </a:p>
        </p:txBody>
      </p:sp>
      <p:sp>
        <p:nvSpPr>
          <p:cNvPr id="3" name="副標題 2"/>
          <p:cNvSpPr>
            <a:spLocks noGrp="1"/>
          </p:cNvSpPr>
          <p:nvPr>
            <p:ph type="subTitle" idx="1"/>
          </p:nvPr>
        </p:nvSpPr>
        <p:spPr>
          <a:xfrm>
            <a:off x="1371600" y="3886200"/>
            <a:ext cx="6400800" cy="1752600"/>
          </a:xfrm>
          <a:prstGeom prst="rect">
            <a:avLst/>
          </a:prstGeo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TW" altLang="en-US"/>
              <a:t>按一下以編輯母片副標題樣式</a:t>
            </a:r>
          </a:p>
        </p:txBody>
      </p:sp>
      <p:sp>
        <p:nvSpPr>
          <p:cNvPr id="4" name="日期版面配置區 3"/>
          <p:cNvSpPr>
            <a:spLocks noGrp="1"/>
          </p:cNvSpPr>
          <p:nvPr>
            <p:ph type="dt" sz="half" idx="10"/>
          </p:nvPr>
        </p:nvSpPr>
        <p:spPr>
          <a:xfrm>
            <a:off x="457200" y="6356350"/>
            <a:ext cx="2133600" cy="365125"/>
          </a:xfrm>
          <a:prstGeom prst="rect">
            <a:avLst/>
          </a:prstGeom>
        </p:spPr>
        <p:txBody>
          <a:bodyPr/>
          <a:lstStyle/>
          <a:p>
            <a:fld id="{EF017660-47AA-4DA5-8583-DD2E7CBD1923}" type="datetime1">
              <a:rPr lang="zh-TW" altLang="en-US" smtClean="0"/>
              <a:pPr/>
              <a:t>2021/12/30</a:t>
            </a:fld>
            <a:endParaRPr lang="zh-TW" altLang="en-US"/>
          </a:p>
        </p:txBody>
      </p:sp>
      <p:sp>
        <p:nvSpPr>
          <p:cNvPr id="5" name="頁尾版面配置區 4"/>
          <p:cNvSpPr>
            <a:spLocks noGrp="1"/>
          </p:cNvSpPr>
          <p:nvPr>
            <p:ph type="ftr" sz="quarter" idx="11"/>
          </p:nvPr>
        </p:nvSpPr>
        <p:spPr>
          <a:xfrm>
            <a:off x="3124200" y="6356350"/>
            <a:ext cx="2895600" cy="365125"/>
          </a:xfrm>
          <a:prstGeom prst="rect">
            <a:avLst/>
          </a:prstGeom>
        </p:spPr>
        <p:txBody>
          <a:bodyPr/>
          <a:lstStyle/>
          <a:p>
            <a:endParaRPr lang="zh-TW" altLang="en-US"/>
          </a:p>
        </p:txBody>
      </p:sp>
      <p:sp>
        <p:nvSpPr>
          <p:cNvPr id="6" name="投影片編號版面配置區 5"/>
          <p:cNvSpPr>
            <a:spLocks noGrp="1"/>
          </p:cNvSpPr>
          <p:nvPr>
            <p:ph type="sldNum" sz="quarter" idx="12"/>
          </p:nvPr>
        </p:nvSpPr>
        <p:spPr/>
        <p:txBody>
          <a:bodyPr/>
          <a:lstStyle/>
          <a:p>
            <a:fld id="{73223D1E-4C2A-4DC2-9A2B-E1865257190C}" type="slidenum">
              <a:rPr lang="zh-TW" altLang="en-US" smtClean="0"/>
              <a:pPr/>
              <a:t>‹#›</a:t>
            </a:fld>
            <a:endParaRPr lang="zh-TW" altLang="en-US"/>
          </a:p>
        </p:txBody>
      </p:sp>
    </p:spTree>
    <p:extLst>
      <p:ext uri="{BB962C8B-B14F-4D97-AF65-F5344CB8AC3E}">
        <p14:creationId xmlns:p14="http://schemas.microsoft.com/office/powerpoint/2010/main" val="377047254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含標題的圖片">
    <p:spTree>
      <p:nvGrpSpPr>
        <p:cNvPr id="1" name=""/>
        <p:cNvGrpSpPr/>
        <p:nvPr/>
      </p:nvGrpSpPr>
      <p:grpSpPr>
        <a:xfrm>
          <a:off x="0" y="0"/>
          <a:ext cx="0" cy="0"/>
          <a:chOff x="0" y="0"/>
          <a:chExt cx="0" cy="0"/>
        </a:xfrm>
      </p:grpSpPr>
      <p:sp>
        <p:nvSpPr>
          <p:cNvPr id="2" name="標題 1"/>
          <p:cNvSpPr>
            <a:spLocks noGrp="1"/>
          </p:cNvSpPr>
          <p:nvPr>
            <p:ph type="title"/>
          </p:nvPr>
        </p:nvSpPr>
        <p:spPr>
          <a:xfrm>
            <a:off x="1792288" y="4800600"/>
            <a:ext cx="5486400" cy="566738"/>
          </a:xfrm>
        </p:spPr>
        <p:txBody>
          <a:bodyPr anchor="b"/>
          <a:lstStyle>
            <a:lvl1pPr algn="l">
              <a:defRPr sz="2000" b="1"/>
            </a:lvl1pPr>
          </a:lstStyle>
          <a:p>
            <a:r>
              <a:rPr lang="zh-TW" altLang="en-US"/>
              <a:t>按一下以編輯母片標題樣式</a:t>
            </a:r>
          </a:p>
        </p:txBody>
      </p:sp>
      <p:sp>
        <p:nvSpPr>
          <p:cNvPr id="3" name="圖片版面配置區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TW" altLang="en-US"/>
          </a:p>
        </p:txBody>
      </p:sp>
      <p:sp>
        <p:nvSpPr>
          <p:cNvPr id="4" name="文字版面配置區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a:t>按一下以編輯母片文字樣式</a:t>
            </a:r>
          </a:p>
        </p:txBody>
      </p:sp>
      <p:sp>
        <p:nvSpPr>
          <p:cNvPr id="5" name="日期版面配置區 4"/>
          <p:cNvSpPr>
            <a:spLocks noGrp="1"/>
          </p:cNvSpPr>
          <p:nvPr>
            <p:ph type="dt" sz="half" idx="10"/>
          </p:nvPr>
        </p:nvSpPr>
        <p:spPr>
          <a:xfrm>
            <a:off x="457200" y="6356350"/>
            <a:ext cx="2133600" cy="365125"/>
          </a:xfrm>
          <a:prstGeom prst="rect">
            <a:avLst/>
          </a:prstGeom>
        </p:spPr>
        <p:txBody>
          <a:bodyPr/>
          <a:lstStyle/>
          <a:p>
            <a:fld id="{7938BADC-5244-4CDC-9C1B-4409765CD43E}" type="datetime1">
              <a:rPr lang="zh-TW" altLang="en-US" smtClean="0"/>
              <a:pPr/>
              <a:t>2021/12/30</a:t>
            </a:fld>
            <a:endParaRPr lang="zh-TW" altLang="en-US"/>
          </a:p>
        </p:txBody>
      </p:sp>
      <p:sp>
        <p:nvSpPr>
          <p:cNvPr id="6" name="頁尾版面配置區 5"/>
          <p:cNvSpPr>
            <a:spLocks noGrp="1"/>
          </p:cNvSpPr>
          <p:nvPr>
            <p:ph type="ftr" sz="quarter" idx="11"/>
          </p:nvPr>
        </p:nvSpPr>
        <p:spPr>
          <a:xfrm>
            <a:off x="3124200" y="6356350"/>
            <a:ext cx="2895600" cy="365125"/>
          </a:xfrm>
          <a:prstGeom prst="rect">
            <a:avLst/>
          </a:prstGeom>
        </p:spPr>
        <p:txBody>
          <a:bodyPr/>
          <a:lstStyle/>
          <a:p>
            <a:endParaRPr lang="zh-TW" altLang="en-US"/>
          </a:p>
        </p:txBody>
      </p:sp>
      <p:sp>
        <p:nvSpPr>
          <p:cNvPr id="7" name="投影片編號版面配置區 6"/>
          <p:cNvSpPr>
            <a:spLocks noGrp="1"/>
          </p:cNvSpPr>
          <p:nvPr>
            <p:ph type="sldNum" sz="quarter" idx="12"/>
          </p:nvPr>
        </p:nvSpPr>
        <p:spPr/>
        <p:txBody>
          <a:bodyPr/>
          <a:lstStyle/>
          <a:p>
            <a:fld id="{73223D1E-4C2A-4DC2-9A2B-E1865257190C}" type="slidenum">
              <a:rPr lang="zh-TW" altLang="en-US" smtClean="0"/>
              <a:pPr/>
              <a:t>‹#›</a:t>
            </a:fld>
            <a:endParaRPr lang="zh-TW" altLang="en-US"/>
          </a:p>
        </p:txBody>
      </p:sp>
    </p:spTree>
    <p:extLst>
      <p:ext uri="{BB962C8B-B14F-4D97-AF65-F5344CB8AC3E}">
        <p14:creationId xmlns:p14="http://schemas.microsoft.com/office/powerpoint/2010/main" val="415929020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a:t>按一下以編輯母片標題樣式</a:t>
            </a:r>
          </a:p>
        </p:txBody>
      </p:sp>
      <p:sp>
        <p:nvSpPr>
          <p:cNvPr id="3" name="直排文字版面配置區 2"/>
          <p:cNvSpPr>
            <a:spLocks noGrp="1"/>
          </p:cNvSpPr>
          <p:nvPr>
            <p:ph type="body" orient="vert" idx="1"/>
          </p:nvPr>
        </p:nvSpPr>
        <p:spPr>
          <a:xfrm>
            <a:off x="457200" y="1600200"/>
            <a:ext cx="8229600" cy="4525963"/>
          </a:xfrm>
          <a:prstGeom prst="rect">
            <a:avLst/>
          </a:prstGeom>
        </p:spPr>
        <p:txBody>
          <a:bodyPr vert="eaVert"/>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日期版面配置區 3"/>
          <p:cNvSpPr>
            <a:spLocks noGrp="1"/>
          </p:cNvSpPr>
          <p:nvPr>
            <p:ph type="dt" sz="half" idx="10"/>
          </p:nvPr>
        </p:nvSpPr>
        <p:spPr>
          <a:xfrm>
            <a:off x="457200" y="6356350"/>
            <a:ext cx="2133600" cy="365125"/>
          </a:xfrm>
          <a:prstGeom prst="rect">
            <a:avLst/>
          </a:prstGeom>
        </p:spPr>
        <p:txBody>
          <a:bodyPr/>
          <a:lstStyle/>
          <a:p>
            <a:fld id="{BC607610-238F-4382-B3DA-BB1783A6CFFF}" type="datetime1">
              <a:rPr lang="zh-TW" altLang="en-US" smtClean="0"/>
              <a:pPr/>
              <a:t>2021/12/30</a:t>
            </a:fld>
            <a:endParaRPr lang="zh-TW" altLang="en-US"/>
          </a:p>
        </p:txBody>
      </p:sp>
      <p:sp>
        <p:nvSpPr>
          <p:cNvPr id="5" name="頁尾版面配置區 4"/>
          <p:cNvSpPr>
            <a:spLocks noGrp="1"/>
          </p:cNvSpPr>
          <p:nvPr>
            <p:ph type="ftr" sz="quarter" idx="11"/>
          </p:nvPr>
        </p:nvSpPr>
        <p:spPr>
          <a:xfrm>
            <a:off x="3124200" y="6356350"/>
            <a:ext cx="2895600" cy="365125"/>
          </a:xfrm>
          <a:prstGeom prst="rect">
            <a:avLst/>
          </a:prstGeom>
        </p:spPr>
        <p:txBody>
          <a:bodyPr/>
          <a:lstStyle/>
          <a:p>
            <a:endParaRPr lang="zh-TW" altLang="en-US"/>
          </a:p>
        </p:txBody>
      </p:sp>
      <p:sp>
        <p:nvSpPr>
          <p:cNvPr id="6" name="投影片編號版面配置區 5"/>
          <p:cNvSpPr>
            <a:spLocks noGrp="1"/>
          </p:cNvSpPr>
          <p:nvPr>
            <p:ph type="sldNum" sz="quarter" idx="12"/>
          </p:nvPr>
        </p:nvSpPr>
        <p:spPr/>
        <p:txBody>
          <a:bodyPr/>
          <a:lstStyle/>
          <a:p>
            <a:fld id="{73223D1E-4C2A-4DC2-9A2B-E1865257190C}" type="slidenum">
              <a:rPr lang="zh-TW" altLang="en-US" smtClean="0"/>
              <a:pPr/>
              <a:t>‹#›</a:t>
            </a:fld>
            <a:endParaRPr lang="zh-TW" altLang="en-US"/>
          </a:p>
        </p:txBody>
      </p:sp>
    </p:spTree>
    <p:extLst>
      <p:ext uri="{BB962C8B-B14F-4D97-AF65-F5344CB8AC3E}">
        <p14:creationId xmlns:p14="http://schemas.microsoft.com/office/powerpoint/2010/main" val="702657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sp>
        <p:nvSpPr>
          <p:cNvPr id="2" name="直排標題 1"/>
          <p:cNvSpPr>
            <a:spLocks noGrp="1"/>
          </p:cNvSpPr>
          <p:nvPr>
            <p:ph type="title" orient="vert"/>
          </p:nvPr>
        </p:nvSpPr>
        <p:spPr>
          <a:xfrm>
            <a:off x="6629400" y="274638"/>
            <a:ext cx="2057400" cy="5851525"/>
          </a:xfrm>
        </p:spPr>
        <p:txBody>
          <a:bodyPr vert="eaVert"/>
          <a:lstStyle/>
          <a:p>
            <a:r>
              <a:rPr lang="zh-TW" altLang="en-US"/>
              <a:t>按一下以編輯母片標題樣式</a:t>
            </a:r>
          </a:p>
        </p:txBody>
      </p:sp>
      <p:sp>
        <p:nvSpPr>
          <p:cNvPr id="3" name="直排文字版面配置區 2"/>
          <p:cNvSpPr>
            <a:spLocks noGrp="1"/>
          </p:cNvSpPr>
          <p:nvPr>
            <p:ph type="body" orient="vert" idx="1"/>
          </p:nvPr>
        </p:nvSpPr>
        <p:spPr>
          <a:xfrm>
            <a:off x="457200" y="274638"/>
            <a:ext cx="6019800" cy="5851525"/>
          </a:xfrm>
          <a:prstGeom prst="rect">
            <a:avLst/>
          </a:prstGeom>
        </p:spPr>
        <p:txBody>
          <a:bodyPr vert="eaVert"/>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日期版面配置區 3"/>
          <p:cNvSpPr>
            <a:spLocks noGrp="1"/>
          </p:cNvSpPr>
          <p:nvPr>
            <p:ph type="dt" sz="half" idx="10"/>
          </p:nvPr>
        </p:nvSpPr>
        <p:spPr>
          <a:xfrm>
            <a:off x="457200" y="6356350"/>
            <a:ext cx="2133600" cy="365125"/>
          </a:xfrm>
          <a:prstGeom prst="rect">
            <a:avLst/>
          </a:prstGeom>
        </p:spPr>
        <p:txBody>
          <a:bodyPr/>
          <a:lstStyle/>
          <a:p>
            <a:fld id="{FFBB79F2-7674-4768-AA6A-49F0FA0CF3F4}" type="datetime1">
              <a:rPr lang="zh-TW" altLang="en-US" smtClean="0"/>
              <a:pPr/>
              <a:t>2021/12/30</a:t>
            </a:fld>
            <a:endParaRPr lang="zh-TW" altLang="en-US"/>
          </a:p>
        </p:txBody>
      </p:sp>
      <p:sp>
        <p:nvSpPr>
          <p:cNvPr id="5" name="頁尾版面配置區 4"/>
          <p:cNvSpPr>
            <a:spLocks noGrp="1"/>
          </p:cNvSpPr>
          <p:nvPr>
            <p:ph type="ftr" sz="quarter" idx="11"/>
          </p:nvPr>
        </p:nvSpPr>
        <p:spPr>
          <a:xfrm>
            <a:off x="3124200" y="6356350"/>
            <a:ext cx="2895600" cy="365125"/>
          </a:xfrm>
          <a:prstGeom prst="rect">
            <a:avLst/>
          </a:prstGeom>
        </p:spPr>
        <p:txBody>
          <a:bodyPr/>
          <a:lstStyle/>
          <a:p>
            <a:endParaRPr lang="zh-TW" altLang="en-US"/>
          </a:p>
        </p:txBody>
      </p:sp>
      <p:sp>
        <p:nvSpPr>
          <p:cNvPr id="6" name="投影片編號版面配置區 5"/>
          <p:cNvSpPr>
            <a:spLocks noGrp="1"/>
          </p:cNvSpPr>
          <p:nvPr>
            <p:ph type="sldNum" sz="quarter" idx="12"/>
          </p:nvPr>
        </p:nvSpPr>
        <p:spPr/>
        <p:txBody>
          <a:bodyPr/>
          <a:lstStyle/>
          <a:p>
            <a:fld id="{73223D1E-4C2A-4DC2-9A2B-E1865257190C}" type="slidenum">
              <a:rPr lang="zh-TW" altLang="en-US" smtClean="0"/>
              <a:pPr/>
              <a:t>‹#›</a:t>
            </a:fld>
            <a:endParaRPr lang="zh-TW" altLang="en-US"/>
          </a:p>
        </p:txBody>
      </p:sp>
    </p:spTree>
    <p:extLst>
      <p:ext uri="{BB962C8B-B14F-4D97-AF65-F5344CB8AC3E}">
        <p14:creationId xmlns:p14="http://schemas.microsoft.com/office/powerpoint/2010/main" val="34843105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標題及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a:t>按一下以編輯母片標題樣式</a:t>
            </a:r>
          </a:p>
        </p:txBody>
      </p:sp>
      <p:sp>
        <p:nvSpPr>
          <p:cNvPr id="3" name="內容版面配置區 2"/>
          <p:cNvSpPr>
            <a:spLocks noGrp="1"/>
          </p:cNvSpPr>
          <p:nvPr>
            <p:ph idx="1"/>
          </p:nvPr>
        </p:nvSpPr>
        <p:spPr>
          <a:xfrm>
            <a:off x="457200" y="1600200"/>
            <a:ext cx="8229600" cy="4525963"/>
          </a:xfrm>
          <a:prstGeom prst="rect">
            <a:avLst/>
          </a:prstGeom>
        </p:spPr>
        <p:txBody>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日期版面配置區 3"/>
          <p:cNvSpPr>
            <a:spLocks noGrp="1"/>
          </p:cNvSpPr>
          <p:nvPr>
            <p:ph type="dt" sz="half" idx="10"/>
          </p:nvPr>
        </p:nvSpPr>
        <p:spPr>
          <a:xfrm>
            <a:off x="457200" y="6356350"/>
            <a:ext cx="2133600" cy="365125"/>
          </a:xfrm>
          <a:prstGeom prst="rect">
            <a:avLst/>
          </a:prstGeom>
        </p:spPr>
        <p:txBody>
          <a:bodyPr/>
          <a:lstStyle/>
          <a:p>
            <a:fld id="{231FA2FD-0311-453B-9CA8-DD454F7C4F9C}" type="datetime1">
              <a:rPr lang="zh-TW" altLang="en-US" smtClean="0"/>
              <a:pPr/>
              <a:t>2021/12/30</a:t>
            </a:fld>
            <a:endParaRPr lang="zh-TW" altLang="en-US"/>
          </a:p>
        </p:txBody>
      </p:sp>
      <p:sp>
        <p:nvSpPr>
          <p:cNvPr id="5" name="頁尾版面配置區 4"/>
          <p:cNvSpPr>
            <a:spLocks noGrp="1"/>
          </p:cNvSpPr>
          <p:nvPr>
            <p:ph type="ftr" sz="quarter" idx="11"/>
          </p:nvPr>
        </p:nvSpPr>
        <p:spPr>
          <a:xfrm>
            <a:off x="3124200" y="6356350"/>
            <a:ext cx="2895600" cy="365125"/>
          </a:xfrm>
          <a:prstGeom prst="rect">
            <a:avLst/>
          </a:prstGeom>
        </p:spPr>
        <p:txBody>
          <a:bodyPr/>
          <a:lstStyle/>
          <a:p>
            <a:endParaRPr lang="zh-TW" altLang="en-US"/>
          </a:p>
        </p:txBody>
      </p:sp>
      <p:sp>
        <p:nvSpPr>
          <p:cNvPr id="6" name="投影片編號版面配置區 5"/>
          <p:cNvSpPr>
            <a:spLocks noGrp="1"/>
          </p:cNvSpPr>
          <p:nvPr>
            <p:ph type="sldNum" sz="quarter" idx="12"/>
          </p:nvPr>
        </p:nvSpPr>
        <p:spPr/>
        <p:txBody>
          <a:bodyPr/>
          <a:lstStyle/>
          <a:p>
            <a:fld id="{73223D1E-4C2A-4DC2-9A2B-E1865257190C}" type="slidenum">
              <a:rPr lang="zh-TW" altLang="en-US" smtClean="0"/>
              <a:pPr/>
              <a:t>‹#›</a:t>
            </a:fld>
            <a:endParaRPr lang="zh-TW" altLang="en-US"/>
          </a:p>
        </p:txBody>
      </p:sp>
    </p:spTree>
    <p:extLst>
      <p:ext uri="{BB962C8B-B14F-4D97-AF65-F5344CB8AC3E}">
        <p14:creationId xmlns:p14="http://schemas.microsoft.com/office/powerpoint/2010/main" val="187508821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自訂版面配置">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a:t>按一下以編輯母片標題樣式</a:t>
            </a:r>
          </a:p>
        </p:txBody>
      </p:sp>
      <p:sp>
        <p:nvSpPr>
          <p:cNvPr id="3" name="投影片編號版面配置區 2"/>
          <p:cNvSpPr>
            <a:spLocks noGrp="1"/>
          </p:cNvSpPr>
          <p:nvPr>
            <p:ph type="sldNum" sz="quarter" idx="10"/>
          </p:nvPr>
        </p:nvSpPr>
        <p:spPr/>
        <p:txBody>
          <a:bodyPr/>
          <a:lstStyle/>
          <a:p>
            <a:fld id="{73223D1E-4C2A-4DC2-9A2B-E1865257190C}" type="slidenum">
              <a:rPr lang="zh-TW" altLang="en-US" smtClean="0"/>
              <a:pPr/>
              <a:t>‹#›</a:t>
            </a:fld>
            <a:endParaRPr lang="zh-TW" altLang="en-US"/>
          </a:p>
        </p:txBody>
      </p:sp>
    </p:spTree>
    <p:extLst>
      <p:ext uri="{BB962C8B-B14F-4D97-AF65-F5344CB8AC3E}">
        <p14:creationId xmlns:p14="http://schemas.microsoft.com/office/powerpoint/2010/main" val="37798566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章節標題">
    <p:spTree>
      <p:nvGrpSpPr>
        <p:cNvPr id="1" name=""/>
        <p:cNvGrpSpPr/>
        <p:nvPr/>
      </p:nvGrpSpPr>
      <p:grpSpPr>
        <a:xfrm>
          <a:off x="0" y="0"/>
          <a:ext cx="0" cy="0"/>
          <a:chOff x="0" y="0"/>
          <a:chExt cx="0" cy="0"/>
        </a:xfrm>
      </p:grpSpPr>
      <p:sp>
        <p:nvSpPr>
          <p:cNvPr id="2" name="標題 1"/>
          <p:cNvSpPr>
            <a:spLocks noGrp="1"/>
          </p:cNvSpPr>
          <p:nvPr>
            <p:ph type="title"/>
          </p:nvPr>
        </p:nvSpPr>
        <p:spPr>
          <a:xfrm>
            <a:off x="722313" y="4406900"/>
            <a:ext cx="7772400" cy="1362075"/>
          </a:xfrm>
        </p:spPr>
        <p:txBody>
          <a:bodyPr anchor="t"/>
          <a:lstStyle>
            <a:lvl1pPr algn="l">
              <a:defRPr sz="4000" b="1" cap="all"/>
            </a:lvl1pPr>
          </a:lstStyle>
          <a:p>
            <a:r>
              <a:rPr lang="zh-TW" altLang="en-US"/>
              <a:t>按一下以編輯母片標題樣式</a:t>
            </a:r>
          </a:p>
        </p:txBody>
      </p:sp>
      <p:sp>
        <p:nvSpPr>
          <p:cNvPr id="3" name="文字版面配置區 2"/>
          <p:cNvSpPr>
            <a:spLocks noGrp="1"/>
          </p:cNvSpPr>
          <p:nvPr>
            <p:ph type="body" idx="1"/>
          </p:nvPr>
        </p:nvSpPr>
        <p:spPr>
          <a:xfrm>
            <a:off x="722313" y="2906713"/>
            <a:ext cx="7772400" cy="1500187"/>
          </a:xfrm>
          <a:prstGeom prst="rect">
            <a:avLst/>
          </a:prstGeo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TW" altLang="en-US"/>
              <a:t>按一下以編輯母片文字樣式</a:t>
            </a:r>
          </a:p>
        </p:txBody>
      </p:sp>
      <p:sp>
        <p:nvSpPr>
          <p:cNvPr id="4" name="日期版面配置區 3"/>
          <p:cNvSpPr>
            <a:spLocks noGrp="1"/>
          </p:cNvSpPr>
          <p:nvPr>
            <p:ph type="dt" sz="half" idx="10"/>
          </p:nvPr>
        </p:nvSpPr>
        <p:spPr>
          <a:xfrm>
            <a:off x="457200" y="6356350"/>
            <a:ext cx="2133600" cy="365125"/>
          </a:xfrm>
          <a:prstGeom prst="rect">
            <a:avLst/>
          </a:prstGeom>
        </p:spPr>
        <p:txBody>
          <a:bodyPr/>
          <a:lstStyle/>
          <a:p>
            <a:fld id="{DC99B7C5-8CBC-4042-9664-DFA1311BF353}" type="datetime1">
              <a:rPr lang="zh-TW" altLang="en-US" smtClean="0"/>
              <a:pPr/>
              <a:t>2021/12/30</a:t>
            </a:fld>
            <a:endParaRPr lang="zh-TW" altLang="en-US"/>
          </a:p>
        </p:txBody>
      </p:sp>
      <p:sp>
        <p:nvSpPr>
          <p:cNvPr id="5" name="頁尾版面配置區 4"/>
          <p:cNvSpPr>
            <a:spLocks noGrp="1"/>
          </p:cNvSpPr>
          <p:nvPr>
            <p:ph type="ftr" sz="quarter" idx="11"/>
          </p:nvPr>
        </p:nvSpPr>
        <p:spPr>
          <a:xfrm>
            <a:off x="3124200" y="6356350"/>
            <a:ext cx="2895600" cy="365125"/>
          </a:xfrm>
          <a:prstGeom prst="rect">
            <a:avLst/>
          </a:prstGeom>
        </p:spPr>
        <p:txBody>
          <a:bodyPr/>
          <a:lstStyle/>
          <a:p>
            <a:endParaRPr lang="zh-TW" altLang="en-US"/>
          </a:p>
        </p:txBody>
      </p:sp>
      <p:sp>
        <p:nvSpPr>
          <p:cNvPr id="6" name="投影片編號版面配置區 5"/>
          <p:cNvSpPr>
            <a:spLocks noGrp="1"/>
          </p:cNvSpPr>
          <p:nvPr>
            <p:ph type="sldNum" sz="quarter" idx="12"/>
          </p:nvPr>
        </p:nvSpPr>
        <p:spPr/>
        <p:txBody>
          <a:bodyPr/>
          <a:lstStyle/>
          <a:p>
            <a:fld id="{73223D1E-4C2A-4DC2-9A2B-E1865257190C}" type="slidenum">
              <a:rPr lang="zh-TW" altLang="en-US" smtClean="0"/>
              <a:pPr/>
              <a:t>‹#›</a:t>
            </a:fld>
            <a:endParaRPr lang="zh-TW" altLang="en-US"/>
          </a:p>
        </p:txBody>
      </p:sp>
    </p:spTree>
    <p:extLst>
      <p:ext uri="{BB962C8B-B14F-4D97-AF65-F5344CB8AC3E}">
        <p14:creationId xmlns:p14="http://schemas.microsoft.com/office/powerpoint/2010/main" val="66128660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兩項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a:t>按一下以編輯母片標題樣式</a:t>
            </a:r>
          </a:p>
        </p:txBody>
      </p:sp>
      <p:sp>
        <p:nvSpPr>
          <p:cNvPr id="3" name="內容版面配置區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內容版面配置區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5" name="日期版面配置區 4"/>
          <p:cNvSpPr>
            <a:spLocks noGrp="1"/>
          </p:cNvSpPr>
          <p:nvPr>
            <p:ph type="dt" sz="half" idx="10"/>
          </p:nvPr>
        </p:nvSpPr>
        <p:spPr>
          <a:xfrm>
            <a:off x="457200" y="6356350"/>
            <a:ext cx="2133600" cy="365125"/>
          </a:xfrm>
          <a:prstGeom prst="rect">
            <a:avLst/>
          </a:prstGeom>
        </p:spPr>
        <p:txBody>
          <a:bodyPr/>
          <a:lstStyle/>
          <a:p>
            <a:fld id="{74B518B8-849A-4D49-9F1A-BB5CC6378F46}" type="datetime1">
              <a:rPr lang="zh-TW" altLang="en-US" smtClean="0"/>
              <a:pPr/>
              <a:t>2021/12/30</a:t>
            </a:fld>
            <a:endParaRPr lang="zh-TW" altLang="en-US"/>
          </a:p>
        </p:txBody>
      </p:sp>
      <p:sp>
        <p:nvSpPr>
          <p:cNvPr id="6" name="頁尾版面配置區 5"/>
          <p:cNvSpPr>
            <a:spLocks noGrp="1"/>
          </p:cNvSpPr>
          <p:nvPr>
            <p:ph type="ftr" sz="quarter" idx="11"/>
          </p:nvPr>
        </p:nvSpPr>
        <p:spPr>
          <a:xfrm>
            <a:off x="3124200" y="6356350"/>
            <a:ext cx="2895600" cy="365125"/>
          </a:xfrm>
          <a:prstGeom prst="rect">
            <a:avLst/>
          </a:prstGeom>
        </p:spPr>
        <p:txBody>
          <a:bodyPr/>
          <a:lstStyle/>
          <a:p>
            <a:endParaRPr lang="zh-TW" altLang="en-US"/>
          </a:p>
        </p:txBody>
      </p:sp>
      <p:sp>
        <p:nvSpPr>
          <p:cNvPr id="7" name="投影片編號版面配置區 6"/>
          <p:cNvSpPr>
            <a:spLocks noGrp="1"/>
          </p:cNvSpPr>
          <p:nvPr>
            <p:ph type="sldNum" sz="quarter" idx="12"/>
          </p:nvPr>
        </p:nvSpPr>
        <p:spPr/>
        <p:txBody>
          <a:bodyPr/>
          <a:lstStyle/>
          <a:p>
            <a:fld id="{73223D1E-4C2A-4DC2-9A2B-E1865257190C}" type="slidenum">
              <a:rPr lang="zh-TW" altLang="en-US" smtClean="0"/>
              <a:pPr/>
              <a:t>‹#›</a:t>
            </a:fld>
            <a:endParaRPr lang="zh-TW" altLang="en-US"/>
          </a:p>
        </p:txBody>
      </p:sp>
    </p:spTree>
    <p:extLst>
      <p:ext uri="{BB962C8B-B14F-4D97-AF65-F5344CB8AC3E}">
        <p14:creationId xmlns:p14="http://schemas.microsoft.com/office/powerpoint/2010/main" val="422178679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比對">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lvl1pPr>
              <a:defRPr/>
            </a:lvl1pPr>
          </a:lstStyle>
          <a:p>
            <a:r>
              <a:rPr lang="zh-TW" altLang="en-US"/>
              <a:t>按一下以編輯母片標題樣式</a:t>
            </a:r>
          </a:p>
        </p:txBody>
      </p:sp>
      <p:sp>
        <p:nvSpPr>
          <p:cNvPr id="3" name="文字版面配置區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a:t>按一下以編輯母片文字樣式</a:t>
            </a:r>
          </a:p>
        </p:txBody>
      </p:sp>
      <p:sp>
        <p:nvSpPr>
          <p:cNvPr id="4" name="內容版面配置區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5" name="文字版面配置區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a:t>按一下以編輯母片文字樣式</a:t>
            </a:r>
          </a:p>
        </p:txBody>
      </p:sp>
      <p:sp>
        <p:nvSpPr>
          <p:cNvPr id="6" name="內容版面配置區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7" name="日期版面配置區 6"/>
          <p:cNvSpPr>
            <a:spLocks noGrp="1"/>
          </p:cNvSpPr>
          <p:nvPr>
            <p:ph type="dt" sz="half" idx="10"/>
          </p:nvPr>
        </p:nvSpPr>
        <p:spPr>
          <a:xfrm>
            <a:off x="457200" y="6356350"/>
            <a:ext cx="2133600" cy="365125"/>
          </a:xfrm>
          <a:prstGeom prst="rect">
            <a:avLst/>
          </a:prstGeom>
        </p:spPr>
        <p:txBody>
          <a:bodyPr/>
          <a:lstStyle/>
          <a:p>
            <a:fld id="{D7B59A4F-4E08-4B56-9581-17DFCAC5EB57}" type="datetime1">
              <a:rPr lang="zh-TW" altLang="en-US" smtClean="0"/>
              <a:pPr/>
              <a:t>2021/12/30</a:t>
            </a:fld>
            <a:endParaRPr lang="zh-TW" altLang="en-US"/>
          </a:p>
        </p:txBody>
      </p:sp>
      <p:sp>
        <p:nvSpPr>
          <p:cNvPr id="8" name="頁尾版面配置區 7"/>
          <p:cNvSpPr>
            <a:spLocks noGrp="1"/>
          </p:cNvSpPr>
          <p:nvPr>
            <p:ph type="ftr" sz="quarter" idx="11"/>
          </p:nvPr>
        </p:nvSpPr>
        <p:spPr>
          <a:xfrm>
            <a:off x="3124200" y="6356350"/>
            <a:ext cx="2895600" cy="365125"/>
          </a:xfrm>
          <a:prstGeom prst="rect">
            <a:avLst/>
          </a:prstGeom>
        </p:spPr>
        <p:txBody>
          <a:bodyPr/>
          <a:lstStyle/>
          <a:p>
            <a:endParaRPr lang="zh-TW" altLang="en-US"/>
          </a:p>
        </p:txBody>
      </p:sp>
      <p:sp>
        <p:nvSpPr>
          <p:cNvPr id="9" name="投影片編號版面配置區 8"/>
          <p:cNvSpPr>
            <a:spLocks noGrp="1"/>
          </p:cNvSpPr>
          <p:nvPr>
            <p:ph type="sldNum" sz="quarter" idx="12"/>
          </p:nvPr>
        </p:nvSpPr>
        <p:spPr/>
        <p:txBody>
          <a:bodyPr/>
          <a:lstStyle/>
          <a:p>
            <a:fld id="{73223D1E-4C2A-4DC2-9A2B-E1865257190C}" type="slidenum">
              <a:rPr lang="zh-TW" altLang="en-US" smtClean="0"/>
              <a:pPr/>
              <a:t>‹#›</a:t>
            </a:fld>
            <a:endParaRPr lang="zh-TW" altLang="en-US"/>
          </a:p>
        </p:txBody>
      </p:sp>
    </p:spTree>
    <p:extLst>
      <p:ext uri="{BB962C8B-B14F-4D97-AF65-F5344CB8AC3E}">
        <p14:creationId xmlns:p14="http://schemas.microsoft.com/office/powerpoint/2010/main" val="42758062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a:t>按一下以編輯母片標題樣式</a:t>
            </a:r>
          </a:p>
        </p:txBody>
      </p:sp>
      <p:sp>
        <p:nvSpPr>
          <p:cNvPr id="3" name="日期版面配置區 2"/>
          <p:cNvSpPr>
            <a:spLocks noGrp="1"/>
          </p:cNvSpPr>
          <p:nvPr>
            <p:ph type="dt" sz="half" idx="10"/>
          </p:nvPr>
        </p:nvSpPr>
        <p:spPr>
          <a:xfrm>
            <a:off x="457200" y="6356350"/>
            <a:ext cx="2133600" cy="365125"/>
          </a:xfrm>
          <a:prstGeom prst="rect">
            <a:avLst/>
          </a:prstGeom>
        </p:spPr>
        <p:txBody>
          <a:bodyPr/>
          <a:lstStyle/>
          <a:p>
            <a:fld id="{31B3075D-7FD5-4A0D-861D-4428D71E6392}" type="datetime1">
              <a:rPr lang="zh-TW" altLang="en-US" smtClean="0"/>
              <a:pPr/>
              <a:t>2021/12/30</a:t>
            </a:fld>
            <a:endParaRPr lang="zh-TW" altLang="en-US"/>
          </a:p>
        </p:txBody>
      </p:sp>
      <p:sp>
        <p:nvSpPr>
          <p:cNvPr id="4" name="頁尾版面配置區 3"/>
          <p:cNvSpPr>
            <a:spLocks noGrp="1"/>
          </p:cNvSpPr>
          <p:nvPr>
            <p:ph type="ftr" sz="quarter" idx="11"/>
          </p:nvPr>
        </p:nvSpPr>
        <p:spPr>
          <a:xfrm>
            <a:off x="3124200" y="6356350"/>
            <a:ext cx="2895600" cy="365125"/>
          </a:xfrm>
          <a:prstGeom prst="rect">
            <a:avLst/>
          </a:prstGeom>
        </p:spPr>
        <p:txBody>
          <a:bodyPr/>
          <a:lstStyle/>
          <a:p>
            <a:endParaRPr lang="zh-TW" altLang="en-US"/>
          </a:p>
        </p:txBody>
      </p:sp>
      <p:sp>
        <p:nvSpPr>
          <p:cNvPr id="5" name="投影片編號版面配置區 4"/>
          <p:cNvSpPr>
            <a:spLocks noGrp="1"/>
          </p:cNvSpPr>
          <p:nvPr>
            <p:ph type="sldNum" sz="quarter" idx="12"/>
          </p:nvPr>
        </p:nvSpPr>
        <p:spPr/>
        <p:txBody>
          <a:bodyPr/>
          <a:lstStyle/>
          <a:p>
            <a:fld id="{73223D1E-4C2A-4DC2-9A2B-E1865257190C}" type="slidenum">
              <a:rPr lang="zh-TW" altLang="en-US" smtClean="0"/>
              <a:pPr/>
              <a:t>‹#›</a:t>
            </a:fld>
            <a:endParaRPr lang="zh-TW" altLang="en-US"/>
          </a:p>
        </p:txBody>
      </p:sp>
    </p:spTree>
    <p:extLst>
      <p:ext uri="{BB962C8B-B14F-4D97-AF65-F5344CB8AC3E}">
        <p14:creationId xmlns:p14="http://schemas.microsoft.com/office/powerpoint/2010/main" val="319560445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版面配置區 1"/>
          <p:cNvSpPr>
            <a:spLocks noGrp="1"/>
          </p:cNvSpPr>
          <p:nvPr>
            <p:ph type="dt" sz="half" idx="10"/>
          </p:nvPr>
        </p:nvSpPr>
        <p:spPr>
          <a:xfrm>
            <a:off x="457200" y="6356350"/>
            <a:ext cx="2133600" cy="365125"/>
          </a:xfrm>
          <a:prstGeom prst="rect">
            <a:avLst/>
          </a:prstGeom>
        </p:spPr>
        <p:txBody>
          <a:bodyPr/>
          <a:lstStyle/>
          <a:p>
            <a:fld id="{D8FC127A-9474-4569-821D-B78BA93AFB23}" type="datetime1">
              <a:rPr lang="zh-TW" altLang="en-US" smtClean="0"/>
              <a:pPr/>
              <a:t>2021/12/30</a:t>
            </a:fld>
            <a:endParaRPr lang="zh-TW" altLang="en-US"/>
          </a:p>
        </p:txBody>
      </p:sp>
      <p:sp>
        <p:nvSpPr>
          <p:cNvPr id="3" name="頁尾版面配置區 2"/>
          <p:cNvSpPr>
            <a:spLocks noGrp="1"/>
          </p:cNvSpPr>
          <p:nvPr>
            <p:ph type="ftr" sz="quarter" idx="11"/>
          </p:nvPr>
        </p:nvSpPr>
        <p:spPr>
          <a:xfrm>
            <a:off x="3124200" y="6356350"/>
            <a:ext cx="2895600" cy="365125"/>
          </a:xfrm>
          <a:prstGeom prst="rect">
            <a:avLst/>
          </a:prstGeom>
        </p:spPr>
        <p:txBody>
          <a:bodyPr/>
          <a:lstStyle/>
          <a:p>
            <a:endParaRPr lang="zh-TW" altLang="en-US"/>
          </a:p>
        </p:txBody>
      </p:sp>
      <p:sp>
        <p:nvSpPr>
          <p:cNvPr id="4" name="投影片編號版面配置區 3"/>
          <p:cNvSpPr>
            <a:spLocks noGrp="1"/>
          </p:cNvSpPr>
          <p:nvPr>
            <p:ph type="sldNum" sz="quarter" idx="12"/>
          </p:nvPr>
        </p:nvSpPr>
        <p:spPr/>
        <p:txBody>
          <a:bodyPr/>
          <a:lstStyle/>
          <a:p>
            <a:fld id="{73223D1E-4C2A-4DC2-9A2B-E1865257190C}" type="slidenum">
              <a:rPr lang="zh-TW" altLang="en-US" smtClean="0"/>
              <a:pPr/>
              <a:t>‹#›</a:t>
            </a:fld>
            <a:endParaRPr lang="zh-TW" altLang="en-US"/>
          </a:p>
        </p:txBody>
      </p:sp>
    </p:spTree>
    <p:extLst>
      <p:ext uri="{BB962C8B-B14F-4D97-AF65-F5344CB8AC3E}">
        <p14:creationId xmlns:p14="http://schemas.microsoft.com/office/powerpoint/2010/main" val="9269418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含標題的內容">
    <p:spTree>
      <p:nvGrpSpPr>
        <p:cNvPr id="1" name=""/>
        <p:cNvGrpSpPr/>
        <p:nvPr/>
      </p:nvGrpSpPr>
      <p:grpSpPr>
        <a:xfrm>
          <a:off x="0" y="0"/>
          <a:ext cx="0" cy="0"/>
          <a:chOff x="0" y="0"/>
          <a:chExt cx="0" cy="0"/>
        </a:xfrm>
      </p:grpSpPr>
      <p:sp>
        <p:nvSpPr>
          <p:cNvPr id="2" name="標題 1"/>
          <p:cNvSpPr>
            <a:spLocks noGrp="1"/>
          </p:cNvSpPr>
          <p:nvPr>
            <p:ph type="title"/>
          </p:nvPr>
        </p:nvSpPr>
        <p:spPr>
          <a:xfrm>
            <a:off x="457200" y="273050"/>
            <a:ext cx="3008313" cy="1162050"/>
          </a:xfrm>
        </p:spPr>
        <p:txBody>
          <a:bodyPr anchor="b"/>
          <a:lstStyle>
            <a:lvl1pPr algn="l">
              <a:defRPr sz="2000" b="1"/>
            </a:lvl1pPr>
          </a:lstStyle>
          <a:p>
            <a:r>
              <a:rPr lang="zh-TW" altLang="en-US"/>
              <a:t>按一下以編輯母片標題樣式</a:t>
            </a:r>
          </a:p>
        </p:txBody>
      </p:sp>
      <p:sp>
        <p:nvSpPr>
          <p:cNvPr id="3" name="內容版面配置區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文字版面配置區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a:t>按一下以編輯母片文字樣式</a:t>
            </a:r>
          </a:p>
        </p:txBody>
      </p:sp>
      <p:sp>
        <p:nvSpPr>
          <p:cNvPr id="5" name="日期版面配置區 4"/>
          <p:cNvSpPr>
            <a:spLocks noGrp="1"/>
          </p:cNvSpPr>
          <p:nvPr>
            <p:ph type="dt" sz="half" idx="10"/>
          </p:nvPr>
        </p:nvSpPr>
        <p:spPr>
          <a:xfrm>
            <a:off x="457200" y="6356350"/>
            <a:ext cx="2133600" cy="365125"/>
          </a:xfrm>
          <a:prstGeom prst="rect">
            <a:avLst/>
          </a:prstGeom>
        </p:spPr>
        <p:txBody>
          <a:bodyPr/>
          <a:lstStyle/>
          <a:p>
            <a:fld id="{21C15F3C-E5F3-4B6E-8166-B23C9C1E748E}" type="datetime1">
              <a:rPr lang="zh-TW" altLang="en-US" smtClean="0"/>
              <a:pPr/>
              <a:t>2021/12/30</a:t>
            </a:fld>
            <a:endParaRPr lang="zh-TW" altLang="en-US"/>
          </a:p>
        </p:txBody>
      </p:sp>
      <p:sp>
        <p:nvSpPr>
          <p:cNvPr id="6" name="頁尾版面配置區 5"/>
          <p:cNvSpPr>
            <a:spLocks noGrp="1"/>
          </p:cNvSpPr>
          <p:nvPr>
            <p:ph type="ftr" sz="quarter" idx="11"/>
          </p:nvPr>
        </p:nvSpPr>
        <p:spPr>
          <a:xfrm>
            <a:off x="3124200" y="6356350"/>
            <a:ext cx="2895600" cy="365125"/>
          </a:xfrm>
          <a:prstGeom prst="rect">
            <a:avLst/>
          </a:prstGeom>
        </p:spPr>
        <p:txBody>
          <a:bodyPr/>
          <a:lstStyle/>
          <a:p>
            <a:endParaRPr lang="zh-TW" altLang="en-US"/>
          </a:p>
        </p:txBody>
      </p:sp>
      <p:sp>
        <p:nvSpPr>
          <p:cNvPr id="7" name="投影片編號版面配置區 6"/>
          <p:cNvSpPr>
            <a:spLocks noGrp="1"/>
          </p:cNvSpPr>
          <p:nvPr>
            <p:ph type="sldNum" sz="quarter" idx="12"/>
          </p:nvPr>
        </p:nvSpPr>
        <p:spPr/>
        <p:txBody>
          <a:bodyPr/>
          <a:lstStyle/>
          <a:p>
            <a:fld id="{73223D1E-4C2A-4DC2-9A2B-E1865257190C}" type="slidenum">
              <a:rPr lang="zh-TW" altLang="en-US" smtClean="0"/>
              <a:pPr/>
              <a:t>‹#›</a:t>
            </a:fld>
            <a:endParaRPr lang="zh-TW" altLang="en-US"/>
          </a:p>
        </p:txBody>
      </p:sp>
    </p:spTree>
    <p:extLst>
      <p:ext uri="{BB962C8B-B14F-4D97-AF65-F5344CB8AC3E}">
        <p14:creationId xmlns:p14="http://schemas.microsoft.com/office/powerpoint/2010/main" val="340895836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標題版面配置區 1"/>
          <p:cNvSpPr>
            <a:spLocks noGrp="1"/>
          </p:cNvSpPr>
          <p:nvPr>
            <p:ph type="title"/>
          </p:nvPr>
        </p:nvSpPr>
        <p:spPr>
          <a:xfrm>
            <a:off x="-1" y="116632"/>
            <a:ext cx="9125743" cy="542131"/>
          </a:xfrm>
          <a:prstGeom prst="rect">
            <a:avLst/>
          </a:prstGeom>
        </p:spPr>
        <p:txBody>
          <a:bodyPr vert="horz" lIns="91440" tIns="45720" rIns="91440" bIns="45720" rtlCol="0" anchor="ctr">
            <a:normAutofit/>
          </a:bodyPr>
          <a:lstStyle/>
          <a:p>
            <a:r>
              <a:rPr lang="zh-TW" altLang="en-US" dirty="0"/>
              <a:t>按一下以編輯母片標題樣式</a:t>
            </a:r>
          </a:p>
        </p:txBody>
      </p:sp>
      <p:sp>
        <p:nvSpPr>
          <p:cNvPr id="6" name="投影片編號版面配置區 5"/>
          <p:cNvSpPr>
            <a:spLocks noGrp="1"/>
          </p:cNvSpPr>
          <p:nvPr>
            <p:ph type="sldNum" sz="quarter" idx="4"/>
          </p:nvPr>
        </p:nvSpPr>
        <p:spPr>
          <a:xfrm>
            <a:off x="3491880" y="6410920"/>
            <a:ext cx="2133600" cy="365125"/>
          </a:xfrm>
          <a:prstGeom prst="rect">
            <a:avLst/>
          </a:prstGeom>
        </p:spPr>
        <p:txBody>
          <a:bodyPr vert="horz" lIns="91440" tIns="45720" rIns="91440" bIns="45720" rtlCol="0" anchor="ctr"/>
          <a:lstStyle>
            <a:lvl1pPr algn="ctr">
              <a:defRPr sz="1200">
                <a:solidFill>
                  <a:schemeClr val="tx1">
                    <a:tint val="75000"/>
                  </a:schemeClr>
                </a:solidFill>
                <a:latin typeface="微軟正黑體" panose="020B0604030504040204" pitchFamily="34" charset="-120"/>
                <a:ea typeface="微軟正黑體" panose="020B0604030504040204" pitchFamily="34" charset="-120"/>
              </a:defRPr>
            </a:lvl1pPr>
          </a:lstStyle>
          <a:p>
            <a:fld id="{73223D1E-4C2A-4DC2-9A2B-E1865257190C}" type="slidenum">
              <a:rPr lang="zh-TW" altLang="en-US" smtClean="0"/>
              <a:pPr/>
              <a:t>‹#›</a:t>
            </a:fld>
            <a:endParaRPr lang="zh-TW" altLang="en-US"/>
          </a:p>
        </p:txBody>
      </p:sp>
      <p:pic>
        <p:nvPicPr>
          <p:cNvPr id="7" name="Picture 13" descr="logo_idic"/>
          <p:cNvPicPr>
            <a:picLocks noChangeAspect="1" noChangeArrowheads="1"/>
          </p:cNvPicPr>
          <p:nvPr userDrawn="1"/>
        </p:nvPicPr>
        <p:blipFill>
          <a:blip r:embed="rId14" cstate="print">
            <a:extLst>
              <a:ext uri="{28A0092B-C50C-407E-A947-70E740481C1C}">
                <a14:useLocalDpi xmlns:a14="http://schemas.microsoft.com/office/drawing/2010/main" val="0"/>
              </a:ext>
            </a:extLst>
          </a:blip>
          <a:srcRect l="4126" t="24115" b="6029"/>
          <a:stretch>
            <a:fillRect/>
          </a:stretch>
        </p:blipFill>
        <p:spPr bwMode="auto">
          <a:xfrm>
            <a:off x="0" y="0"/>
            <a:ext cx="1746250" cy="465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Picture 27" descr="SMEA logo"/>
          <p:cNvPicPr>
            <a:picLocks noChangeAspect="1" noChangeArrowheads="1"/>
          </p:cNvPicPr>
          <p:nvPr userDrawn="1"/>
        </p:nvPicPr>
        <p:blipFill>
          <a:blip r:embed="rId15" cstate="print">
            <a:extLst>
              <a:ext uri="{28A0092B-C50C-407E-A947-70E740481C1C}">
                <a14:useLocalDpi xmlns:a14="http://schemas.microsoft.com/office/drawing/2010/main" val="0"/>
              </a:ext>
            </a:extLst>
          </a:blip>
          <a:srcRect l="1033" t="7262"/>
          <a:stretch>
            <a:fillRect/>
          </a:stretch>
        </p:blipFill>
        <p:spPr bwMode="auto">
          <a:xfrm>
            <a:off x="8613504" y="3969"/>
            <a:ext cx="512239" cy="4865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Rectangle 16"/>
          <p:cNvSpPr>
            <a:spLocks noChangeArrowheads="1"/>
          </p:cNvSpPr>
          <p:nvPr userDrawn="1"/>
        </p:nvSpPr>
        <p:spPr bwMode="auto">
          <a:xfrm>
            <a:off x="251521" y="798512"/>
            <a:ext cx="8618102" cy="45719"/>
          </a:xfrm>
          <a:prstGeom prst="rect">
            <a:avLst/>
          </a:prstGeom>
          <a:gradFill rotWithShape="0">
            <a:gsLst>
              <a:gs pos="0">
                <a:srgbClr val="FF9900"/>
              </a:gs>
              <a:gs pos="100000">
                <a:srgbClr val="00FF00"/>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kumimoji="1" sz="1400">
                <a:solidFill>
                  <a:srgbClr val="008000"/>
                </a:solidFill>
                <a:latin typeface="微軟正黑體" pitchFamily="34" charset="-120"/>
                <a:ea typeface="微軟正黑體" pitchFamily="34" charset="-120"/>
              </a:defRPr>
            </a:lvl1pPr>
            <a:lvl2pPr marL="742950" indent="-285750" eaLnBrk="0" hangingPunct="0">
              <a:defRPr kumimoji="1" sz="1400">
                <a:solidFill>
                  <a:srgbClr val="008000"/>
                </a:solidFill>
                <a:latin typeface="微軟正黑體" pitchFamily="34" charset="-120"/>
                <a:ea typeface="微軟正黑體" pitchFamily="34" charset="-120"/>
              </a:defRPr>
            </a:lvl2pPr>
            <a:lvl3pPr marL="1143000" indent="-228600" eaLnBrk="0" hangingPunct="0">
              <a:defRPr kumimoji="1" sz="1400">
                <a:solidFill>
                  <a:srgbClr val="008000"/>
                </a:solidFill>
                <a:latin typeface="微軟正黑體" pitchFamily="34" charset="-120"/>
                <a:ea typeface="微軟正黑體" pitchFamily="34" charset="-120"/>
              </a:defRPr>
            </a:lvl3pPr>
            <a:lvl4pPr marL="1600200" indent="-228600" eaLnBrk="0" hangingPunct="0">
              <a:defRPr kumimoji="1" sz="1400">
                <a:solidFill>
                  <a:srgbClr val="008000"/>
                </a:solidFill>
                <a:latin typeface="微軟正黑體" pitchFamily="34" charset="-120"/>
                <a:ea typeface="微軟正黑體" pitchFamily="34" charset="-120"/>
              </a:defRPr>
            </a:lvl4pPr>
            <a:lvl5pPr marL="2057400" indent="-228600" eaLnBrk="0" hangingPunct="0">
              <a:defRPr kumimoji="1" sz="1400">
                <a:solidFill>
                  <a:srgbClr val="008000"/>
                </a:solidFill>
                <a:latin typeface="微軟正黑體" pitchFamily="34" charset="-120"/>
                <a:ea typeface="微軟正黑體" pitchFamily="34" charset="-120"/>
              </a:defRPr>
            </a:lvl5pPr>
            <a:lvl6pPr marL="2514600" indent="-228600" algn="ctr" eaLnBrk="0" fontAlgn="base" hangingPunct="0">
              <a:spcBef>
                <a:spcPct val="0"/>
              </a:spcBef>
              <a:spcAft>
                <a:spcPct val="0"/>
              </a:spcAft>
              <a:defRPr kumimoji="1" sz="1400">
                <a:solidFill>
                  <a:srgbClr val="008000"/>
                </a:solidFill>
                <a:latin typeface="微軟正黑體" pitchFamily="34" charset="-120"/>
                <a:ea typeface="微軟正黑體" pitchFamily="34" charset="-120"/>
              </a:defRPr>
            </a:lvl6pPr>
            <a:lvl7pPr marL="2971800" indent="-228600" algn="ctr" eaLnBrk="0" fontAlgn="base" hangingPunct="0">
              <a:spcBef>
                <a:spcPct val="0"/>
              </a:spcBef>
              <a:spcAft>
                <a:spcPct val="0"/>
              </a:spcAft>
              <a:defRPr kumimoji="1" sz="1400">
                <a:solidFill>
                  <a:srgbClr val="008000"/>
                </a:solidFill>
                <a:latin typeface="微軟正黑體" pitchFamily="34" charset="-120"/>
                <a:ea typeface="微軟正黑體" pitchFamily="34" charset="-120"/>
              </a:defRPr>
            </a:lvl7pPr>
            <a:lvl8pPr marL="3429000" indent="-228600" algn="ctr" eaLnBrk="0" fontAlgn="base" hangingPunct="0">
              <a:spcBef>
                <a:spcPct val="0"/>
              </a:spcBef>
              <a:spcAft>
                <a:spcPct val="0"/>
              </a:spcAft>
              <a:defRPr kumimoji="1" sz="1400">
                <a:solidFill>
                  <a:srgbClr val="008000"/>
                </a:solidFill>
                <a:latin typeface="微軟正黑體" pitchFamily="34" charset="-120"/>
                <a:ea typeface="微軟正黑體" pitchFamily="34" charset="-120"/>
              </a:defRPr>
            </a:lvl8pPr>
            <a:lvl9pPr marL="3886200" indent="-228600" algn="ctr" eaLnBrk="0" fontAlgn="base" hangingPunct="0">
              <a:spcBef>
                <a:spcPct val="0"/>
              </a:spcBef>
              <a:spcAft>
                <a:spcPct val="0"/>
              </a:spcAft>
              <a:defRPr kumimoji="1" sz="1400">
                <a:solidFill>
                  <a:srgbClr val="008000"/>
                </a:solidFill>
                <a:latin typeface="微軟正黑體" pitchFamily="34" charset="-120"/>
                <a:ea typeface="微軟正黑體" pitchFamily="34" charset="-120"/>
              </a:defRPr>
            </a:lvl9pPr>
          </a:lstStyle>
          <a:p>
            <a:pPr algn="l">
              <a:defRPr/>
            </a:pPr>
            <a:endParaRPr kumimoji="0" lang="zh-TW" altLang="zh-TW" sz="2400">
              <a:solidFill>
                <a:schemeClr val="tx1"/>
              </a:solidFill>
              <a:latin typeface="Times New Roman" pitchFamily="18" charset="0"/>
              <a:ea typeface="標楷體" pitchFamily="65" charset="-120"/>
            </a:endParaRPr>
          </a:p>
        </p:txBody>
      </p:sp>
      <p:sp>
        <p:nvSpPr>
          <p:cNvPr id="10" name="Rectangle 16"/>
          <p:cNvSpPr>
            <a:spLocks noChangeArrowheads="1"/>
          </p:cNvSpPr>
          <p:nvPr userDrawn="1"/>
        </p:nvSpPr>
        <p:spPr bwMode="auto">
          <a:xfrm flipV="1">
            <a:off x="251521" y="6311898"/>
            <a:ext cx="8618102" cy="45719"/>
          </a:xfrm>
          <a:prstGeom prst="rect">
            <a:avLst/>
          </a:prstGeom>
          <a:gradFill rotWithShape="0">
            <a:gsLst>
              <a:gs pos="0">
                <a:srgbClr val="FF9900"/>
              </a:gs>
              <a:gs pos="100000">
                <a:srgbClr val="00FF00"/>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kumimoji="1" sz="1400">
                <a:solidFill>
                  <a:srgbClr val="008000"/>
                </a:solidFill>
                <a:latin typeface="微軟正黑體" pitchFamily="34" charset="-120"/>
                <a:ea typeface="微軟正黑體" pitchFamily="34" charset="-120"/>
              </a:defRPr>
            </a:lvl1pPr>
            <a:lvl2pPr marL="742950" indent="-285750" eaLnBrk="0" hangingPunct="0">
              <a:defRPr kumimoji="1" sz="1400">
                <a:solidFill>
                  <a:srgbClr val="008000"/>
                </a:solidFill>
                <a:latin typeface="微軟正黑體" pitchFamily="34" charset="-120"/>
                <a:ea typeface="微軟正黑體" pitchFamily="34" charset="-120"/>
              </a:defRPr>
            </a:lvl2pPr>
            <a:lvl3pPr marL="1143000" indent="-228600" eaLnBrk="0" hangingPunct="0">
              <a:defRPr kumimoji="1" sz="1400">
                <a:solidFill>
                  <a:srgbClr val="008000"/>
                </a:solidFill>
                <a:latin typeface="微軟正黑體" pitchFamily="34" charset="-120"/>
                <a:ea typeface="微軟正黑體" pitchFamily="34" charset="-120"/>
              </a:defRPr>
            </a:lvl3pPr>
            <a:lvl4pPr marL="1600200" indent="-228600" eaLnBrk="0" hangingPunct="0">
              <a:defRPr kumimoji="1" sz="1400">
                <a:solidFill>
                  <a:srgbClr val="008000"/>
                </a:solidFill>
                <a:latin typeface="微軟正黑體" pitchFamily="34" charset="-120"/>
                <a:ea typeface="微軟正黑體" pitchFamily="34" charset="-120"/>
              </a:defRPr>
            </a:lvl4pPr>
            <a:lvl5pPr marL="2057400" indent="-228600" eaLnBrk="0" hangingPunct="0">
              <a:defRPr kumimoji="1" sz="1400">
                <a:solidFill>
                  <a:srgbClr val="008000"/>
                </a:solidFill>
                <a:latin typeface="微軟正黑體" pitchFamily="34" charset="-120"/>
                <a:ea typeface="微軟正黑體" pitchFamily="34" charset="-120"/>
              </a:defRPr>
            </a:lvl5pPr>
            <a:lvl6pPr marL="2514600" indent="-228600" algn="ctr" eaLnBrk="0" fontAlgn="base" hangingPunct="0">
              <a:spcBef>
                <a:spcPct val="0"/>
              </a:spcBef>
              <a:spcAft>
                <a:spcPct val="0"/>
              </a:spcAft>
              <a:defRPr kumimoji="1" sz="1400">
                <a:solidFill>
                  <a:srgbClr val="008000"/>
                </a:solidFill>
                <a:latin typeface="微軟正黑體" pitchFamily="34" charset="-120"/>
                <a:ea typeface="微軟正黑體" pitchFamily="34" charset="-120"/>
              </a:defRPr>
            </a:lvl6pPr>
            <a:lvl7pPr marL="2971800" indent="-228600" algn="ctr" eaLnBrk="0" fontAlgn="base" hangingPunct="0">
              <a:spcBef>
                <a:spcPct val="0"/>
              </a:spcBef>
              <a:spcAft>
                <a:spcPct val="0"/>
              </a:spcAft>
              <a:defRPr kumimoji="1" sz="1400">
                <a:solidFill>
                  <a:srgbClr val="008000"/>
                </a:solidFill>
                <a:latin typeface="微軟正黑體" pitchFamily="34" charset="-120"/>
                <a:ea typeface="微軟正黑體" pitchFamily="34" charset="-120"/>
              </a:defRPr>
            </a:lvl7pPr>
            <a:lvl8pPr marL="3429000" indent="-228600" algn="ctr" eaLnBrk="0" fontAlgn="base" hangingPunct="0">
              <a:spcBef>
                <a:spcPct val="0"/>
              </a:spcBef>
              <a:spcAft>
                <a:spcPct val="0"/>
              </a:spcAft>
              <a:defRPr kumimoji="1" sz="1400">
                <a:solidFill>
                  <a:srgbClr val="008000"/>
                </a:solidFill>
                <a:latin typeface="微軟正黑體" pitchFamily="34" charset="-120"/>
                <a:ea typeface="微軟正黑體" pitchFamily="34" charset="-120"/>
              </a:defRPr>
            </a:lvl8pPr>
            <a:lvl9pPr marL="3886200" indent="-228600" algn="ctr" eaLnBrk="0" fontAlgn="base" hangingPunct="0">
              <a:spcBef>
                <a:spcPct val="0"/>
              </a:spcBef>
              <a:spcAft>
                <a:spcPct val="0"/>
              </a:spcAft>
              <a:defRPr kumimoji="1" sz="1400">
                <a:solidFill>
                  <a:srgbClr val="008000"/>
                </a:solidFill>
                <a:latin typeface="微軟正黑體" pitchFamily="34" charset="-120"/>
                <a:ea typeface="微軟正黑體" pitchFamily="34" charset="-120"/>
              </a:defRPr>
            </a:lvl9pPr>
          </a:lstStyle>
          <a:p>
            <a:pPr algn="l">
              <a:defRPr/>
            </a:pPr>
            <a:endParaRPr kumimoji="0" lang="zh-TW" altLang="zh-TW" sz="2400">
              <a:solidFill>
                <a:srgbClr val="000099"/>
              </a:solidFill>
              <a:latin typeface="Times New Roman" pitchFamily="18" charset="0"/>
              <a:ea typeface="標楷體" pitchFamily="65" charset="-120"/>
            </a:endParaRPr>
          </a:p>
        </p:txBody>
      </p:sp>
      <p:sp>
        <p:nvSpPr>
          <p:cNvPr id="11" name="矩形 10"/>
          <p:cNvSpPr/>
          <p:nvPr userDrawn="1"/>
        </p:nvSpPr>
        <p:spPr>
          <a:xfrm>
            <a:off x="105172" y="6466036"/>
            <a:ext cx="3390900" cy="246221"/>
          </a:xfrm>
          <a:prstGeom prst="rect">
            <a:avLst/>
          </a:prstGeom>
        </p:spPr>
        <p:txBody>
          <a:bodyPr wrap="square">
            <a:spAutoFit/>
          </a:bodyPr>
          <a:lstStyle/>
          <a:p>
            <a:r>
              <a:rPr lang="en-US" altLang="zh-TW" sz="1000" b="0" kern="1200" dirty="0">
                <a:solidFill>
                  <a:schemeClr val="tx1"/>
                </a:solidFill>
                <a:effectLst/>
                <a:latin typeface="微軟正黑體" panose="020B0604030504040204" pitchFamily="34" charset="-120"/>
                <a:ea typeface="微軟正黑體" panose="020B0604030504040204" pitchFamily="34" charset="-120"/>
                <a:cs typeface="+mn-cs"/>
              </a:rPr>
              <a:t>111</a:t>
            </a:r>
            <a:r>
              <a:rPr lang="zh-TW" altLang="zh-TW" sz="1000" b="0" kern="1200" dirty="0">
                <a:solidFill>
                  <a:schemeClr val="tx1"/>
                </a:solidFill>
                <a:effectLst/>
                <a:latin typeface="微軟正黑體" panose="020B0604030504040204" pitchFamily="34" charset="-120"/>
                <a:ea typeface="微軟正黑體" panose="020B0604030504040204" pitchFamily="34" charset="-120"/>
                <a:cs typeface="+mn-cs"/>
              </a:rPr>
              <a:t>年度「推動中小企業循環經濟能力接軌國際輔導計畫」</a:t>
            </a:r>
          </a:p>
        </p:txBody>
      </p:sp>
      <p:sp>
        <p:nvSpPr>
          <p:cNvPr id="12" name="矩形 11"/>
          <p:cNvSpPr/>
          <p:nvPr userDrawn="1"/>
        </p:nvSpPr>
        <p:spPr>
          <a:xfrm>
            <a:off x="6732239" y="6476582"/>
            <a:ext cx="2217155" cy="246221"/>
          </a:xfrm>
          <a:prstGeom prst="rect">
            <a:avLst/>
          </a:prstGeom>
        </p:spPr>
        <p:txBody>
          <a:bodyPr wrap="square">
            <a:spAutoFit/>
          </a:bodyPr>
          <a:lstStyle/>
          <a:p>
            <a:pPr algn="r"/>
            <a:r>
              <a:rPr lang="zh-TW" altLang="en-US" sz="1000" b="0" kern="1200" dirty="0">
                <a:solidFill>
                  <a:schemeClr val="tx1"/>
                </a:solidFill>
                <a:effectLst/>
                <a:latin typeface="微軟正黑體" panose="020B0604030504040204" pitchFamily="34" charset="-120"/>
                <a:ea typeface="微軟正黑體" panose="020B0604030504040204" pitchFamily="34" charset="-120"/>
                <a:cs typeface="+mn-cs"/>
              </a:rPr>
              <a:t>循環經濟綠色創新應用輔導</a:t>
            </a:r>
            <a:endParaRPr lang="zh-TW" altLang="zh-TW" sz="1000" b="0" kern="1200" dirty="0">
              <a:solidFill>
                <a:schemeClr val="tx1"/>
              </a:solidFill>
              <a:effectLst/>
              <a:latin typeface="微軟正黑體" panose="020B0604030504040204" pitchFamily="34" charset="-120"/>
              <a:ea typeface="微軟正黑體" panose="020B0604030504040204" pitchFamily="34" charset="-120"/>
              <a:cs typeface="+mn-cs"/>
            </a:endParaRPr>
          </a:p>
        </p:txBody>
      </p:sp>
    </p:spTree>
    <p:extLst>
      <p:ext uri="{BB962C8B-B14F-4D97-AF65-F5344CB8AC3E}">
        <p14:creationId xmlns:p14="http://schemas.microsoft.com/office/powerpoint/2010/main" val="76239884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6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Lst>
  <p:hf hdr="0" ftr="0" dt="0"/>
  <p:txStyles>
    <p:titleStyle>
      <a:lvl1pPr algn="ctr" defTabSz="914400" rtl="0" eaLnBrk="1" latinLnBrk="0" hangingPunct="1">
        <a:spcBef>
          <a:spcPct val="0"/>
        </a:spcBef>
        <a:buNone/>
        <a:defRPr sz="4000" b="1" kern="1200">
          <a:solidFill>
            <a:schemeClr val="tx1"/>
          </a:solidFill>
          <a:latin typeface="微軟正黑體" panose="020B0604030504040204" pitchFamily="34" charset="-120"/>
          <a:ea typeface="微軟正黑體" panose="020B0604030504040204" pitchFamily="34" charset="-120"/>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微軟正黑體" panose="020B0604030504040204" pitchFamily="34" charset="-120"/>
          <a:ea typeface="微軟正黑體" panose="020B0604030504040204" pitchFamily="34" charset="-120"/>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微軟正黑體" panose="020B0604030504040204" pitchFamily="34" charset="-120"/>
          <a:ea typeface="微軟正黑體" panose="020B0604030504040204" pitchFamily="34" charset="-120"/>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微軟正黑體" panose="020B0604030504040204" pitchFamily="34" charset="-120"/>
          <a:ea typeface="微軟正黑體" panose="020B0604030504040204" pitchFamily="34" charset="-120"/>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微軟正黑體" panose="020B0604030504040204" pitchFamily="34" charset="-120"/>
          <a:ea typeface="微軟正黑體" panose="020B0604030504040204" pitchFamily="34" charset="-120"/>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微軟正黑體" panose="020B0604030504040204" pitchFamily="34" charset="-120"/>
          <a:ea typeface="微軟正黑體" panose="020B0604030504040204" pitchFamily="34" charset="-120"/>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投影片編號版面配置區 3"/>
          <p:cNvSpPr>
            <a:spLocks noGrp="1"/>
          </p:cNvSpPr>
          <p:nvPr>
            <p:ph type="sldNum" sz="quarter" idx="12"/>
          </p:nvPr>
        </p:nvSpPr>
        <p:spPr/>
        <p:txBody>
          <a:bodyPr/>
          <a:lstStyle/>
          <a:p>
            <a:fld id="{73223D1E-4C2A-4DC2-9A2B-E1865257190C}" type="slidenum">
              <a:rPr lang="zh-TW" altLang="en-US" smtClean="0"/>
              <a:pPr/>
              <a:t>1</a:t>
            </a:fld>
            <a:endParaRPr lang="zh-TW" altLang="en-US"/>
          </a:p>
        </p:txBody>
      </p:sp>
      <p:grpSp>
        <p:nvGrpSpPr>
          <p:cNvPr id="7" name="群組 6"/>
          <p:cNvGrpSpPr/>
          <p:nvPr/>
        </p:nvGrpSpPr>
        <p:grpSpPr>
          <a:xfrm>
            <a:off x="107504" y="0"/>
            <a:ext cx="9036496" cy="6845300"/>
            <a:chOff x="107504" y="0"/>
            <a:chExt cx="9036496" cy="6845300"/>
          </a:xfrm>
        </p:grpSpPr>
        <p:sp>
          <p:nvSpPr>
            <p:cNvPr id="5" name="矩形 4"/>
            <p:cNvSpPr/>
            <p:nvPr/>
          </p:nvSpPr>
          <p:spPr>
            <a:xfrm>
              <a:off x="107504" y="535980"/>
              <a:ext cx="8856984" cy="630932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sp>
          <p:nvSpPr>
            <p:cNvPr id="6" name="矩形 5"/>
            <p:cNvSpPr/>
            <p:nvPr/>
          </p:nvSpPr>
          <p:spPr>
            <a:xfrm>
              <a:off x="8229600" y="0"/>
              <a:ext cx="914400" cy="9144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grpSp>
      <p:sp>
        <p:nvSpPr>
          <p:cNvPr id="8" name="矩形 7"/>
          <p:cNvSpPr/>
          <p:nvPr/>
        </p:nvSpPr>
        <p:spPr>
          <a:xfrm>
            <a:off x="251520" y="768896"/>
            <a:ext cx="8640960" cy="1477328"/>
          </a:xfrm>
          <a:prstGeom prst="rect">
            <a:avLst/>
          </a:prstGeom>
        </p:spPr>
        <p:txBody>
          <a:bodyPr wrap="square">
            <a:spAutoFit/>
          </a:bodyPr>
          <a:lstStyle/>
          <a:p>
            <a:pPr algn="ctr"/>
            <a:r>
              <a:rPr lang="en-US" altLang="zh-TW" sz="3000" b="1" dirty="0">
                <a:solidFill>
                  <a:schemeClr val="accent2"/>
                </a:solidFill>
                <a:latin typeface="微軟正黑體" panose="020B0604030504040204" pitchFamily="34" charset="-120"/>
                <a:ea typeface="微軟正黑體" panose="020B0604030504040204" pitchFamily="34" charset="-120"/>
              </a:rPr>
              <a:t>111</a:t>
            </a:r>
            <a:r>
              <a:rPr lang="zh-TW" altLang="zh-TW" sz="3000" b="1" dirty="0">
                <a:solidFill>
                  <a:schemeClr val="accent2"/>
                </a:solidFill>
                <a:latin typeface="微軟正黑體" panose="020B0604030504040204" pitchFamily="34" charset="-120"/>
                <a:ea typeface="微軟正黑體" panose="020B0604030504040204" pitchFamily="34" charset="-120"/>
              </a:rPr>
              <a:t>年度「推動中小企業循環經濟能力接軌國際輔導計畫」</a:t>
            </a:r>
            <a:r>
              <a:rPr lang="en-US" altLang="zh-TW" sz="3000" b="1" dirty="0">
                <a:solidFill>
                  <a:schemeClr val="accent2"/>
                </a:solidFill>
                <a:latin typeface="微軟正黑體" panose="020B0604030504040204" pitchFamily="34" charset="-120"/>
                <a:ea typeface="微軟正黑體" panose="020B0604030504040204" pitchFamily="34" charset="-120"/>
              </a:rPr>
              <a:t>-</a:t>
            </a:r>
            <a:r>
              <a:rPr lang="zh-TW" altLang="en-US" sz="3000" b="1" dirty="0">
                <a:solidFill>
                  <a:schemeClr val="accent2"/>
                </a:solidFill>
                <a:latin typeface="微軟正黑體" panose="020B0604030504040204" pitchFamily="34" charset="-120"/>
                <a:ea typeface="微軟正黑體" panose="020B0604030504040204" pitchFamily="34" charset="-120"/>
              </a:rPr>
              <a:t>綠色創新應用輔導 </a:t>
            </a:r>
            <a:endParaRPr lang="en-US" altLang="zh-TW" sz="3000" b="1" dirty="0">
              <a:solidFill>
                <a:schemeClr val="accent2"/>
              </a:solidFill>
              <a:latin typeface="微軟正黑體" panose="020B0604030504040204" pitchFamily="34" charset="-120"/>
              <a:ea typeface="微軟正黑體" panose="020B0604030504040204" pitchFamily="34" charset="-120"/>
            </a:endParaRPr>
          </a:p>
          <a:p>
            <a:pPr algn="ctr"/>
            <a:r>
              <a:rPr lang="zh-TW" altLang="en-US" sz="3000" b="1" dirty="0">
                <a:solidFill>
                  <a:schemeClr val="accent2"/>
                </a:solidFill>
                <a:latin typeface="微軟正黑體" panose="020B0604030504040204" pitchFamily="34" charset="-120"/>
                <a:ea typeface="微軟正黑體" panose="020B0604030504040204" pitchFamily="34" charset="-120"/>
              </a:rPr>
              <a:t>遴選會議</a:t>
            </a:r>
            <a:endParaRPr lang="zh-TW" altLang="zh-TW" sz="3000" dirty="0">
              <a:solidFill>
                <a:schemeClr val="accent2"/>
              </a:solidFill>
              <a:latin typeface="微軟正黑體" panose="020B0604030504040204" pitchFamily="34" charset="-120"/>
              <a:ea typeface="微軟正黑體" panose="020B0604030504040204" pitchFamily="34" charset="-120"/>
            </a:endParaRPr>
          </a:p>
        </p:txBody>
      </p:sp>
      <p:graphicFrame>
        <p:nvGraphicFramePr>
          <p:cNvPr id="9" name="表格 8"/>
          <p:cNvGraphicFramePr>
            <a:graphicFrameLocks noGrp="1"/>
          </p:cNvGraphicFramePr>
          <p:nvPr>
            <p:extLst>
              <p:ext uri="{D42A27DB-BD31-4B8C-83A1-F6EECF244321}">
                <p14:modId xmlns:p14="http://schemas.microsoft.com/office/powerpoint/2010/main" val="1782128619"/>
              </p:ext>
            </p:extLst>
          </p:nvPr>
        </p:nvGraphicFramePr>
        <p:xfrm>
          <a:off x="575555" y="2547888"/>
          <a:ext cx="7992890" cy="396240"/>
        </p:xfrm>
        <a:graphic>
          <a:graphicData uri="http://schemas.openxmlformats.org/drawingml/2006/table">
            <a:tbl>
              <a:tblPr firstRow="1" bandRow="1">
                <a:tableStyleId>{5940675A-B579-460E-94D1-54222C63F5DA}</a:tableStyleId>
              </a:tblPr>
              <a:tblGrid>
                <a:gridCol w="1598578">
                  <a:extLst>
                    <a:ext uri="{9D8B030D-6E8A-4147-A177-3AD203B41FA5}">
                      <a16:colId xmlns:a16="http://schemas.microsoft.com/office/drawing/2014/main" val="20000"/>
                    </a:ext>
                  </a:extLst>
                </a:gridCol>
                <a:gridCol w="1598578">
                  <a:extLst>
                    <a:ext uri="{9D8B030D-6E8A-4147-A177-3AD203B41FA5}">
                      <a16:colId xmlns:a16="http://schemas.microsoft.com/office/drawing/2014/main" val="20001"/>
                    </a:ext>
                  </a:extLst>
                </a:gridCol>
                <a:gridCol w="1598578">
                  <a:extLst>
                    <a:ext uri="{9D8B030D-6E8A-4147-A177-3AD203B41FA5}">
                      <a16:colId xmlns:a16="http://schemas.microsoft.com/office/drawing/2014/main" val="20002"/>
                    </a:ext>
                  </a:extLst>
                </a:gridCol>
                <a:gridCol w="1598578">
                  <a:extLst>
                    <a:ext uri="{9D8B030D-6E8A-4147-A177-3AD203B41FA5}">
                      <a16:colId xmlns:a16="http://schemas.microsoft.com/office/drawing/2014/main" val="20003"/>
                    </a:ext>
                  </a:extLst>
                </a:gridCol>
                <a:gridCol w="1598578">
                  <a:extLst>
                    <a:ext uri="{9D8B030D-6E8A-4147-A177-3AD203B41FA5}">
                      <a16:colId xmlns:a16="http://schemas.microsoft.com/office/drawing/2014/main" val="20004"/>
                    </a:ext>
                  </a:extLst>
                </a:gridCol>
              </a:tblGrid>
              <a:tr h="370840">
                <a:tc>
                  <a:txBody>
                    <a:bodyPr/>
                    <a:lstStyle/>
                    <a:p>
                      <a:pPr algn="ctr"/>
                      <a:r>
                        <a:rPr lang="zh-TW" altLang="en-US" sz="2000" dirty="0">
                          <a:latin typeface="微軟正黑體" panose="020B0604030504040204" pitchFamily="34" charset="-120"/>
                          <a:ea typeface="微軟正黑體" panose="020B0604030504040204" pitchFamily="34" charset="-120"/>
                          <a:cs typeface="Arial Unicode MS"/>
                        </a:rPr>
                        <a:t>☐</a:t>
                      </a:r>
                      <a:r>
                        <a:rPr lang="zh-TW" altLang="zh-TW" sz="2000" b="0" i="0" kern="1200" dirty="0">
                          <a:solidFill>
                            <a:schemeClr val="tx1"/>
                          </a:solidFill>
                          <a:effectLst/>
                          <a:latin typeface="微軟正黑體" panose="020B0604030504040204" pitchFamily="34" charset="-120"/>
                          <a:ea typeface="微軟正黑體" panose="020B0604030504040204" pitchFamily="34" charset="-120"/>
                          <a:cs typeface="+mn-cs"/>
                        </a:rPr>
                        <a:t>重新設計</a:t>
                      </a:r>
                      <a:endParaRPr lang="zh-TW" altLang="en-US" sz="2000" dirty="0">
                        <a:latin typeface="微軟正黑體" panose="020B0604030504040204" pitchFamily="34" charset="-120"/>
                        <a:ea typeface="微軟正黑體" panose="020B0604030504040204" pitchFamily="34" charset="-120"/>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zh-TW" altLang="en-US" sz="2000" dirty="0">
                          <a:latin typeface="微軟正黑體" panose="020B0604030504040204" pitchFamily="34" charset="-120"/>
                          <a:ea typeface="微軟正黑體" panose="020B0604030504040204" pitchFamily="34" charset="-120"/>
                          <a:cs typeface="Arial Unicode MS"/>
                        </a:rPr>
                        <a:t>☐</a:t>
                      </a:r>
                      <a:r>
                        <a:rPr lang="zh-TW" altLang="zh-TW" sz="2000" b="0" i="0" kern="1200" dirty="0">
                          <a:solidFill>
                            <a:schemeClr val="tx1"/>
                          </a:solidFill>
                          <a:effectLst/>
                          <a:latin typeface="微軟正黑體" panose="020B0604030504040204" pitchFamily="34" charset="-120"/>
                          <a:ea typeface="微軟正黑體" panose="020B0604030504040204" pitchFamily="34" charset="-120"/>
                          <a:cs typeface="+mn-cs"/>
                        </a:rPr>
                        <a:t>工業循環</a:t>
                      </a:r>
                      <a:endParaRPr lang="zh-TW" altLang="en-US" sz="2000" dirty="0">
                        <a:latin typeface="微軟正黑體" panose="020B0604030504040204" pitchFamily="34" charset="-120"/>
                        <a:ea typeface="微軟正黑體" panose="020B0604030504040204" pitchFamily="34" charset="-120"/>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zh-TW" altLang="en-US" sz="2000" dirty="0">
                          <a:latin typeface="微軟正黑體" panose="020B0604030504040204" pitchFamily="34" charset="-120"/>
                          <a:ea typeface="微軟正黑體" panose="020B0604030504040204" pitchFamily="34" charset="-120"/>
                          <a:cs typeface="Arial Unicode MS"/>
                        </a:rPr>
                        <a:t>☐</a:t>
                      </a:r>
                      <a:r>
                        <a:rPr lang="zh-TW" altLang="zh-TW" sz="2000" b="0" i="0" kern="1200" dirty="0">
                          <a:solidFill>
                            <a:schemeClr val="tx1"/>
                          </a:solidFill>
                          <a:effectLst/>
                          <a:latin typeface="微軟正黑體" panose="020B0604030504040204" pitchFamily="34" charset="-120"/>
                          <a:ea typeface="微軟正黑體" panose="020B0604030504040204" pitchFamily="34" charset="-120"/>
                          <a:cs typeface="+mn-cs"/>
                        </a:rPr>
                        <a:t>生物循環</a:t>
                      </a:r>
                      <a:endParaRPr lang="zh-TW" altLang="en-US" sz="2000" dirty="0">
                        <a:latin typeface="微軟正黑體" panose="020B0604030504040204" pitchFamily="34" charset="-120"/>
                        <a:ea typeface="微軟正黑體" panose="020B0604030504040204" pitchFamily="34" charset="-120"/>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zh-TW" altLang="en-US" sz="2000" dirty="0">
                          <a:latin typeface="微軟正黑體" panose="020B0604030504040204" pitchFamily="34" charset="-120"/>
                          <a:ea typeface="微軟正黑體" panose="020B0604030504040204" pitchFamily="34" charset="-120"/>
                          <a:cs typeface="Arial Unicode MS"/>
                        </a:rPr>
                        <a:t>☐</a:t>
                      </a:r>
                      <a:r>
                        <a:rPr lang="zh-TW" altLang="zh-TW" sz="2000" b="0" i="0" kern="1200" dirty="0">
                          <a:solidFill>
                            <a:schemeClr val="tx1"/>
                          </a:solidFill>
                          <a:effectLst/>
                          <a:latin typeface="微軟正黑體" panose="020B0604030504040204" pitchFamily="34" charset="-120"/>
                          <a:ea typeface="微軟正黑體" panose="020B0604030504040204" pitchFamily="34" charset="-120"/>
                          <a:cs typeface="+mn-cs"/>
                        </a:rPr>
                        <a:t>服務模式</a:t>
                      </a:r>
                      <a:endParaRPr lang="zh-TW" altLang="en-US" sz="2000" dirty="0">
                        <a:latin typeface="微軟正黑體" panose="020B0604030504040204" pitchFamily="34" charset="-120"/>
                        <a:ea typeface="微軟正黑體" panose="020B0604030504040204" pitchFamily="34" charset="-120"/>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zh-TW" altLang="en-US" sz="2000" dirty="0">
                          <a:latin typeface="微軟正黑體" panose="020B0604030504040204" pitchFamily="34" charset="-120"/>
                          <a:ea typeface="微軟正黑體" panose="020B0604030504040204" pitchFamily="34" charset="-120"/>
                          <a:cs typeface="Arial Unicode MS"/>
                        </a:rPr>
                        <a:t>☐</a:t>
                      </a:r>
                      <a:r>
                        <a:rPr lang="zh-TW" altLang="zh-TW" sz="2000" b="0" i="0" kern="1200" dirty="0">
                          <a:solidFill>
                            <a:schemeClr val="tx1"/>
                          </a:solidFill>
                          <a:effectLst/>
                          <a:latin typeface="微軟正黑體" panose="020B0604030504040204" pitchFamily="34" charset="-120"/>
                          <a:ea typeface="微軟正黑體" panose="020B0604030504040204" pitchFamily="34" charset="-120"/>
                          <a:cs typeface="+mn-cs"/>
                        </a:rPr>
                        <a:t>熱能循環</a:t>
                      </a:r>
                      <a:endParaRPr lang="zh-TW" altLang="en-US" sz="2000" dirty="0">
                        <a:latin typeface="微軟正黑體" panose="020B0604030504040204" pitchFamily="34" charset="-120"/>
                        <a:ea typeface="微軟正黑體" panose="020B0604030504040204" pitchFamily="34" charset="-120"/>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0000"/>
                  </a:ext>
                </a:extLst>
              </a:tr>
            </a:tbl>
          </a:graphicData>
        </a:graphic>
      </p:graphicFrame>
      <p:graphicFrame>
        <p:nvGraphicFramePr>
          <p:cNvPr id="10" name="表格 9"/>
          <p:cNvGraphicFramePr>
            <a:graphicFrameLocks noGrp="1"/>
          </p:cNvGraphicFramePr>
          <p:nvPr>
            <p:extLst>
              <p:ext uri="{D42A27DB-BD31-4B8C-83A1-F6EECF244321}">
                <p14:modId xmlns:p14="http://schemas.microsoft.com/office/powerpoint/2010/main" val="131600737"/>
              </p:ext>
            </p:extLst>
          </p:nvPr>
        </p:nvGraphicFramePr>
        <p:xfrm>
          <a:off x="755576" y="3306192"/>
          <a:ext cx="7704856" cy="2672805"/>
        </p:xfrm>
        <a:graphic>
          <a:graphicData uri="http://schemas.openxmlformats.org/drawingml/2006/table">
            <a:tbl>
              <a:tblPr firstRow="1" bandRow="1">
                <a:tableStyleId>{5940675A-B579-460E-94D1-54222C63F5DA}</a:tableStyleId>
              </a:tblPr>
              <a:tblGrid>
                <a:gridCol w="1800200">
                  <a:extLst>
                    <a:ext uri="{9D8B030D-6E8A-4147-A177-3AD203B41FA5}">
                      <a16:colId xmlns:a16="http://schemas.microsoft.com/office/drawing/2014/main" val="20000"/>
                    </a:ext>
                  </a:extLst>
                </a:gridCol>
                <a:gridCol w="5904656">
                  <a:extLst>
                    <a:ext uri="{9D8B030D-6E8A-4147-A177-3AD203B41FA5}">
                      <a16:colId xmlns:a16="http://schemas.microsoft.com/office/drawing/2014/main" val="20001"/>
                    </a:ext>
                  </a:extLst>
                </a:gridCol>
              </a:tblGrid>
              <a:tr h="534561">
                <a:tc>
                  <a:txBody>
                    <a:bodyPr/>
                    <a:lstStyle/>
                    <a:p>
                      <a:pPr algn="dist"/>
                      <a:r>
                        <a:rPr lang="zh-TW" altLang="en-US" sz="2000" b="1" dirty="0">
                          <a:solidFill>
                            <a:schemeClr val="accent2"/>
                          </a:solidFill>
                          <a:latin typeface="微軟正黑體" panose="020B0604030504040204" pitchFamily="34" charset="-120"/>
                          <a:ea typeface="微軟正黑體" panose="020B0604030504040204" pitchFamily="34" charset="-120"/>
                        </a:rPr>
                        <a:t>主導提案單位：</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r>
                        <a:rPr lang="en-US" altLang="zh-TW" sz="2000" dirty="0">
                          <a:solidFill>
                            <a:schemeClr val="bg1">
                              <a:lumMod val="65000"/>
                            </a:schemeClr>
                          </a:solidFill>
                          <a:latin typeface="微軟正黑體" panose="020B0604030504040204" pitchFamily="34" charset="-120"/>
                          <a:ea typeface="微軟正黑體" panose="020B0604030504040204" pitchFamily="34" charset="-120"/>
                        </a:rPr>
                        <a:t>OOOOOOO</a:t>
                      </a:r>
                      <a:r>
                        <a:rPr lang="zh-TW" altLang="en-US" sz="2000" dirty="0">
                          <a:solidFill>
                            <a:schemeClr val="bg1">
                              <a:lumMod val="65000"/>
                            </a:schemeClr>
                          </a:solidFill>
                          <a:latin typeface="微軟正黑體" panose="020B0604030504040204" pitchFamily="34" charset="-120"/>
                          <a:ea typeface="微軟正黑體" panose="020B0604030504040204" pitchFamily="34" charset="-120"/>
                        </a:rPr>
                        <a:t>（公司全名）</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0000"/>
                  </a:ext>
                </a:extLst>
              </a:tr>
              <a:tr h="534561">
                <a:tc>
                  <a:txBody>
                    <a:bodyPr/>
                    <a:lstStyle/>
                    <a:p>
                      <a:pPr algn="dist"/>
                      <a:r>
                        <a:rPr lang="zh-TW" altLang="en-US" sz="2000" b="1" dirty="0">
                          <a:solidFill>
                            <a:schemeClr val="accent2"/>
                          </a:solidFill>
                          <a:latin typeface="微軟正黑體" panose="020B0604030504040204" pitchFamily="34" charset="-120"/>
                          <a:ea typeface="微軟正黑體" panose="020B0604030504040204" pitchFamily="34" charset="-120"/>
                        </a:rPr>
                        <a:t>提案計畫：</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r>
                        <a:rPr lang="zh-TW" altLang="en-US" sz="2000" dirty="0">
                          <a:solidFill>
                            <a:schemeClr val="bg1">
                              <a:lumMod val="65000"/>
                            </a:schemeClr>
                          </a:solidFill>
                          <a:latin typeface="微軟正黑體" panose="020B0604030504040204" pitchFamily="34" charset="-120"/>
                          <a:ea typeface="微軟正黑體" panose="020B0604030504040204" pitchFamily="34" charset="-120"/>
                        </a:rPr>
                        <a:t>ＯＯＯＯＯＯ（計畫名稱）</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0001"/>
                  </a:ext>
                </a:extLst>
              </a:tr>
              <a:tr h="534561">
                <a:tc>
                  <a:txBody>
                    <a:bodyPr/>
                    <a:lstStyle/>
                    <a:p>
                      <a:pPr algn="dist"/>
                      <a:r>
                        <a:rPr lang="zh-TW" altLang="en-US" sz="2000" b="1" dirty="0">
                          <a:solidFill>
                            <a:schemeClr val="accent2"/>
                          </a:solidFill>
                          <a:latin typeface="微軟正黑體" panose="020B0604030504040204" pitchFamily="34" charset="-120"/>
                          <a:ea typeface="微軟正黑體" panose="020B0604030504040204" pitchFamily="34" charset="-120"/>
                        </a:rPr>
                        <a:t>報告人：</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0" algn="l" defTabSz="914400" rtl="0" eaLnBrk="1" latinLnBrk="0" hangingPunct="1"/>
                      <a:r>
                        <a:rPr lang="zh-TW" altLang="en-US" sz="2000" kern="1200" dirty="0">
                          <a:solidFill>
                            <a:schemeClr val="bg1">
                              <a:lumMod val="65000"/>
                            </a:schemeClr>
                          </a:solidFill>
                          <a:latin typeface="微軟正黑體" panose="020B0604030504040204" pitchFamily="34" charset="-120"/>
                          <a:ea typeface="微軟正黑體" panose="020B0604030504040204" pitchFamily="34" charset="-120"/>
                          <a:cs typeface="+mn-cs"/>
                        </a:rPr>
                        <a:t>ＯＯＯ（計畫主持人）</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0002"/>
                  </a:ext>
                </a:extLst>
              </a:tr>
              <a:tr h="534561">
                <a:tc>
                  <a:txBody>
                    <a:bodyPr/>
                    <a:lstStyle/>
                    <a:p>
                      <a:pPr algn="dist"/>
                      <a:r>
                        <a:rPr lang="zh-TW" altLang="en-US" sz="2000" b="1" dirty="0">
                          <a:solidFill>
                            <a:schemeClr val="accent2"/>
                          </a:solidFill>
                          <a:latin typeface="微軟正黑體" panose="020B0604030504040204" pitchFamily="34" charset="-120"/>
                          <a:ea typeface="微軟正黑體" panose="020B0604030504040204" pitchFamily="34" charset="-120"/>
                        </a:rPr>
                        <a:t>輔導單位：</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r>
                        <a:rPr lang="zh-TW" altLang="en-US" sz="2000" dirty="0">
                          <a:solidFill>
                            <a:schemeClr val="bg1">
                              <a:lumMod val="65000"/>
                            </a:schemeClr>
                          </a:solidFill>
                          <a:latin typeface="微軟正黑體" panose="020B0604030504040204" pitchFamily="34" charset="-120"/>
                          <a:ea typeface="微軟正黑體" panose="020B0604030504040204" pitchFamily="34" charset="-120"/>
                        </a:rPr>
                        <a:t>ＯＯＯＯＯ</a:t>
                      </a:r>
                      <a:endParaRPr lang="zh-TW" altLang="en-US" sz="2000" strike="sngStrike" dirty="0">
                        <a:solidFill>
                          <a:srgbClr val="FF0000"/>
                        </a:solidFill>
                        <a:latin typeface="微軟正黑體" panose="020B0604030504040204" pitchFamily="34" charset="-120"/>
                        <a:ea typeface="微軟正黑體" panose="020B0604030504040204" pitchFamily="34" charset="-120"/>
                      </a:endParaRP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0003"/>
                  </a:ext>
                </a:extLst>
              </a:tr>
              <a:tr h="534561">
                <a:tc>
                  <a:txBody>
                    <a:bodyPr/>
                    <a:lstStyle/>
                    <a:p>
                      <a:pPr algn="dist"/>
                      <a:r>
                        <a:rPr lang="zh-TW" altLang="en-US" sz="2000" b="1" dirty="0">
                          <a:solidFill>
                            <a:schemeClr val="accent2"/>
                          </a:solidFill>
                          <a:latin typeface="微軟正黑體" panose="020B0604030504040204" pitchFamily="34" charset="-120"/>
                          <a:ea typeface="微軟正黑體" panose="020B0604030504040204" pitchFamily="34" charset="-120"/>
                        </a:rPr>
                        <a:t>計畫執行期間：</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dist"/>
                      <a:r>
                        <a:rPr lang="en-US" altLang="zh-TW" sz="2000" dirty="0">
                          <a:latin typeface="微軟正黑體" panose="020B0604030504040204" pitchFamily="34" charset="-120"/>
                          <a:ea typeface="微軟正黑體" panose="020B0604030504040204" pitchFamily="34" charset="-120"/>
                        </a:rPr>
                        <a:t>111</a:t>
                      </a:r>
                      <a:r>
                        <a:rPr lang="zh-TW" altLang="en-US" sz="2000" dirty="0">
                          <a:latin typeface="微軟正黑體" panose="020B0604030504040204" pitchFamily="34" charset="-120"/>
                          <a:ea typeface="微軟正黑體" panose="020B0604030504040204" pitchFamily="34" charset="-120"/>
                        </a:rPr>
                        <a:t>年</a:t>
                      </a:r>
                      <a:r>
                        <a:rPr lang="en-US" altLang="zh-TW" sz="2000" dirty="0">
                          <a:latin typeface="微軟正黑體" panose="020B0604030504040204" pitchFamily="34" charset="-120"/>
                          <a:ea typeface="微軟正黑體" panose="020B0604030504040204" pitchFamily="34" charset="-120"/>
                        </a:rPr>
                        <a:t>OO</a:t>
                      </a:r>
                      <a:r>
                        <a:rPr lang="zh-TW" altLang="en-US" sz="2000" dirty="0">
                          <a:latin typeface="微軟正黑體" panose="020B0604030504040204" pitchFamily="34" charset="-120"/>
                          <a:ea typeface="微軟正黑體" panose="020B0604030504040204" pitchFamily="34" charset="-120"/>
                        </a:rPr>
                        <a:t>月</a:t>
                      </a:r>
                      <a:r>
                        <a:rPr lang="en-US" altLang="zh-TW" sz="2000" dirty="0">
                          <a:latin typeface="微軟正黑體" panose="020B0604030504040204" pitchFamily="34" charset="-120"/>
                          <a:ea typeface="微軟正黑體" panose="020B0604030504040204" pitchFamily="34" charset="-120"/>
                        </a:rPr>
                        <a:t>OO</a:t>
                      </a:r>
                      <a:r>
                        <a:rPr lang="zh-TW" altLang="en-US" sz="2000" dirty="0">
                          <a:latin typeface="微軟正黑體" panose="020B0604030504040204" pitchFamily="34" charset="-120"/>
                          <a:ea typeface="微軟正黑體" panose="020B0604030504040204" pitchFamily="34" charset="-120"/>
                        </a:rPr>
                        <a:t>日</a:t>
                      </a:r>
                      <a:r>
                        <a:rPr lang="en-US" altLang="zh-TW" sz="2000" dirty="0">
                          <a:latin typeface="微軟正黑體" panose="020B0604030504040204" pitchFamily="34" charset="-120"/>
                          <a:ea typeface="微軟正黑體" panose="020B0604030504040204" pitchFamily="34" charset="-120"/>
                        </a:rPr>
                        <a:t>-111</a:t>
                      </a:r>
                      <a:r>
                        <a:rPr lang="zh-TW" altLang="en-US" sz="2000" dirty="0">
                          <a:latin typeface="微軟正黑體" panose="020B0604030504040204" pitchFamily="34" charset="-120"/>
                          <a:ea typeface="微軟正黑體" panose="020B0604030504040204" pitchFamily="34" charset="-120"/>
                        </a:rPr>
                        <a:t>年</a:t>
                      </a:r>
                      <a:r>
                        <a:rPr lang="en-US" altLang="zh-TW" sz="2000" dirty="0">
                          <a:latin typeface="微軟正黑體" panose="020B0604030504040204" pitchFamily="34" charset="-120"/>
                          <a:ea typeface="微軟正黑體" panose="020B0604030504040204" pitchFamily="34" charset="-120"/>
                        </a:rPr>
                        <a:t>11</a:t>
                      </a:r>
                      <a:r>
                        <a:rPr lang="zh-TW" altLang="en-US" sz="2000" dirty="0">
                          <a:latin typeface="微軟正黑體" panose="020B0604030504040204" pitchFamily="34" charset="-120"/>
                          <a:ea typeface="微軟正黑體" panose="020B0604030504040204" pitchFamily="34" charset="-120"/>
                        </a:rPr>
                        <a:t>月</a:t>
                      </a:r>
                      <a:r>
                        <a:rPr lang="en-US" altLang="zh-TW" sz="2000" dirty="0">
                          <a:latin typeface="微軟正黑體" panose="020B0604030504040204" pitchFamily="34" charset="-120"/>
                          <a:ea typeface="微軟正黑體" panose="020B0604030504040204" pitchFamily="34" charset="-120"/>
                        </a:rPr>
                        <a:t>30</a:t>
                      </a:r>
                      <a:r>
                        <a:rPr lang="zh-TW" altLang="en-US" sz="2000" dirty="0">
                          <a:latin typeface="微軟正黑體" panose="020B0604030504040204" pitchFamily="34" charset="-120"/>
                          <a:ea typeface="微軟正黑體" panose="020B0604030504040204" pitchFamily="34" charset="-120"/>
                        </a:rPr>
                        <a:t>日止</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0004"/>
                  </a:ext>
                </a:extLst>
              </a:tr>
            </a:tbl>
          </a:graphicData>
        </a:graphic>
      </p:graphicFrame>
      <p:sp>
        <p:nvSpPr>
          <p:cNvPr id="12" name="Rectangle 4"/>
          <p:cNvSpPr>
            <a:spLocks noChangeArrowheads="1"/>
          </p:cNvSpPr>
          <p:nvPr/>
        </p:nvSpPr>
        <p:spPr bwMode="auto">
          <a:xfrm>
            <a:off x="2492994" y="6253957"/>
            <a:ext cx="4911725" cy="4905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233363" eaLnBrk="0" hangingPunct="0">
              <a:defRPr kumimoji="1" sz="1400">
                <a:solidFill>
                  <a:srgbClr val="008000"/>
                </a:solidFill>
                <a:latin typeface="微軟正黑體" pitchFamily="34" charset="-120"/>
                <a:ea typeface="微軟正黑體" pitchFamily="34" charset="-120"/>
              </a:defRPr>
            </a:lvl1pPr>
            <a:lvl2pPr marL="742950" indent="-285750" defTabSz="233363" eaLnBrk="0" hangingPunct="0">
              <a:defRPr kumimoji="1" sz="1400">
                <a:solidFill>
                  <a:srgbClr val="008000"/>
                </a:solidFill>
                <a:latin typeface="微軟正黑體" pitchFamily="34" charset="-120"/>
                <a:ea typeface="微軟正黑體" pitchFamily="34" charset="-120"/>
              </a:defRPr>
            </a:lvl2pPr>
            <a:lvl3pPr marL="1143000" indent="-228600" defTabSz="233363" eaLnBrk="0" hangingPunct="0">
              <a:defRPr kumimoji="1" sz="1400">
                <a:solidFill>
                  <a:srgbClr val="008000"/>
                </a:solidFill>
                <a:latin typeface="微軟正黑體" pitchFamily="34" charset="-120"/>
                <a:ea typeface="微軟正黑體" pitchFamily="34" charset="-120"/>
              </a:defRPr>
            </a:lvl3pPr>
            <a:lvl4pPr marL="1600200" indent="-228600" defTabSz="233363" eaLnBrk="0" hangingPunct="0">
              <a:defRPr kumimoji="1" sz="1400">
                <a:solidFill>
                  <a:srgbClr val="008000"/>
                </a:solidFill>
                <a:latin typeface="微軟正黑體" pitchFamily="34" charset="-120"/>
                <a:ea typeface="微軟正黑體" pitchFamily="34" charset="-120"/>
              </a:defRPr>
            </a:lvl4pPr>
            <a:lvl5pPr marL="2057400" indent="-228600" defTabSz="233363" eaLnBrk="0" hangingPunct="0">
              <a:defRPr kumimoji="1" sz="1400">
                <a:solidFill>
                  <a:srgbClr val="008000"/>
                </a:solidFill>
                <a:latin typeface="微軟正黑體" pitchFamily="34" charset="-120"/>
                <a:ea typeface="微軟正黑體" pitchFamily="34" charset="-120"/>
              </a:defRPr>
            </a:lvl5pPr>
            <a:lvl6pPr marL="2514600" indent="-228600" algn="ctr" defTabSz="233363" eaLnBrk="0" fontAlgn="base" hangingPunct="0">
              <a:spcBef>
                <a:spcPct val="0"/>
              </a:spcBef>
              <a:spcAft>
                <a:spcPct val="0"/>
              </a:spcAft>
              <a:defRPr kumimoji="1" sz="1400">
                <a:solidFill>
                  <a:srgbClr val="008000"/>
                </a:solidFill>
                <a:latin typeface="微軟正黑體" pitchFamily="34" charset="-120"/>
                <a:ea typeface="微軟正黑體" pitchFamily="34" charset="-120"/>
              </a:defRPr>
            </a:lvl6pPr>
            <a:lvl7pPr marL="2971800" indent="-228600" algn="ctr" defTabSz="233363" eaLnBrk="0" fontAlgn="base" hangingPunct="0">
              <a:spcBef>
                <a:spcPct val="0"/>
              </a:spcBef>
              <a:spcAft>
                <a:spcPct val="0"/>
              </a:spcAft>
              <a:defRPr kumimoji="1" sz="1400">
                <a:solidFill>
                  <a:srgbClr val="008000"/>
                </a:solidFill>
                <a:latin typeface="微軟正黑體" pitchFamily="34" charset="-120"/>
                <a:ea typeface="微軟正黑體" pitchFamily="34" charset="-120"/>
              </a:defRPr>
            </a:lvl7pPr>
            <a:lvl8pPr marL="3429000" indent="-228600" algn="ctr" defTabSz="233363" eaLnBrk="0" fontAlgn="base" hangingPunct="0">
              <a:spcBef>
                <a:spcPct val="0"/>
              </a:spcBef>
              <a:spcAft>
                <a:spcPct val="0"/>
              </a:spcAft>
              <a:defRPr kumimoji="1" sz="1400">
                <a:solidFill>
                  <a:srgbClr val="008000"/>
                </a:solidFill>
                <a:latin typeface="微軟正黑體" pitchFamily="34" charset="-120"/>
                <a:ea typeface="微軟正黑體" pitchFamily="34" charset="-120"/>
              </a:defRPr>
            </a:lvl8pPr>
            <a:lvl9pPr marL="3886200" indent="-228600" algn="ctr" defTabSz="233363" eaLnBrk="0" fontAlgn="base" hangingPunct="0">
              <a:spcBef>
                <a:spcPct val="0"/>
              </a:spcBef>
              <a:spcAft>
                <a:spcPct val="0"/>
              </a:spcAft>
              <a:defRPr kumimoji="1" sz="1400">
                <a:solidFill>
                  <a:srgbClr val="008000"/>
                </a:solidFill>
                <a:latin typeface="微軟正黑體" pitchFamily="34" charset="-120"/>
                <a:ea typeface="微軟正黑體" pitchFamily="34" charset="-120"/>
              </a:defRPr>
            </a:lvl9pPr>
          </a:lstStyle>
          <a:p>
            <a:pPr algn="ctr" eaLnBrk="1" hangingPunct="1">
              <a:lnSpc>
                <a:spcPct val="140000"/>
              </a:lnSpc>
            </a:pPr>
            <a:r>
              <a:rPr lang="en-US" altLang="zh-TW" sz="1600" b="1" dirty="0">
                <a:solidFill>
                  <a:schemeClr val="accent2"/>
                </a:solidFill>
              </a:rPr>
              <a:t>111</a:t>
            </a:r>
            <a:r>
              <a:rPr lang="zh-TW" altLang="en-US" sz="1600" b="1" dirty="0">
                <a:solidFill>
                  <a:schemeClr val="accent2"/>
                </a:solidFill>
              </a:rPr>
              <a:t>年 </a:t>
            </a:r>
            <a:r>
              <a:rPr lang="en-US" altLang="zh-TW" sz="1600" b="1" dirty="0" err="1">
                <a:solidFill>
                  <a:schemeClr val="accent2"/>
                </a:solidFill>
              </a:rPr>
              <a:t>OO月</a:t>
            </a:r>
            <a:r>
              <a:rPr lang="en-US" altLang="zh-TW" sz="1600" b="1" dirty="0">
                <a:solidFill>
                  <a:schemeClr val="accent2"/>
                </a:solidFill>
              </a:rPr>
              <a:t> OO</a:t>
            </a:r>
            <a:r>
              <a:rPr lang="zh-TW" altLang="en-US" sz="1600" b="1" dirty="0">
                <a:solidFill>
                  <a:schemeClr val="accent2"/>
                </a:solidFill>
              </a:rPr>
              <a:t>日</a:t>
            </a:r>
          </a:p>
        </p:txBody>
      </p:sp>
      <p:sp>
        <p:nvSpPr>
          <p:cNvPr id="13" name="圓角矩形圖說文字 12"/>
          <p:cNvSpPr/>
          <p:nvPr/>
        </p:nvSpPr>
        <p:spPr>
          <a:xfrm>
            <a:off x="6119427" y="3573016"/>
            <a:ext cx="2845061" cy="1152128"/>
          </a:xfrm>
          <a:prstGeom prst="wedgeRoundRectCallout">
            <a:avLst>
              <a:gd name="adj1" fmla="val -74215"/>
              <a:gd name="adj2" fmla="val -1885"/>
              <a:gd name="adj3" fmla="val 16667"/>
            </a:avLst>
          </a:prstGeom>
          <a:solidFill>
            <a:srgbClr val="C0C0C0">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71450" indent="-171450">
              <a:lnSpc>
                <a:spcPts val="2000"/>
              </a:lnSpc>
              <a:buFont typeface="Arial" panose="020B0604020202020204" pitchFamily="34" charset="0"/>
              <a:buChar char="•"/>
            </a:pPr>
            <a:r>
              <a:rPr lang="zh-TW" altLang="en-US" sz="1600" dirty="0">
                <a:solidFill>
                  <a:srgbClr val="FF6600"/>
                </a:solidFill>
                <a:latin typeface="微軟正黑體" panose="020B0604030504040204" pitchFamily="34" charset="-120"/>
                <a:ea typeface="微軟正黑體" panose="020B0604030504040204" pitchFamily="34" charset="-120"/>
              </a:rPr>
              <a:t>計畫名稱請契合提案內容</a:t>
            </a:r>
            <a:endParaRPr lang="en-US" altLang="zh-TW" sz="1600" dirty="0">
              <a:solidFill>
                <a:srgbClr val="FF6600"/>
              </a:solidFill>
              <a:latin typeface="微軟正黑體" panose="020B0604030504040204" pitchFamily="34" charset="-120"/>
              <a:ea typeface="微軟正黑體" panose="020B0604030504040204" pitchFamily="34" charset="-120"/>
            </a:endParaRPr>
          </a:p>
          <a:p>
            <a:pPr marL="171450" indent="-171450">
              <a:lnSpc>
                <a:spcPts val="2000"/>
              </a:lnSpc>
              <a:buFont typeface="Arial" panose="020B0604020202020204" pitchFamily="34" charset="0"/>
              <a:buChar char="•"/>
            </a:pPr>
            <a:r>
              <a:rPr lang="zh-TW" altLang="en-US" sz="1600" dirty="0">
                <a:solidFill>
                  <a:srgbClr val="FF6600"/>
                </a:solidFill>
                <a:latin typeface="微軟正黑體" panose="020B0604030504040204" pitchFamily="34" charset="-120"/>
                <a:ea typeface="微軟正黑體" panose="020B0604030504040204" pitchFamily="34" charset="-120"/>
              </a:rPr>
              <a:t>字數勿過長，並能清楚說明綠色創新要點</a:t>
            </a:r>
            <a:endParaRPr lang="en-US" altLang="zh-TW" sz="1600" dirty="0">
              <a:solidFill>
                <a:srgbClr val="FF6600"/>
              </a:solidFill>
              <a:latin typeface="微軟正黑體" panose="020B0604030504040204" pitchFamily="34" charset="-120"/>
              <a:ea typeface="微軟正黑體" panose="020B0604030504040204" pitchFamily="34" charset="-120"/>
            </a:endParaRPr>
          </a:p>
        </p:txBody>
      </p:sp>
    </p:spTree>
    <p:extLst>
      <p:ext uri="{BB962C8B-B14F-4D97-AF65-F5344CB8AC3E}">
        <p14:creationId xmlns:p14="http://schemas.microsoft.com/office/powerpoint/2010/main" val="321060442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fontScale="90000"/>
          </a:bodyPr>
          <a:lstStyle/>
          <a:p>
            <a:r>
              <a:rPr lang="zh-TW" altLang="en-US" dirty="0"/>
              <a:t>三、預期成效及計畫亮點</a:t>
            </a:r>
          </a:p>
        </p:txBody>
      </p:sp>
      <p:sp>
        <p:nvSpPr>
          <p:cNvPr id="4" name="投影片編號版面配置區 3"/>
          <p:cNvSpPr>
            <a:spLocks noGrp="1"/>
          </p:cNvSpPr>
          <p:nvPr>
            <p:ph type="sldNum" sz="quarter" idx="12"/>
          </p:nvPr>
        </p:nvSpPr>
        <p:spPr/>
        <p:txBody>
          <a:bodyPr/>
          <a:lstStyle/>
          <a:p>
            <a:fld id="{73223D1E-4C2A-4DC2-9A2B-E1865257190C}" type="slidenum">
              <a:rPr lang="zh-TW" altLang="en-US" smtClean="0"/>
              <a:pPr/>
              <a:t>10</a:t>
            </a:fld>
            <a:endParaRPr lang="zh-TW" altLang="en-US"/>
          </a:p>
        </p:txBody>
      </p:sp>
      <p:graphicFrame>
        <p:nvGraphicFramePr>
          <p:cNvPr id="3" name="表格 2"/>
          <p:cNvGraphicFramePr>
            <a:graphicFrameLocks noGrp="1"/>
          </p:cNvGraphicFramePr>
          <p:nvPr>
            <p:extLst>
              <p:ext uri="{D42A27DB-BD31-4B8C-83A1-F6EECF244321}">
                <p14:modId xmlns:p14="http://schemas.microsoft.com/office/powerpoint/2010/main" val="1207295298"/>
              </p:ext>
            </p:extLst>
          </p:nvPr>
        </p:nvGraphicFramePr>
        <p:xfrm>
          <a:off x="242467" y="1212806"/>
          <a:ext cx="8640959" cy="2130811"/>
        </p:xfrm>
        <a:graphic>
          <a:graphicData uri="http://schemas.openxmlformats.org/drawingml/2006/table">
            <a:tbl>
              <a:tblPr firstRow="1" firstCol="1" bandRow="1">
                <a:tableStyleId>{5940675A-B579-460E-94D1-54222C63F5DA}</a:tableStyleId>
              </a:tblPr>
              <a:tblGrid>
                <a:gridCol w="3107729">
                  <a:extLst>
                    <a:ext uri="{9D8B030D-6E8A-4147-A177-3AD203B41FA5}">
                      <a16:colId xmlns:a16="http://schemas.microsoft.com/office/drawing/2014/main" val="20000"/>
                    </a:ext>
                  </a:extLst>
                </a:gridCol>
                <a:gridCol w="1653852">
                  <a:extLst>
                    <a:ext uri="{9D8B030D-6E8A-4147-A177-3AD203B41FA5}">
                      <a16:colId xmlns:a16="http://schemas.microsoft.com/office/drawing/2014/main" val="20001"/>
                    </a:ext>
                  </a:extLst>
                </a:gridCol>
                <a:gridCol w="3879378">
                  <a:extLst>
                    <a:ext uri="{9D8B030D-6E8A-4147-A177-3AD203B41FA5}">
                      <a16:colId xmlns:a16="http://schemas.microsoft.com/office/drawing/2014/main" val="20002"/>
                    </a:ext>
                  </a:extLst>
                </a:gridCol>
              </a:tblGrid>
              <a:tr h="398813">
                <a:tc>
                  <a:txBody>
                    <a:bodyPr/>
                    <a:lstStyle/>
                    <a:p>
                      <a:pPr algn="ctr">
                        <a:lnSpc>
                          <a:spcPts val="2200"/>
                        </a:lnSpc>
                        <a:spcAft>
                          <a:spcPts val="0"/>
                        </a:spcAft>
                      </a:pPr>
                      <a:r>
                        <a:rPr lang="zh-TW" altLang="en-US" sz="1600" b="1" kern="100" dirty="0">
                          <a:effectLst/>
                          <a:latin typeface="微軟正黑體" panose="020B0604030504040204" pitchFamily="34" charset="-120"/>
                          <a:ea typeface="微軟正黑體" panose="020B0604030504040204" pitchFamily="34" charset="-120"/>
                        </a:rPr>
                        <a:t>執行</a:t>
                      </a:r>
                      <a:r>
                        <a:rPr lang="zh-TW" sz="1600" b="1" kern="100" dirty="0">
                          <a:effectLst/>
                          <a:latin typeface="微軟正黑體" panose="020B0604030504040204" pitchFamily="34" charset="-120"/>
                          <a:ea typeface="微軟正黑體" panose="020B0604030504040204" pitchFamily="34" charset="-120"/>
                        </a:rPr>
                        <a:t>前現況</a:t>
                      </a:r>
                      <a:endParaRPr lang="zh-TW" sz="1600" b="1" kern="100" dirty="0">
                        <a:effectLst/>
                        <a:latin typeface="微軟正黑體" panose="020B0604030504040204" pitchFamily="34" charset="-120"/>
                        <a:ea typeface="微軟正黑體" panose="020B0604030504040204" pitchFamily="34" charset="-120"/>
                        <a:cs typeface="CG Times"/>
                      </a:endParaRPr>
                    </a:p>
                  </a:txBody>
                  <a:tcPr marL="68580" marR="68580" marT="0" marB="0" anchor="ctr">
                    <a:solidFill>
                      <a:schemeClr val="accent5"/>
                    </a:solidFill>
                  </a:tcPr>
                </a:tc>
                <a:tc>
                  <a:txBody>
                    <a:bodyPr/>
                    <a:lstStyle/>
                    <a:p>
                      <a:pPr algn="ctr">
                        <a:lnSpc>
                          <a:spcPts val="2200"/>
                        </a:lnSpc>
                        <a:spcAft>
                          <a:spcPts val="0"/>
                        </a:spcAft>
                      </a:pPr>
                      <a:r>
                        <a:rPr lang="zh-TW" altLang="en-US" sz="1600" b="1" kern="100" dirty="0">
                          <a:effectLst/>
                          <a:latin typeface="微軟正黑體" panose="020B0604030504040204" pitchFamily="34" charset="-120"/>
                          <a:ea typeface="微軟正黑體" panose="020B0604030504040204" pitchFamily="34" charset="-120"/>
                        </a:rPr>
                        <a:t>執行</a:t>
                      </a:r>
                      <a:r>
                        <a:rPr lang="zh-TW" sz="1600" b="1" kern="100" dirty="0">
                          <a:effectLst/>
                          <a:latin typeface="微軟正黑體" panose="020B0604030504040204" pitchFamily="34" charset="-120"/>
                          <a:ea typeface="微軟正黑體" panose="020B0604030504040204" pitchFamily="34" charset="-120"/>
                        </a:rPr>
                        <a:t>後量化效益</a:t>
                      </a:r>
                      <a:endParaRPr lang="zh-TW" sz="1600" b="1" kern="100" dirty="0">
                        <a:effectLst/>
                        <a:latin typeface="微軟正黑體" panose="020B0604030504040204" pitchFamily="34" charset="-120"/>
                        <a:ea typeface="微軟正黑體" panose="020B0604030504040204" pitchFamily="34" charset="-120"/>
                        <a:cs typeface="CG Times"/>
                      </a:endParaRPr>
                    </a:p>
                  </a:txBody>
                  <a:tcPr marL="68580" marR="68580" marT="0" marB="0" anchor="ctr">
                    <a:solidFill>
                      <a:schemeClr val="accent5"/>
                    </a:solidFill>
                  </a:tcPr>
                </a:tc>
                <a:tc>
                  <a:txBody>
                    <a:bodyPr/>
                    <a:lstStyle/>
                    <a:p>
                      <a:pPr algn="ctr">
                        <a:lnSpc>
                          <a:spcPts val="2200"/>
                        </a:lnSpc>
                        <a:spcAft>
                          <a:spcPts val="0"/>
                        </a:spcAft>
                      </a:pPr>
                      <a:r>
                        <a:rPr lang="zh-TW" sz="1600" b="1" kern="100" dirty="0">
                          <a:effectLst/>
                          <a:latin typeface="微軟正黑體" panose="020B0604030504040204" pitchFamily="34" charset="-120"/>
                          <a:ea typeface="微軟正黑體" panose="020B0604030504040204" pitchFamily="34" charset="-120"/>
                        </a:rPr>
                        <a:t>計算方式</a:t>
                      </a:r>
                      <a:r>
                        <a:rPr lang="en-US" altLang="zh-TW" sz="1600" b="1" kern="100" dirty="0">
                          <a:effectLst/>
                          <a:latin typeface="微軟正黑體" panose="020B0604030504040204" pitchFamily="34" charset="-120"/>
                          <a:ea typeface="微軟正黑體" panose="020B0604030504040204" pitchFamily="34" charset="-120"/>
                        </a:rPr>
                        <a:t>/</a:t>
                      </a:r>
                      <a:r>
                        <a:rPr lang="zh-TW" altLang="en-US" sz="1600" b="1" kern="100" dirty="0">
                          <a:effectLst/>
                          <a:latin typeface="微軟正黑體" panose="020B0604030504040204" pitchFamily="34" charset="-120"/>
                          <a:ea typeface="微軟正黑體" panose="020B0604030504040204" pitchFamily="34" charset="-120"/>
                        </a:rPr>
                        <a:t>說明</a:t>
                      </a:r>
                      <a:endParaRPr lang="zh-TW" sz="1600" b="1" kern="100" dirty="0">
                        <a:effectLst/>
                        <a:latin typeface="微軟正黑體" panose="020B0604030504040204" pitchFamily="34" charset="-120"/>
                        <a:ea typeface="微軟正黑體" panose="020B0604030504040204" pitchFamily="34" charset="-120"/>
                        <a:cs typeface="CG Times"/>
                      </a:endParaRPr>
                    </a:p>
                  </a:txBody>
                  <a:tcPr marL="68580" marR="68580" marT="0" marB="0" anchor="ctr">
                    <a:solidFill>
                      <a:schemeClr val="accent5"/>
                    </a:solidFill>
                  </a:tcPr>
                </a:tc>
                <a:extLst>
                  <a:ext uri="{0D108BD9-81ED-4DB2-BD59-A6C34878D82A}">
                    <a16:rowId xmlns:a16="http://schemas.microsoft.com/office/drawing/2014/main" val="10000"/>
                  </a:ext>
                </a:extLst>
              </a:tr>
              <a:tr h="398813">
                <a:tc>
                  <a:txBody>
                    <a:bodyPr/>
                    <a:lstStyle/>
                    <a:p>
                      <a:pPr algn="ctr">
                        <a:lnSpc>
                          <a:spcPts val="2200"/>
                        </a:lnSpc>
                        <a:spcAft>
                          <a:spcPts val="0"/>
                        </a:spcAft>
                      </a:pPr>
                      <a:r>
                        <a:rPr lang="zh-TW" sz="1600" kern="100" dirty="0">
                          <a:effectLst/>
                          <a:latin typeface="微軟正黑體" panose="020B0604030504040204" pitchFamily="34" charset="-120"/>
                          <a:ea typeface="微軟正黑體" panose="020B0604030504040204" pitchFamily="34" charset="-120"/>
                        </a:rPr>
                        <a:t>創造產值</a:t>
                      </a:r>
                      <a:r>
                        <a:rPr lang="en-US" altLang="zh-TW" sz="1600" kern="100" dirty="0">
                          <a:effectLst/>
                          <a:latin typeface="微軟正黑體" panose="020B0604030504040204" pitchFamily="34" charset="-120"/>
                          <a:ea typeface="微軟正黑體" panose="020B0604030504040204" pitchFamily="34" charset="-120"/>
                        </a:rPr>
                        <a:t>(</a:t>
                      </a:r>
                      <a:r>
                        <a:rPr lang="zh-TW" altLang="en-US" sz="1600" kern="100" dirty="0">
                          <a:solidFill>
                            <a:srgbClr val="FF0000"/>
                          </a:solidFill>
                          <a:effectLst/>
                          <a:latin typeface="微軟正黑體" panose="020B0604030504040204" pitchFamily="34" charset="-120"/>
                          <a:ea typeface="微軟正黑體" panose="020B0604030504040204" pitchFamily="34" charset="-120"/>
                        </a:rPr>
                        <a:t>至少</a:t>
                      </a:r>
                      <a:r>
                        <a:rPr lang="en-US" altLang="zh-TW" sz="1600" kern="100" dirty="0">
                          <a:solidFill>
                            <a:srgbClr val="FF0000"/>
                          </a:solidFill>
                          <a:effectLst/>
                          <a:latin typeface="微軟正黑體" panose="020B0604030504040204" pitchFamily="34" charset="-120"/>
                          <a:ea typeface="微軟正黑體" panose="020B0604030504040204" pitchFamily="34" charset="-120"/>
                        </a:rPr>
                        <a:t>0.6</a:t>
                      </a:r>
                      <a:r>
                        <a:rPr lang="zh-TW" altLang="en-US" sz="1600" kern="100" dirty="0">
                          <a:solidFill>
                            <a:srgbClr val="FF0000"/>
                          </a:solidFill>
                          <a:effectLst/>
                          <a:latin typeface="微軟正黑體" panose="020B0604030504040204" pitchFamily="34" charset="-120"/>
                          <a:ea typeface="微軟正黑體" panose="020B0604030504040204" pitchFamily="34" charset="-120"/>
                        </a:rPr>
                        <a:t>億元</a:t>
                      </a:r>
                      <a:r>
                        <a:rPr lang="en-US" altLang="zh-TW" sz="1600" kern="100" dirty="0">
                          <a:solidFill>
                            <a:srgbClr val="FF0000"/>
                          </a:solidFill>
                          <a:effectLst/>
                          <a:latin typeface="微軟正黑體" panose="020B0604030504040204" pitchFamily="34" charset="-120"/>
                          <a:ea typeface="微軟正黑體" panose="020B0604030504040204" pitchFamily="34" charset="-120"/>
                        </a:rPr>
                        <a:t>)</a:t>
                      </a:r>
                      <a:endParaRPr lang="zh-TW" sz="1600" kern="100" dirty="0">
                        <a:solidFill>
                          <a:srgbClr val="FF0000"/>
                        </a:solidFill>
                        <a:effectLst/>
                        <a:latin typeface="微軟正黑體" panose="020B0604030504040204" pitchFamily="34" charset="-120"/>
                        <a:ea typeface="微軟正黑體" panose="020B0604030504040204" pitchFamily="34" charset="-120"/>
                        <a:cs typeface="CG Times"/>
                      </a:endParaRPr>
                    </a:p>
                  </a:txBody>
                  <a:tcPr marL="68580" marR="68580" marT="0" marB="0" anchor="ctr"/>
                </a:tc>
                <a:tc>
                  <a:txBody>
                    <a:bodyPr/>
                    <a:lstStyle/>
                    <a:p>
                      <a:pPr algn="r">
                        <a:lnSpc>
                          <a:spcPts val="2200"/>
                        </a:lnSpc>
                        <a:spcAft>
                          <a:spcPts val="0"/>
                        </a:spcAft>
                      </a:pPr>
                      <a:r>
                        <a:rPr lang="zh-TW" sz="1600" kern="100" dirty="0">
                          <a:effectLst/>
                          <a:latin typeface="微軟正黑體" panose="020B0604030504040204" pitchFamily="34" charset="-120"/>
                          <a:ea typeface="微軟正黑體" panose="020B0604030504040204" pitchFamily="34" charset="-120"/>
                        </a:rPr>
                        <a:t>元</a:t>
                      </a:r>
                      <a:endParaRPr lang="zh-TW" sz="1600" kern="100" dirty="0">
                        <a:effectLst/>
                        <a:latin typeface="微軟正黑體" panose="020B0604030504040204" pitchFamily="34" charset="-120"/>
                        <a:ea typeface="微軟正黑體" panose="020B0604030504040204" pitchFamily="34" charset="-120"/>
                        <a:cs typeface="CG Times"/>
                      </a:endParaRPr>
                    </a:p>
                  </a:txBody>
                  <a:tcPr marL="68580" marR="68580" marT="0" marB="0" anchor="ctr"/>
                </a:tc>
                <a:tc>
                  <a:txBody>
                    <a:bodyPr/>
                    <a:lstStyle/>
                    <a:p>
                      <a:pPr marL="0" algn="just" defTabSz="914400" rtl="0" eaLnBrk="1" latinLnBrk="0" hangingPunct="1">
                        <a:lnSpc>
                          <a:spcPts val="2200"/>
                        </a:lnSpc>
                        <a:spcAft>
                          <a:spcPts val="0"/>
                        </a:spcAft>
                      </a:pPr>
                      <a:endParaRPr lang="zh-TW" sz="1600" kern="100" dirty="0">
                        <a:solidFill>
                          <a:schemeClr val="tx1"/>
                        </a:solidFill>
                        <a:effectLst/>
                        <a:latin typeface="微軟正黑體" panose="020B0604030504040204" pitchFamily="34" charset="-120"/>
                        <a:ea typeface="微軟正黑體" panose="020B0604030504040204" pitchFamily="34" charset="-120"/>
                        <a:cs typeface="+mn-cs"/>
                      </a:endParaRPr>
                    </a:p>
                  </a:txBody>
                  <a:tcPr marL="68580" marR="68580" marT="0" marB="0"/>
                </a:tc>
                <a:extLst>
                  <a:ext uri="{0D108BD9-81ED-4DB2-BD59-A6C34878D82A}">
                    <a16:rowId xmlns:a16="http://schemas.microsoft.com/office/drawing/2014/main" val="10001"/>
                  </a:ext>
                </a:extLst>
              </a:tr>
              <a:tr h="398813">
                <a:tc>
                  <a:txBody>
                    <a:bodyPr/>
                    <a:lstStyle/>
                    <a:p>
                      <a:pPr algn="ctr">
                        <a:lnSpc>
                          <a:spcPts val="2200"/>
                        </a:lnSpc>
                        <a:spcAft>
                          <a:spcPts val="0"/>
                        </a:spcAft>
                      </a:pPr>
                      <a:r>
                        <a:rPr lang="zh-TW" sz="1600" kern="100" dirty="0">
                          <a:effectLst/>
                          <a:latin typeface="微軟正黑體" panose="020B0604030504040204" pitchFamily="34" charset="-120"/>
                          <a:ea typeface="微軟正黑體" panose="020B0604030504040204" pitchFamily="34" charset="-120"/>
                        </a:rPr>
                        <a:t>促進研發或生產投資金額</a:t>
                      </a:r>
                      <a:endParaRPr lang="zh-TW" sz="1600" kern="100" dirty="0">
                        <a:effectLst/>
                        <a:latin typeface="微軟正黑體" panose="020B0604030504040204" pitchFamily="34" charset="-120"/>
                        <a:ea typeface="微軟正黑體" panose="020B0604030504040204" pitchFamily="34" charset="-120"/>
                        <a:cs typeface="CG Times"/>
                      </a:endParaRPr>
                    </a:p>
                  </a:txBody>
                  <a:tcPr marL="68580" marR="68580" marT="0" marB="0" anchor="ctr"/>
                </a:tc>
                <a:tc>
                  <a:txBody>
                    <a:bodyPr/>
                    <a:lstStyle/>
                    <a:p>
                      <a:pPr algn="r">
                        <a:lnSpc>
                          <a:spcPts val="2200"/>
                        </a:lnSpc>
                        <a:spcAft>
                          <a:spcPts val="0"/>
                        </a:spcAft>
                      </a:pPr>
                      <a:r>
                        <a:rPr lang="zh-TW" sz="1600" kern="100" dirty="0">
                          <a:effectLst/>
                          <a:latin typeface="微軟正黑體" panose="020B0604030504040204" pitchFamily="34" charset="-120"/>
                          <a:ea typeface="微軟正黑體" panose="020B0604030504040204" pitchFamily="34" charset="-120"/>
                        </a:rPr>
                        <a:t>元</a:t>
                      </a:r>
                      <a:endParaRPr lang="zh-TW" sz="1600" kern="100" dirty="0">
                        <a:effectLst/>
                        <a:latin typeface="微軟正黑體" panose="020B0604030504040204" pitchFamily="34" charset="-120"/>
                        <a:ea typeface="微軟正黑體" panose="020B0604030504040204" pitchFamily="34" charset="-120"/>
                        <a:cs typeface="CG Times"/>
                      </a:endParaRPr>
                    </a:p>
                  </a:txBody>
                  <a:tcPr marL="68580" marR="68580" marT="0" marB="0" anchor="ctr"/>
                </a:tc>
                <a:tc>
                  <a:txBody>
                    <a:bodyPr/>
                    <a:lstStyle/>
                    <a:p>
                      <a:pPr algn="r">
                        <a:lnSpc>
                          <a:spcPts val="2200"/>
                        </a:lnSpc>
                        <a:spcAft>
                          <a:spcPts val="0"/>
                        </a:spcAft>
                      </a:pPr>
                      <a:r>
                        <a:rPr lang="en-US" sz="1600" kern="100" dirty="0">
                          <a:effectLst/>
                          <a:latin typeface="微軟正黑體" panose="020B0604030504040204" pitchFamily="34" charset="-120"/>
                          <a:ea typeface="微軟正黑體" panose="020B0604030504040204" pitchFamily="34" charset="-120"/>
                        </a:rPr>
                        <a:t> </a:t>
                      </a:r>
                      <a:endParaRPr lang="zh-TW" sz="1600" kern="100" dirty="0">
                        <a:effectLst/>
                        <a:latin typeface="微軟正黑體" panose="020B0604030504040204" pitchFamily="34" charset="-120"/>
                        <a:ea typeface="微軟正黑體" panose="020B0604030504040204" pitchFamily="34" charset="-120"/>
                        <a:cs typeface="CG Times"/>
                      </a:endParaRPr>
                    </a:p>
                  </a:txBody>
                  <a:tcPr marL="68580" marR="68580" marT="0" marB="0"/>
                </a:tc>
                <a:extLst>
                  <a:ext uri="{0D108BD9-81ED-4DB2-BD59-A6C34878D82A}">
                    <a16:rowId xmlns:a16="http://schemas.microsoft.com/office/drawing/2014/main" val="10002"/>
                  </a:ext>
                </a:extLst>
              </a:tr>
              <a:tr h="398813">
                <a:tc>
                  <a:txBody>
                    <a:bodyPr/>
                    <a:lstStyle/>
                    <a:p>
                      <a:pPr algn="ctr">
                        <a:lnSpc>
                          <a:spcPts val="2200"/>
                        </a:lnSpc>
                        <a:spcAft>
                          <a:spcPts val="0"/>
                        </a:spcAft>
                      </a:pPr>
                      <a:r>
                        <a:rPr lang="zh-TW" sz="1600" kern="100" dirty="0">
                          <a:effectLst/>
                          <a:latin typeface="微軟正黑體" panose="020B0604030504040204" pitchFamily="34" charset="-120"/>
                          <a:ea typeface="微軟正黑體" panose="020B0604030504040204" pitchFamily="34" charset="-120"/>
                        </a:rPr>
                        <a:t>降低生產成本</a:t>
                      </a:r>
                      <a:endParaRPr lang="en-US" altLang="zh-TW" sz="1600" kern="100" dirty="0">
                        <a:effectLst/>
                        <a:latin typeface="微軟正黑體" panose="020B0604030504040204" pitchFamily="34" charset="-120"/>
                        <a:ea typeface="微軟正黑體" panose="020B0604030504040204" pitchFamily="34" charset="-120"/>
                      </a:endParaRPr>
                    </a:p>
                  </a:txBody>
                  <a:tcPr marL="68580" marR="68580" marT="0" marB="0" anchor="ctr"/>
                </a:tc>
                <a:tc>
                  <a:txBody>
                    <a:bodyPr/>
                    <a:lstStyle/>
                    <a:p>
                      <a:pPr algn="r">
                        <a:lnSpc>
                          <a:spcPts val="2200"/>
                        </a:lnSpc>
                        <a:spcAft>
                          <a:spcPts val="0"/>
                        </a:spcAft>
                      </a:pPr>
                      <a:r>
                        <a:rPr lang="zh-TW" sz="1600" kern="100" dirty="0">
                          <a:effectLst/>
                          <a:latin typeface="微軟正黑體" panose="020B0604030504040204" pitchFamily="34" charset="-120"/>
                          <a:ea typeface="微軟正黑體" panose="020B0604030504040204" pitchFamily="34" charset="-120"/>
                        </a:rPr>
                        <a:t>元</a:t>
                      </a:r>
                      <a:endParaRPr lang="zh-TW" sz="1600" kern="100" dirty="0">
                        <a:effectLst/>
                        <a:latin typeface="微軟正黑體" panose="020B0604030504040204" pitchFamily="34" charset="-120"/>
                        <a:ea typeface="微軟正黑體" panose="020B0604030504040204" pitchFamily="34" charset="-120"/>
                        <a:cs typeface="CG Times"/>
                      </a:endParaRPr>
                    </a:p>
                  </a:txBody>
                  <a:tcPr marL="68580" marR="68580" marT="0" marB="0" anchor="ctr"/>
                </a:tc>
                <a:tc>
                  <a:txBody>
                    <a:bodyPr/>
                    <a:lstStyle/>
                    <a:p>
                      <a:pPr algn="r">
                        <a:lnSpc>
                          <a:spcPts val="2200"/>
                        </a:lnSpc>
                        <a:spcAft>
                          <a:spcPts val="0"/>
                        </a:spcAft>
                      </a:pPr>
                      <a:r>
                        <a:rPr lang="en-US" sz="1600" kern="100">
                          <a:effectLst/>
                          <a:latin typeface="微軟正黑體" panose="020B0604030504040204" pitchFamily="34" charset="-120"/>
                          <a:ea typeface="微軟正黑體" panose="020B0604030504040204" pitchFamily="34" charset="-120"/>
                        </a:rPr>
                        <a:t> </a:t>
                      </a:r>
                      <a:endParaRPr lang="zh-TW" sz="1600" kern="100">
                        <a:effectLst/>
                        <a:latin typeface="微軟正黑體" panose="020B0604030504040204" pitchFamily="34" charset="-120"/>
                        <a:ea typeface="微軟正黑體" panose="020B0604030504040204" pitchFamily="34" charset="-120"/>
                        <a:cs typeface="CG Times"/>
                      </a:endParaRPr>
                    </a:p>
                  </a:txBody>
                  <a:tcPr marL="68580" marR="68580" marT="0" marB="0"/>
                </a:tc>
                <a:extLst>
                  <a:ext uri="{0D108BD9-81ED-4DB2-BD59-A6C34878D82A}">
                    <a16:rowId xmlns:a16="http://schemas.microsoft.com/office/drawing/2014/main" val="10003"/>
                  </a:ext>
                </a:extLst>
              </a:tr>
              <a:tr h="398813">
                <a:tc>
                  <a:txBody>
                    <a:bodyPr/>
                    <a:lstStyle/>
                    <a:p>
                      <a:pPr marL="0" marR="0" indent="0" algn="ctr" defTabSz="914400" rtl="0" eaLnBrk="1" fontAlgn="auto" latinLnBrk="0" hangingPunct="1">
                        <a:lnSpc>
                          <a:spcPts val="2200"/>
                        </a:lnSpc>
                        <a:spcBef>
                          <a:spcPts val="0"/>
                        </a:spcBef>
                        <a:spcAft>
                          <a:spcPts val="0"/>
                        </a:spcAft>
                        <a:buClrTx/>
                        <a:buSzTx/>
                        <a:buFontTx/>
                        <a:buNone/>
                        <a:tabLst/>
                        <a:defRPr/>
                      </a:pPr>
                      <a:r>
                        <a:rPr lang="zh-TW" altLang="en-US" sz="1600" kern="100" dirty="0">
                          <a:solidFill>
                            <a:schemeClr val="tx1"/>
                          </a:solidFill>
                          <a:effectLst/>
                          <a:latin typeface="微軟正黑體" panose="020B0604030504040204" pitchFamily="34" charset="-120"/>
                          <a:ea typeface="微軟正黑體" panose="020B0604030504040204" pitchFamily="34" charset="-120"/>
                          <a:cs typeface="+mn-cs"/>
                        </a:rPr>
                        <a:t>取得能源管理、碳</a:t>
                      </a:r>
                      <a:r>
                        <a:rPr lang="en-US" altLang="zh-TW" sz="1600" kern="100" dirty="0">
                          <a:solidFill>
                            <a:schemeClr val="tx1"/>
                          </a:solidFill>
                          <a:effectLst/>
                          <a:latin typeface="微軟正黑體" panose="020B0604030504040204" pitchFamily="34" charset="-120"/>
                          <a:ea typeface="微軟正黑體" panose="020B0604030504040204" pitchFamily="34" charset="-120"/>
                          <a:cs typeface="+mn-cs"/>
                        </a:rPr>
                        <a:t>/</a:t>
                      </a:r>
                      <a:r>
                        <a:rPr lang="zh-TW" altLang="en-US" sz="1600" kern="100" dirty="0">
                          <a:solidFill>
                            <a:schemeClr val="tx1"/>
                          </a:solidFill>
                          <a:effectLst/>
                          <a:latin typeface="微軟正黑體" panose="020B0604030504040204" pitchFamily="34" charset="-120"/>
                          <a:ea typeface="微軟正黑體" panose="020B0604030504040204" pitchFamily="34" charset="-120"/>
                          <a:cs typeface="+mn-cs"/>
                        </a:rPr>
                        <a:t>水足跡、溫室氣體盤查管理等認證</a:t>
                      </a:r>
                      <a:r>
                        <a:rPr lang="en-US" altLang="zh-TW" sz="1600" kern="100" dirty="0">
                          <a:solidFill>
                            <a:schemeClr val="tx1"/>
                          </a:solidFill>
                          <a:effectLst/>
                          <a:latin typeface="微軟正黑體" panose="020B0604030504040204" pitchFamily="34" charset="-120"/>
                          <a:ea typeface="微軟正黑體" panose="020B0604030504040204" pitchFamily="34" charset="-120"/>
                          <a:cs typeface="+mn-cs"/>
                        </a:rPr>
                        <a:t>(</a:t>
                      </a:r>
                      <a:r>
                        <a:rPr lang="zh-TW" altLang="en-US" sz="1600" kern="100" dirty="0">
                          <a:effectLst/>
                          <a:latin typeface="微軟正黑體" panose="020B0604030504040204" pitchFamily="34" charset="-120"/>
                          <a:ea typeface="微軟正黑體" panose="020B0604030504040204" pitchFamily="34" charset="-120"/>
                          <a:cs typeface="CG Times"/>
                        </a:rPr>
                        <a:t>至少</a:t>
                      </a:r>
                      <a:r>
                        <a:rPr lang="en-US" altLang="zh-TW" sz="1600" kern="100" dirty="0">
                          <a:effectLst/>
                          <a:latin typeface="微軟正黑體" panose="020B0604030504040204" pitchFamily="34" charset="-120"/>
                          <a:ea typeface="微軟正黑體" panose="020B0604030504040204" pitchFamily="34" charset="-120"/>
                          <a:cs typeface="CG Times"/>
                        </a:rPr>
                        <a:t>1</a:t>
                      </a:r>
                      <a:r>
                        <a:rPr lang="zh-TW" altLang="en-US" sz="1600" kern="100" dirty="0">
                          <a:effectLst/>
                          <a:latin typeface="微軟正黑體" panose="020B0604030504040204" pitchFamily="34" charset="-120"/>
                          <a:ea typeface="微軟正黑體" panose="020B0604030504040204" pitchFamily="34" charset="-120"/>
                          <a:cs typeface="CG Times"/>
                        </a:rPr>
                        <a:t>項</a:t>
                      </a:r>
                      <a:r>
                        <a:rPr lang="en-US" altLang="zh-TW" sz="1600" kern="100" dirty="0">
                          <a:solidFill>
                            <a:schemeClr val="tx1"/>
                          </a:solidFill>
                          <a:effectLst/>
                          <a:latin typeface="微軟正黑體" panose="020B0604030504040204" pitchFamily="34" charset="-120"/>
                          <a:ea typeface="微軟正黑體" panose="020B0604030504040204" pitchFamily="34" charset="-120"/>
                          <a:cs typeface="+mn-cs"/>
                        </a:rPr>
                        <a:t>)</a:t>
                      </a:r>
                      <a:endParaRPr lang="zh-TW" sz="1600" kern="100" dirty="0">
                        <a:solidFill>
                          <a:schemeClr val="tx1"/>
                        </a:solidFill>
                        <a:effectLst/>
                        <a:latin typeface="微軟正黑體" panose="020B0604030504040204" pitchFamily="34" charset="-120"/>
                        <a:ea typeface="微軟正黑體" panose="020B0604030504040204" pitchFamily="34" charset="-120"/>
                        <a:cs typeface="+mn-cs"/>
                      </a:endParaRPr>
                    </a:p>
                  </a:txBody>
                  <a:tcPr marL="68580" marR="68580" marT="0" marB="0" anchor="ctr"/>
                </a:tc>
                <a:tc>
                  <a:txBody>
                    <a:bodyPr/>
                    <a:lstStyle/>
                    <a:p>
                      <a:pPr algn="r">
                        <a:lnSpc>
                          <a:spcPts val="2200"/>
                        </a:lnSpc>
                        <a:spcAft>
                          <a:spcPts val="0"/>
                        </a:spcAft>
                      </a:pPr>
                      <a:r>
                        <a:rPr lang="zh-TW" altLang="en-US" sz="1600" kern="100" dirty="0">
                          <a:effectLst/>
                          <a:latin typeface="微軟正黑體" panose="020B0604030504040204" pitchFamily="34" charset="-120"/>
                          <a:ea typeface="微軟正黑體" panose="020B0604030504040204" pitchFamily="34" charset="-120"/>
                          <a:cs typeface="CG Times"/>
                        </a:rPr>
                        <a:t>項</a:t>
                      </a:r>
                      <a:endParaRPr lang="zh-TW" sz="1600" kern="100" dirty="0">
                        <a:effectLst/>
                        <a:latin typeface="微軟正黑體" panose="020B0604030504040204" pitchFamily="34" charset="-120"/>
                        <a:ea typeface="微軟正黑體" panose="020B0604030504040204" pitchFamily="34" charset="-120"/>
                        <a:cs typeface="CG Times"/>
                      </a:endParaRPr>
                    </a:p>
                  </a:txBody>
                  <a:tcPr marL="68580" marR="68580" marT="0" marB="0" anchor="ctr"/>
                </a:tc>
                <a:tc>
                  <a:txBody>
                    <a:bodyPr/>
                    <a:lstStyle/>
                    <a:p>
                      <a:pPr algn="l">
                        <a:lnSpc>
                          <a:spcPts val="2200"/>
                        </a:lnSpc>
                        <a:spcAft>
                          <a:spcPts val="0"/>
                        </a:spcAft>
                      </a:pPr>
                      <a:endParaRPr lang="zh-TW" sz="1600" kern="100" dirty="0">
                        <a:effectLst/>
                        <a:latin typeface="微軟正黑體" panose="020B0604030504040204" pitchFamily="34" charset="-120"/>
                        <a:ea typeface="微軟正黑體" panose="020B0604030504040204" pitchFamily="34" charset="-120"/>
                        <a:cs typeface="CG Times"/>
                      </a:endParaRPr>
                    </a:p>
                  </a:txBody>
                  <a:tcPr marL="68580" marR="68580" marT="0" marB="0"/>
                </a:tc>
                <a:extLst>
                  <a:ext uri="{0D108BD9-81ED-4DB2-BD59-A6C34878D82A}">
                    <a16:rowId xmlns:a16="http://schemas.microsoft.com/office/drawing/2014/main" val="10004"/>
                  </a:ext>
                </a:extLst>
              </a:tr>
            </a:tbl>
          </a:graphicData>
        </a:graphic>
      </p:graphicFrame>
      <p:sp>
        <p:nvSpPr>
          <p:cNvPr id="6" name="矩形 5"/>
          <p:cNvSpPr/>
          <p:nvPr/>
        </p:nvSpPr>
        <p:spPr>
          <a:xfrm>
            <a:off x="251520" y="865504"/>
            <a:ext cx="2031326" cy="374461"/>
          </a:xfrm>
          <a:prstGeom prst="rect">
            <a:avLst/>
          </a:prstGeom>
        </p:spPr>
        <p:txBody>
          <a:bodyPr wrap="none">
            <a:spAutoFit/>
          </a:bodyPr>
          <a:lstStyle/>
          <a:p>
            <a:pPr algn="ctr">
              <a:lnSpc>
                <a:spcPts val="2200"/>
              </a:lnSpc>
            </a:pPr>
            <a:r>
              <a:rPr lang="zh-TW" altLang="en-US" b="1" kern="100" dirty="0">
                <a:latin typeface="微軟正黑體" panose="020B0604030504040204" pitchFamily="34" charset="-120"/>
                <a:ea typeface="微軟正黑體" panose="020B0604030504040204" pitchFamily="34" charset="-120"/>
              </a:rPr>
              <a:t>一、</a:t>
            </a:r>
            <a:r>
              <a:rPr lang="zh-TW" altLang="zh-TW" b="1" kern="100" dirty="0">
                <a:latin typeface="微軟正黑體" panose="020B0604030504040204" pitchFamily="34" charset="-120"/>
                <a:ea typeface="微軟正黑體" panose="020B0604030504040204" pitchFamily="34" charset="-120"/>
              </a:rPr>
              <a:t>必要量化效益</a:t>
            </a:r>
            <a:endParaRPr lang="zh-TW" altLang="en-US" b="1" kern="100" dirty="0">
              <a:latin typeface="微軟正黑體" panose="020B0604030504040204" pitchFamily="34" charset="-120"/>
              <a:ea typeface="微軟正黑體" panose="020B0604030504040204" pitchFamily="34" charset="-120"/>
            </a:endParaRPr>
          </a:p>
        </p:txBody>
      </p:sp>
      <p:sp>
        <p:nvSpPr>
          <p:cNvPr id="7" name="矩形 6"/>
          <p:cNvSpPr/>
          <p:nvPr/>
        </p:nvSpPr>
        <p:spPr>
          <a:xfrm>
            <a:off x="255438" y="3563963"/>
            <a:ext cx="3323347" cy="374461"/>
          </a:xfrm>
          <a:prstGeom prst="rect">
            <a:avLst/>
          </a:prstGeom>
        </p:spPr>
        <p:txBody>
          <a:bodyPr wrap="none">
            <a:spAutoFit/>
          </a:bodyPr>
          <a:lstStyle/>
          <a:p>
            <a:pPr algn="ctr">
              <a:lnSpc>
                <a:spcPts val="2200"/>
              </a:lnSpc>
            </a:pPr>
            <a:r>
              <a:rPr lang="zh-TW" altLang="en-US" b="1" kern="100" dirty="0">
                <a:latin typeface="微軟正黑體" panose="020B0604030504040204" pitchFamily="34" charset="-120"/>
                <a:ea typeface="微軟正黑體" panose="020B0604030504040204" pitchFamily="34" charset="-120"/>
              </a:rPr>
              <a:t>二、</a:t>
            </a:r>
            <a:r>
              <a:rPr lang="zh-TW" altLang="zh-TW" b="1" kern="100" dirty="0">
                <a:latin typeface="微軟正黑體" panose="020B0604030504040204" pitchFamily="34" charset="-120"/>
                <a:ea typeface="微軟正黑體" panose="020B0604030504040204" pitchFamily="34" charset="-120"/>
              </a:rPr>
              <a:t>自</a:t>
            </a:r>
            <a:r>
              <a:rPr lang="zh-TW" altLang="en-US" b="1" kern="100" dirty="0">
                <a:latin typeface="微軟正黑體" panose="020B0604030504040204" pitchFamily="34" charset="-120"/>
                <a:ea typeface="微軟正黑體" panose="020B0604030504040204" pitchFamily="34" charset="-120"/>
              </a:rPr>
              <a:t>訂</a:t>
            </a:r>
            <a:r>
              <a:rPr lang="zh-TW" altLang="zh-TW" b="1" kern="100" dirty="0">
                <a:latin typeface="微軟正黑體" panose="020B0604030504040204" pitchFamily="34" charset="-120"/>
                <a:ea typeface="微軟正黑體" panose="020B0604030504040204" pitchFamily="34" charset="-120"/>
              </a:rPr>
              <a:t>量化效益</a:t>
            </a:r>
            <a:r>
              <a:rPr lang="zh-TW" altLang="en-US" b="1" kern="100" dirty="0">
                <a:latin typeface="微軟正黑體" panose="020B0604030504040204" pitchFamily="34" charset="-120"/>
                <a:ea typeface="微軟正黑體" panose="020B0604030504040204" pitchFamily="34" charset="-120"/>
              </a:rPr>
              <a:t>（至少</a:t>
            </a:r>
            <a:r>
              <a:rPr lang="en-US" altLang="zh-TW" b="1" kern="100" dirty="0">
                <a:latin typeface="微軟正黑體" panose="020B0604030504040204" pitchFamily="34" charset="-120"/>
                <a:ea typeface="微軟正黑體" panose="020B0604030504040204" pitchFamily="34" charset="-120"/>
              </a:rPr>
              <a:t>3</a:t>
            </a:r>
            <a:r>
              <a:rPr lang="zh-TW" altLang="en-US" b="1" kern="100" dirty="0">
                <a:latin typeface="微軟正黑體" panose="020B0604030504040204" pitchFamily="34" charset="-120"/>
                <a:ea typeface="微軟正黑體" panose="020B0604030504040204" pitchFamily="34" charset="-120"/>
              </a:rPr>
              <a:t>項）</a:t>
            </a:r>
          </a:p>
        </p:txBody>
      </p:sp>
      <p:graphicFrame>
        <p:nvGraphicFramePr>
          <p:cNvPr id="8" name="表格 7"/>
          <p:cNvGraphicFramePr>
            <a:graphicFrameLocks noGrp="1"/>
          </p:cNvGraphicFramePr>
          <p:nvPr>
            <p:extLst>
              <p:ext uri="{D42A27DB-BD31-4B8C-83A1-F6EECF244321}">
                <p14:modId xmlns:p14="http://schemas.microsoft.com/office/powerpoint/2010/main" val="739229355"/>
              </p:ext>
            </p:extLst>
          </p:nvPr>
        </p:nvGraphicFramePr>
        <p:xfrm>
          <a:off x="204888" y="3941009"/>
          <a:ext cx="8633196" cy="1848227"/>
        </p:xfrm>
        <a:graphic>
          <a:graphicData uri="http://schemas.openxmlformats.org/drawingml/2006/table">
            <a:tbl>
              <a:tblPr firstRow="1" firstCol="1" bandRow="1">
                <a:tableStyleId>{5940675A-B579-460E-94D1-54222C63F5DA}</a:tableStyleId>
              </a:tblPr>
              <a:tblGrid>
                <a:gridCol w="3104937">
                  <a:extLst>
                    <a:ext uri="{9D8B030D-6E8A-4147-A177-3AD203B41FA5}">
                      <a16:colId xmlns:a16="http://schemas.microsoft.com/office/drawing/2014/main" val="20000"/>
                    </a:ext>
                  </a:extLst>
                </a:gridCol>
                <a:gridCol w="1622215">
                  <a:extLst>
                    <a:ext uri="{9D8B030D-6E8A-4147-A177-3AD203B41FA5}">
                      <a16:colId xmlns:a16="http://schemas.microsoft.com/office/drawing/2014/main" val="20001"/>
                    </a:ext>
                  </a:extLst>
                </a:gridCol>
                <a:gridCol w="3906044">
                  <a:extLst>
                    <a:ext uri="{9D8B030D-6E8A-4147-A177-3AD203B41FA5}">
                      <a16:colId xmlns:a16="http://schemas.microsoft.com/office/drawing/2014/main" val="20002"/>
                    </a:ext>
                  </a:extLst>
                </a:gridCol>
              </a:tblGrid>
              <a:tr h="328167">
                <a:tc>
                  <a:txBody>
                    <a:bodyPr/>
                    <a:lstStyle/>
                    <a:p>
                      <a:pPr marL="0" algn="ctr" defTabSz="914400" rtl="0" eaLnBrk="1" latinLnBrk="0" hangingPunct="1">
                        <a:lnSpc>
                          <a:spcPts val="2200"/>
                        </a:lnSpc>
                        <a:spcAft>
                          <a:spcPts val="0"/>
                        </a:spcAft>
                      </a:pPr>
                      <a:r>
                        <a:rPr lang="zh-TW" sz="1600" b="1" kern="100" dirty="0">
                          <a:effectLst/>
                          <a:latin typeface="微軟正黑體" panose="020B0604030504040204" pitchFamily="34" charset="-120"/>
                          <a:ea typeface="微軟正黑體" panose="020B0604030504040204" pitchFamily="34" charset="-120"/>
                        </a:rPr>
                        <a:t>項目</a:t>
                      </a:r>
                      <a:endParaRPr lang="zh-TW" sz="1600" b="1" kern="100" dirty="0">
                        <a:solidFill>
                          <a:schemeClr val="tx1"/>
                        </a:solidFill>
                        <a:effectLst/>
                        <a:latin typeface="微軟正黑體" panose="020B0604030504040204" pitchFamily="34" charset="-120"/>
                        <a:ea typeface="微軟正黑體" panose="020B0604030504040204" pitchFamily="34" charset="-120"/>
                        <a:cs typeface="+mn-cs"/>
                      </a:endParaRPr>
                    </a:p>
                  </a:txBody>
                  <a:tcPr marL="68580" marR="68580" marT="0" marB="0" anchor="ctr">
                    <a:solidFill>
                      <a:schemeClr val="accent4"/>
                    </a:solidFill>
                  </a:tcPr>
                </a:tc>
                <a:tc>
                  <a:txBody>
                    <a:bodyPr/>
                    <a:lstStyle/>
                    <a:p>
                      <a:pPr marL="0" algn="ctr" defTabSz="914400" rtl="0" eaLnBrk="1" latinLnBrk="0" hangingPunct="1">
                        <a:lnSpc>
                          <a:spcPts val="2200"/>
                        </a:lnSpc>
                        <a:spcAft>
                          <a:spcPts val="0"/>
                        </a:spcAft>
                      </a:pPr>
                      <a:r>
                        <a:rPr lang="zh-TW" sz="1600" b="1" kern="100" dirty="0">
                          <a:effectLst/>
                          <a:latin typeface="微軟正黑體" panose="020B0604030504040204" pitchFamily="34" charset="-120"/>
                          <a:ea typeface="微軟正黑體" panose="020B0604030504040204" pitchFamily="34" charset="-120"/>
                        </a:rPr>
                        <a:t>輔導後量化效益</a:t>
                      </a:r>
                      <a:endParaRPr lang="zh-TW" sz="1600" b="1" kern="100" dirty="0">
                        <a:solidFill>
                          <a:schemeClr val="tx1"/>
                        </a:solidFill>
                        <a:effectLst/>
                        <a:latin typeface="微軟正黑體" panose="020B0604030504040204" pitchFamily="34" charset="-120"/>
                        <a:ea typeface="微軟正黑體" panose="020B0604030504040204" pitchFamily="34" charset="-120"/>
                        <a:cs typeface="+mn-cs"/>
                      </a:endParaRPr>
                    </a:p>
                  </a:txBody>
                  <a:tcPr marL="68580" marR="68580" marT="0" marB="0" anchor="ctr">
                    <a:solidFill>
                      <a:schemeClr val="accent4"/>
                    </a:solidFill>
                  </a:tcPr>
                </a:tc>
                <a:tc>
                  <a:txBody>
                    <a:bodyPr/>
                    <a:lstStyle/>
                    <a:p>
                      <a:pPr marL="0" algn="ctr" defTabSz="914400" rtl="0" eaLnBrk="1" latinLnBrk="0" hangingPunct="1">
                        <a:lnSpc>
                          <a:spcPts val="2200"/>
                        </a:lnSpc>
                        <a:spcAft>
                          <a:spcPts val="0"/>
                        </a:spcAft>
                      </a:pPr>
                      <a:r>
                        <a:rPr lang="zh-TW" sz="1600" b="1" kern="100" dirty="0">
                          <a:effectLst/>
                          <a:latin typeface="微軟正黑體" panose="020B0604030504040204" pitchFamily="34" charset="-120"/>
                          <a:ea typeface="微軟正黑體" panose="020B0604030504040204" pitchFamily="34" charset="-120"/>
                        </a:rPr>
                        <a:t>計算方式</a:t>
                      </a:r>
                      <a:r>
                        <a:rPr lang="en-US" sz="1600" b="1" kern="100" dirty="0">
                          <a:effectLst/>
                          <a:latin typeface="微軟正黑體" panose="020B0604030504040204" pitchFamily="34" charset="-120"/>
                          <a:ea typeface="微軟正黑體" panose="020B0604030504040204" pitchFamily="34" charset="-120"/>
                        </a:rPr>
                        <a:t>/</a:t>
                      </a:r>
                      <a:r>
                        <a:rPr lang="zh-TW" sz="1600" b="1" kern="100" dirty="0">
                          <a:effectLst/>
                          <a:latin typeface="微軟正黑體" panose="020B0604030504040204" pitchFamily="34" charset="-120"/>
                          <a:ea typeface="微軟正黑體" panose="020B0604030504040204" pitchFamily="34" charset="-120"/>
                        </a:rPr>
                        <a:t>說明</a:t>
                      </a:r>
                      <a:endParaRPr lang="zh-TW" sz="1600" b="1" kern="100" dirty="0">
                        <a:solidFill>
                          <a:schemeClr val="tx1"/>
                        </a:solidFill>
                        <a:effectLst/>
                        <a:latin typeface="微軟正黑體" panose="020B0604030504040204" pitchFamily="34" charset="-120"/>
                        <a:ea typeface="微軟正黑體" panose="020B0604030504040204" pitchFamily="34" charset="-120"/>
                        <a:cs typeface="+mn-cs"/>
                      </a:endParaRPr>
                    </a:p>
                  </a:txBody>
                  <a:tcPr marL="68580" marR="68580" marT="0" marB="0">
                    <a:solidFill>
                      <a:schemeClr val="accent4"/>
                    </a:solidFill>
                  </a:tcPr>
                </a:tc>
                <a:extLst>
                  <a:ext uri="{0D108BD9-81ED-4DB2-BD59-A6C34878D82A}">
                    <a16:rowId xmlns:a16="http://schemas.microsoft.com/office/drawing/2014/main" val="10000"/>
                  </a:ext>
                </a:extLst>
              </a:tr>
              <a:tr h="328167">
                <a:tc>
                  <a:txBody>
                    <a:bodyPr/>
                    <a:lstStyle/>
                    <a:p>
                      <a:pPr marL="0" algn="ctr" defTabSz="914400" rtl="0" eaLnBrk="1" latinLnBrk="0" hangingPunct="1">
                        <a:lnSpc>
                          <a:spcPts val="2200"/>
                        </a:lnSpc>
                        <a:spcAft>
                          <a:spcPts val="0"/>
                        </a:spcAft>
                      </a:pPr>
                      <a:r>
                        <a:rPr lang="zh-TW" sz="1600" kern="100" dirty="0">
                          <a:solidFill>
                            <a:schemeClr val="tx1"/>
                          </a:solidFill>
                          <a:effectLst/>
                          <a:latin typeface="微軟正黑體" panose="020B0604030504040204" pitchFamily="34" charset="-120"/>
                          <a:ea typeface="微軟正黑體" panose="020B0604030504040204" pitchFamily="34" charset="-120"/>
                        </a:rPr>
                        <a:t>新增就業人數</a:t>
                      </a:r>
                      <a:endParaRPr lang="zh-TW" sz="1600" b="1" kern="100" dirty="0">
                        <a:solidFill>
                          <a:schemeClr val="tx1"/>
                        </a:solidFill>
                        <a:effectLst/>
                        <a:latin typeface="微軟正黑體" panose="020B0604030504040204" pitchFamily="34" charset="-120"/>
                        <a:ea typeface="微軟正黑體" panose="020B0604030504040204" pitchFamily="34" charset="-120"/>
                        <a:cs typeface="+mn-cs"/>
                      </a:endParaRPr>
                    </a:p>
                  </a:txBody>
                  <a:tcPr marL="68580" marR="68580" marT="0" marB="0"/>
                </a:tc>
                <a:tc>
                  <a:txBody>
                    <a:bodyPr/>
                    <a:lstStyle/>
                    <a:p>
                      <a:pPr marL="0" algn="r" defTabSz="914400" rtl="0" eaLnBrk="1" latinLnBrk="0" hangingPunct="1">
                        <a:lnSpc>
                          <a:spcPts val="2200"/>
                        </a:lnSpc>
                        <a:spcAft>
                          <a:spcPts val="0"/>
                        </a:spcAft>
                      </a:pPr>
                      <a:r>
                        <a:rPr lang="zh-TW" sz="1600" kern="100" dirty="0">
                          <a:solidFill>
                            <a:schemeClr val="tx1"/>
                          </a:solidFill>
                          <a:effectLst/>
                          <a:latin typeface="微軟正黑體" panose="020B0604030504040204" pitchFamily="34" charset="-120"/>
                          <a:ea typeface="微軟正黑體" panose="020B0604030504040204" pitchFamily="34" charset="-120"/>
                          <a:cs typeface="+mn-cs"/>
                        </a:rPr>
                        <a:t>人</a:t>
                      </a:r>
                    </a:p>
                  </a:txBody>
                  <a:tcPr marL="68580" marR="68580" marT="0" marB="0"/>
                </a:tc>
                <a:tc>
                  <a:txBody>
                    <a:bodyPr/>
                    <a:lstStyle/>
                    <a:p>
                      <a:pPr marL="0" algn="ctr" defTabSz="914400" rtl="0" eaLnBrk="1" latinLnBrk="0" hangingPunct="1">
                        <a:lnSpc>
                          <a:spcPts val="2200"/>
                        </a:lnSpc>
                        <a:spcAft>
                          <a:spcPts val="0"/>
                        </a:spcAft>
                      </a:pPr>
                      <a:r>
                        <a:rPr lang="en-US" sz="1600" kern="100">
                          <a:effectLst/>
                          <a:latin typeface="微軟正黑體" panose="020B0604030504040204" pitchFamily="34" charset="-120"/>
                          <a:ea typeface="微軟正黑體" panose="020B0604030504040204" pitchFamily="34" charset="-120"/>
                        </a:rPr>
                        <a:t> </a:t>
                      </a:r>
                      <a:endParaRPr lang="zh-TW" sz="1600" b="1" kern="100">
                        <a:solidFill>
                          <a:schemeClr val="tx1"/>
                        </a:solidFill>
                        <a:effectLst/>
                        <a:latin typeface="微軟正黑體" panose="020B0604030504040204" pitchFamily="34" charset="-120"/>
                        <a:ea typeface="微軟正黑體" panose="020B0604030504040204" pitchFamily="34" charset="-120"/>
                        <a:cs typeface="+mn-cs"/>
                      </a:endParaRPr>
                    </a:p>
                  </a:txBody>
                  <a:tcPr marL="68580" marR="68580" marT="0" marB="0"/>
                </a:tc>
                <a:extLst>
                  <a:ext uri="{0D108BD9-81ED-4DB2-BD59-A6C34878D82A}">
                    <a16:rowId xmlns:a16="http://schemas.microsoft.com/office/drawing/2014/main" val="10001"/>
                  </a:ext>
                </a:extLst>
              </a:tr>
              <a:tr h="328167">
                <a:tc>
                  <a:txBody>
                    <a:bodyPr/>
                    <a:lstStyle/>
                    <a:p>
                      <a:pPr algn="ctr">
                        <a:lnSpc>
                          <a:spcPts val="2200"/>
                        </a:lnSpc>
                        <a:spcAft>
                          <a:spcPts val="0"/>
                        </a:spcAft>
                      </a:pPr>
                      <a:r>
                        <a:rPr lang="zh-TW" sz="1600" strike="noStrike" kern="100" dirty="0">
                          <a:solidFill>
                            <a:schemeClr val="tx1"/>
                          </a:solidFill>
                          <a:effectLst/>
                          <a:latin typeface="微軟正黑體" panose="020B0604030504040204" pitchFamily="34" charset="-120"/>
                          <a:ea typeface="微軟正黑體" panose="020B0604030504040204" pitchFamily="34" charset="-120"/>
                        </a:rPr>
                        <a:t>減少溫室氣體排放</a:t>
                      </a:r>
                      <a:endParaRPr lang="zh-TW" sz="1600" strike="noStrike" kern="100" dirty="0">
                        <a:solidFill>
                          <a:schemeClr val="tx1"/>
                        </a:solidFill>
                        <a:effectLst/>
                        <a:latin typeface="微軟正黑體" panose="020B0604030504040204" pitchFamily="34" charset="-120"/>
                        <a:ea typeface="微軟正黑體" panose="020B0604030504040204" pitchFamily="34" charset="-120"/>
                        <a:cs typeface="CG Times"/>
                      </a:endParaRPr>
                    </a:p>
                  </a:txBody>
                  <a:tcPr marL="68580" marR="68580" marT="0" marB="0" anchor="ctr"/>
                </a:tc>
                <a:tc>
                  <a:txBody>
                    <a:bodyPr/>
                    <a:lstStyle/>
                    <a:p>
                      <a:pPr algn="r">
                        <a:lnSpc>
                          <a:spcPts val="2200"/>
                        </a:lnSpc>
                        <a:spcAft>
                          <a:spcPts val="0"/>
                        </a:spcAft>
                      </a:pPr>
                      <a:r>
                        <a:rPr lang="zh-TW" sz="1600" kern="100" dirty="0">
                          <a:effectLst/>
                          <a:latin typeface="微軟正黑體" panose="020B0604030504040204" pitchFamily="34" charset="-120"/>
                          <a:ea typeface="微軟正黑體" panose="020B0604030504040204" pitchFamily="34" charset="-120"/>
                        </a:rPr>
                        <a:t>噸</a:t>
                      </a:r>
                      <a:r>
                        <a:rPr lang="en-US" sz="1600" kern="100" dirty="0">
                          <a:effectLst/>
                          <a:latin typeface="微軟正黑體" panose="020B0604030504040204" pitchFamily="34" charset="-120"/>
                          <a:ea typeface="微軟正黑體" panose="020B0604030504040204" pitchFamily="34" charset="-120"/>
                        </a:rPr>
                        <a:t>/</a:t>
                      </a:r>
                      <a:r>
                        <a:rPr lang="zh-TW" sz="1600" kern="100" dirty="0">
                          <a:effectLst/>
                          <a:latin typeface="微軟正黑體" panose="020B0604030504040204" pitchFamily="34" charset="-120"/>
                          <a:ea typeface="微軟正黑體" panose="020B0604030504040204" pitchFamily="34" charset="-120"/>
                        </a:rPr>
                        <a:t>年</a:t>
                      </a:r>
                      <a:endParaRPr lang="zh-TW" sz="1600" kern="100" dirty="0">
                        <a:effectLst/>
                        <a:latin typeface="微軟正黑體" panose="020B0604030504040204" pitchFamily="34" charset="-120"/>
                        <a:ea typeface="微軟正黑體" panose="020B0604030504040204" pitchFamily="34" charset="-120"/>
                        <a:cs typeface="CG Times"/>
                      </a:endParaRPr>
                    </a:p>
                  </a:txBody>
                  <a:tcPr marL="68580" marR="68580" marT="0" marB="0" anchor="ctr"/>
                </a:tc>
                <a:tc>
                  <a:txBody>
                    <a:bodyPr/>
                    <a:lstStyle/>
                    <a:p>
                      <a:pPr algn="r">
                        <a:lnSpc>
                          <a:spcPts val="2200"/>
                        </a:lnSpc>
                        <a:spcAft>
                          <a:spcPts val="0"/>
                        </a:spcAft>
                      </a:pPr>
                      <a:r>
                        <a:rPr lang="en-US" sz="1600" kern="100" dirty="0">
                          <a:effectLst/>
                          <a:latin typeface="微軟正黑體" panose="020B0604030504040204" pitchFamily="34" charset="-120"/>
                          <a:ea typeface="微軟正黑體" panose="020B0604030504040204" pitchFamily="34" charset="-120"/>
                        </a:rPr>
                        <a:t> </a:t>
                      </a:r>
                      <a:endParaRPr lang="zh-TW" sz="1600" kern="100" dirty="0">
                        <a:effectLst/>
                        <a:latin typeface="微軟正黑體" panose="020B0604030504040204" pitchFamily="34" charset="-120"/>
                        <a:ea typeface="微軟正黑體" panose="020B0604030504040204" pitchFamily="34" charset="-120"/>
                        <a:cs typeface="CG Times"/>
                      </a:endParaRPr>
                    </a:p>
                  </a:txBody>
                  <a:tcPr marL="68580" marR="68580" marT="0" marB="0"/>
                </a:tc>
                <a:extLst>
                  <a:ext uri="{0D108BD9-81ED-4DB2-BD59-A6C34878D82A}">
                    <a16:rowId xmlns:a16="http://schemas.microsoft.com/office/drawing/2014/main" val="10004"/>
                  </a:ext>
                </a:extLst>
              </a:tr>
              <a:tr h="328167">
                <a:tc>
                  <a:txBody>
                    <a:bodyPr/>
                    <a:lstStyle/>
                    <a:p>
                      <a:pPr marL="0" algn="ctr" defTabSz="914400" rtl="0" eaLnBrk="1" latinLnBrk="0" hangingPunct="1">
                        <a:lnSpc>
                          <a:spcPts val="2200"/>
                        </a:lnSpc>
                        <a:spcAft>
                          <a:spcPts val="0"/>
                        </a:spcAft>
                      </a:pPr>
                      <a:r>
                        <a:rPr lang="zh-TW" altLang="zh-TW" sz="1600" strike="noStrike" kern="100" dirty="0">
                          <a:solidFill>
                            <a:schemeClr val="tx1"/>
                          </a:solidFill>
                          <a:effectLst/>
                          <a:latin typeface="微軟正黑體" panose="020B0604030504040204" pitchFamily="34" charset="-120"/>
                          <a:ea typeface="微軟正黑體" panose="020B0604030504040204" pitchFamily="34" charset="-120"/>
                          <a:cs typeface="+mn-cs"/>
                        </a:rPr>
                        <a:t>申請循環經濟相關認證</a:t>
                      </a:r>
                      <a:endParaRPr lang="zh-TW" sz="1600" strike="noStrike" kern="100" dirty="0">
                        <a:solidFill>
                          <a:schemeClr val="tx1"/>
                        </a:solidFill>
                        <a:effectLst/>
                        <a:latin typeface="微軟正黑體" panose="020B0604030504040204" pitchFamily="34" charset="-120"/>
                        <a:ea typeface="微軟正黑體" panose="020B0604030504040204" pitchFamily="34" charset="-120"/>
                        <a:cs typeface="+mn-cs"/>
                      </a:endParaRPr>
                    </a:p>
                  </a:txBody>
                  <a:tcPr marL="68580" marR="68580" marT="0" marB="0" anchor="ctr"/>
                </a:tc>
                <a:tc>
                  <a:txBody>
                    <a:bodyPr/>
                    <a:lstStyle/>
                    <a:p>
                      <a:pPr marL="0" marR="0" indent="0" algn="r" defTabSz="914400" rtl="0" eaLnBrk="1" fontAlgn="auto" latinLnBrk="0" hangingPunct="1">
                        <a:lnSpc>
                          <a:spcPts val="2200"/>
                        </a:lnSpc>
                        <a:spcBef>
                          <a:spcPts val="0"/>
                        </a:spcBef>
                        <a:spcAft>
                          <a:spcPts val="0"/>
                        </a:spcAft>
                        <a:buClrTx/>
                        <a:buSzTx/>
                        <a:buFontTx/>
                        <a:buNone/>
                        <a:tabLst/>
                        <a:defRPr/>
                      </a:pPr>
                      <a:r>
                        <a:rPr lang="zh-TW" altLang="en-US" sz="1600" kern="100" dirty="0">
                          <a:effectLst/>
                          <a:latin typeface="微軟正黑體" panose="020B0604030504040204" pitchFamily="34" charset="-120"/>
                          <a:ea typeface="微軟正黑體" panose="020B0604030504040204" pitchFamily="34" charset="-120"/>
                          <a:cs typeface="CG Times"/>
                        </a:rPr>
                        <a:t>項</a:t>
                      </a:r>
                      <a:endParaRPr lang="zh-TW" altLang="zh-TW" sz="1600" kern="100" dirty="0">
                        <a:effectLst/>
                        <a:latin typeface="微軟正黑體" panose="020B0604030504040204" pitchFamily="34" charset="-120"/>
                        <a:ea typeface="微軟正黑體" panose="020B0604030504040204" pitchFamily="34" charset="-120"/>
                        <a:cs typeface="CG Times"/>
                      </a:endParaRPr>
                    </a:p>
                  </a:txBody>
                  <a:tcPr marL="68580" marR="68580" marT="0" marB="0" anchor="ctr"/>
                </a:tc>
                <a:tc>
                  <a:txBody>
                    <a:bodyPr/>
                    <a:lstStyle/>
                    <a:p>
                      <a:pPr algn="r">
                        <a:lnSpc>
                          <a:spcPts val="2200"/>
                        </a:lnSpc>
                        <a:spcAft>
                          <a:spcPts val="0"/>
                        </a:spcAft>
                      </a:pPr>
                      <a:endParaRPr lang="zh-TW" sz="1600" kern="100" dirty="0">
                        <a:effectLst/>
                        <a:latin typeface="微軟正黑體" panose="020B0604030504040204" pitchFamily="34" charset="-120"/>
                        <a:ea typeface="微軟正黑體" panose="020B0604030504040204" pitchFamily="34" charset="-120"/>
                        <a:cs typeface="CG Times"/>
                      </a:endParaRPr>
                    </a:p>
                  </a:txBody>
                  <a:tcPr marL="68580" marR="68580" marT="0" marB="0"/>
                </a:tc>
                <a:extLst>
                  <a:ext uri="{0D108BD9-81ED-4DB2-BD59-A6C34878D82A}">
                    <a16:rowId xmlns:a16="http://schemas.microsoft.com/office/drawing/2014/main" val="10005"/>
                  </a:ext>
                </a:extLst>
              </a:tr>
              <a:tr h="328167">
                <a:tc>
                  <a:txBody>
                    <a:bodyPr/>
                    <a:lstStyle/>
                    <a:p>
                      <a:pPr marL="0" algn="ctr" defTabSz="914400" rtl="0" eaLnBrk="1" latinLnBrk="0" hangingPunct="1">
                        <a:lnSpc>
                          <a:spcPts val="2200"/>
                        </a:lnSpc>
                        <a:spcAft>
                          <a:spcPts val="0"/>
                        </a:spcAft>
                      </a:pPr>
                      <a:r>
                        <a:rPr lang="zh-TW" sz="1600" kern="100" dirty="0">
                          <a:solidFill>
                            <a:schemeClr val="tx1"/>
                          </a:solidFill>
                          <a:effectLst/>
                          <a:latin typeface="微軟正黑體" panose="020B0604030504040204" pitchFamily="34" charset="-120"/>
                          <a:ea typeface="微軟正黑體" panose="020B0604030504040204" pitchFamily="34" charset="-120"/>
                          <a:cs typeface="+mn-cs"/>
                        </a:rPr>
                        <a:t>其他</a:t>
                      </a:r>
                      <a:r>
                        <a:rPr lang="en-US" altLang="zh-TW" sz="1600" kern="100" dirty="0">
                          <a:solidFill>
                            <a:schemeClr val="tx1"/>
                          </a:solidFill>
                          <a:effectLst/>
                          <a:latin typeface="微軟正黑體" panose="020B0604030504040204" pitchFamily="34" charset="-120"/>
                          <a:ea typeface="微軟正黑體" panose="020B0604030504040204" pitchFamily="34" charset="-120"/>
                          <a:cs typeface="+mn-cs"/>
                        </a:rPr>
                        <a:t>(</a:t>
                      </a:r>
                      <a:r>
                        <a:rPr lang="zh-TW" altLang="en-US" sz="1600" kern="100" dirty="0">
                          <a:solidFill>
                            <a:schemeClr val="tx1"/>
                          </a:solidFill>
                          <a:effectLst/>
                          <a:latin typeface="微軟正黑體" panose="020B0604030504040204" pitchFamily="34" charset="-120"/>
                          <a:ea typeface="微軟正黑體" panose="020B0604030504040204" pitchFamily="34" charset="-120"/>
                          <a:cs typeface="+mn-cs"/>
                        </a:rPr>
                        <a:t>如節省能資源使用量、提升能源效率、獎項</a:t>
                      </a:r>
                      <a:r>
                        <a:rPr lang="en-US" altLang="zh-TW" sz="1600" kern="100" dirty="0">
                          <a:solidFill>
                            <a:schemeClr val="tx1"/>
                          </a:solidFill>
                          <a:effectLst/>
                          <a:latin typeface="微軟正黑體" panose="020B0604030504040204" pitchFamily="34" charset="-120"/>
                          <a:ea typeface="微軟正黑體" panose="020B0604030504040204" pitchFamily="34" charset="-120"/>
                          <a:cs typeface="+mn-cs"/>
                        </a:rPr>
                        <a:t>…</a:t>
                      </a:r>
                      <a:r>
                        <a:rPr lang="zh-TW" altLang="en-US" sz="1600" kern="100" dirty="0">
                          <a:solidFill>
                            <a:schemeClr val="tx1"/>
                          </a:solidFill>
                          <a:effectLst/>
                          <a:latin typeface="微軟正黑體" panose="020B0604030504040204" pitchFamily="34" charset="-120"/>
                          <a:ea typeface="微軟正黑體" panose="020B0604030504040204" pitchFamily="34" charset="-120"/>
                          <a:cs typeface="+mn-cs"/>
                        </a:rPr>
                        <a:t>等</a:t>
                      </a:r>
                      <a:r>
                        <a:rPr lang="en-US" altLang="zh-TW" sz="1600" kern="100" dirty="0">
                          <a:solidFill>
                            <a:schemeClr val="tx1"/>
                          </a:solidFill>
                          <a:effectLst/>
                          <a:latin typeface="微軟正黑體" panose="020B0604030504040204" pitchFamily="34" charset="-120"/>
                          <a:ea typeface="微軟正黑體" panose="020B0604030504040204" pitchFamily="34" charset="-120"/>
                          <a:cs typeface="+mn-cs"/>
                        </a:rPr>
                        <a:t>)</a:t>
                      </a:r>
                      <a:endParaRPr lang="zh-TW" sz="1600" kern="100" dirty="0">
                        <a:solidFill>
                          <a:schemeClr val="tx1"/>
                        </a:solidFill>
                        <a:effectLst/>
                        <a:latin typeface="微軟正黑體" panose="020B0604030504040204" pitchFamily="34" charset="-120"/>
                        <a:ea typeface="微軟正黑體" panose="020B0604030504040204" pitchFamily="34" charset="-120"/>
                        <a:cs typeface="+mn-cs"/>
                      </a:endParaRPr>
                    </a:p>
                  </a:txBody>
                  <a:tcPr marL="68580" marR="68580" marT="0" marB="0"/>
                </a:tc>
                <a:tc>
                  <a:txBody>
                    <a:bodyPr/>
                    <a:lstStyle/>
                    <a:p>
                      <a:pPr marL="0" algn="ctr" defTabSz="914400" rtl="0" eaLnBrk="1" latinLnBrk="0" hangingPunct="1">
                        <a:lnSpc>
                          <a:spcPts val="2200"/>
                        </a:lnSpc>
                        <a:spcAft>
                          <a:spcPts val="0"/>
                        </a:spcAft>
                      </a:pPr>
                      <a:r>
                        <a:rPr lang="en-US" sz="1600" kern="100" dirty="0">
                          <a:effectLst/>
                          <a:latin typeface="微軟正黑體" panose="020B0604030504040204" pitchFamily="34" charset="-120"/>
                          <a:ea typeface="微軟正黑體" panose="020B0604030504040204" pitchFamily="34" charset="-120"/>
                        </a:rPr>
                        <a:t> </a:t>
                      </a:r>
                      <a:endParaRPr lang="zh-TW" sz="1600" b="1" kern="100" dirty="0">
                        <a:solidFill>
                          <a:schemeClr val="tx1"/>
                        </a:solidFill>
                        <a:effectLst/>
                        <a:latin typeface="微軟正黑體" panose="020B0604030504040204" pitchFamily="34" charset="-120"/>
                        <a:ea typeface="微軟正黑體" panose="020B0604030504040204" pitchFamily="34" charset="-120"/>
                        <a:cs typeface="+mn-cs"/>
                      </a:endParaRPr>
                    </a:p>
                  </a:txBody>
                  <a:tcPr marL="68580" marR="68580" marT="0" marB="0"/>
                </a:tc>
                <a:tc>
                  <a:txBody>
                    <a:bodyPr/>
                    <a:lstStyle/>
                    <a:p>
                      <a:pPr marL="0" algn="ctr" defTabSz="914400" rtl="0" eaLnBrk="1" latinLnBrk="0" hangingPunct="1">
                        <a:lnSpc>
                          <a:spcPts val="2200"/>
                        </a:lnSpc>
                        <a:spcAft>
                          <a:spcPts val="0"/>
                        </a:spcAft>
                      </a:pPr>
                      <a:endParaRPr lang="zh-TW" sz="1600" b="1" kern="100" dirty="0">
                        <a:solidFill>
                          <a:schemeClr val="tx1"/>
                        </a:solidFill>
                        <a:effectLst/>
                        <a:latin typeface="微軟正黑體" panose="020B0604030504040204" pitchFamily="34" charset="-120"/>
                        <a:ea typeface="微軟正黑體" panose="020B0604030504040204" pitchFamily="34" charset="-120"/>
                        <a:cs typeface="+mn-cs"/>
                      </a:endParaRPr>
                    </a:p>
                  </a:txBody>
                  <a:tcPr marL="68580" marR="68580" marT="0" marB="0"/>
                </a:tc>
                <a:extLst>
                  <a:ext uri="{0D108BD9-81ED-4DB2-BD59-A6C34878D82A}">
                    <a16:rowId xmlns:a16="http://schemas.microsoft.com/office/drawing/2014/main" val="10006"/>
                  </a:ext>
                </a:extLst>
              </a:tr>
            </a:tbl>
          </a:graphicData>
        </a:graphic>
      </p:graphicFrame>
      <p:sp>
        <p:nvSpPr>
          <p:cNvPr id="5" name="圓角矩形圖說文字 4"/>
          <p:cNvSpPr/>
          <p:nvPr/>
        </p:nvSpPr>
        <p:spPr>
          <a:xfrm>
            <a:off x="3851920" y="670376"/>
            <a:ext cx="3240360" cy="628846"/>
          </a:xfrm>
          <a:prstGeom prst="wedgeRoundRectCallout">
            <a:avLst>
              <a:gd name="adj1" fmla="val -94588"/>
              <a:gd name="adj2" fmla="val 10885"/>
              <a:gd name="adj3" fmla="val 16667"/>
            </a:avLst>
          </a:prstGeom>
          <a:solidFill>
            <a:srgbClr val="C0C0C0">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88900" indent="-88900">
              <a:lnSpc>
                <a:spcPts val="2000"/>
              </a:lnSpc>
              <a:buFont typeface="Arial" panose="020B0604020202020204" pitchFamily="34" charset="0"/>
              <a:buChar char="•"/>
            </a:pPr>
            <a:r>
              <a:rPr lang="zh-TW" altLang="en-US" sz="1600" dirty="0">
                <a:solidFill>
                  <a:srgbClr val="FF6600"/>
                </a:solidFill>
                <a:latin typeface="微軟正黑體" panose="020B0604030504040204" pitchFamily="34" charset="-120"/>
                <a:ea typeface="微軟正黑體" panose="020B0604030504040204" pitchFamily="34" charset="-120"/>
              </a:rPr>
              <a:t>每項必填，並具體說明計算方式</a:t>
            </a:r>
            <a:endParaRPr lang="en-US" altLang="zh-TW" sz="1600" dirty="0">
              <a:solidFill>
                <a:srgbClr val="FF6600"/>
              </a:solidFill>
              <a:latin typeface="微軟正黑體" panose="020B0604030504040204" pitchFamily="34" charset="-120"/>
              <a:ea typeface="微軟正黑體" panose="020B0604030504040204" pitchFamily="34" charset="-120"/>
            </a:endParaRPr>
          </a:p>
        </p:txBody>
      </p:sp>
    </p:spTree>
    <p:extLst>
      <p:ext uri="{BB962C8B-B14F-4D97-AF65-F5344CB8AC3E}">
        <p14:creationId xmlns:p14="http://schemas.microsoft.com/office/powerpoint/2010/main" val="354140764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fontScale="90000"/>
          </a:bodyPr>
          <a:lstStyle/>
          <a:p>
            <a:r>
              <a:rPr lang="zh-TW" altLang="en-US" dirty="0"/>
              <a:t>三、預期成效及計畫亮點</a:t>
            </a:r>
          </a:p>
        </p:txBody>
      </p:sp>
      <p:sp>
        <p:nvSpPr>
          <p:cNvPr id="4" name="投影片編號版面配置區 3"/>
          <p:cNvSpPr>
            <a:spLocks noGrp="1"/>
          </p:cNvSpPr>
          <p:nvPr>
            <p:ph type="sldNum" sz="quarter" idx="12"/>
          </p:nvPr>
        </p:nvSpPr>
        <p:spPr/>
        <p:txBody>
          <a:bodyPr/>
          <a:lstStyle/>
          <a:p>
            <a:fld id="{73223D1E-4C2A-4DC2-9A2B-E1865257190C}" type="slidenum">
              <a:rPr lang="zh-TW" altLang="en-US" smtClean="0"/>
              <a:pPr/>
              <a:t>11</a:t>
            </a:fld>
            <a:endParaRPr lang="zh-TW" altLang="en-US"/>
          </a:p>
        </p:txBody>
      </p:sp>
      <p:graphicFrame>
        <p:nvGraphicFramePr>
          <p:cNvPr id="5" name="表格 4"/>
          <p:cNvGraphicFramePr>
            <a:graphicFrameLocks noGrp="1"/>
          </p:cNvGraphicFramePr>
          <p:nvPr>
            <p:extLst>
              <p:ext uri="{D42A27DB-BD31-4B8C-83A1-F6EECF244321}">
                <p14:modId xmlns:p14="http://schemas.microsoft.com/office/powerpoint/2010/main" val="3888808187"/>
              </p:ext>
            </p:extLst>
          </p:nvPr>
        </p:nvGraphicFramePr>
        <p:xfrm>
          <a:off x="251520" y="980728"/>
          <a:ext cx="8640960" cy="5184576"/>
        </p:xfrm>
        <a:graphic>
          <a:graphicData uri="http://schemas.openxmlformats.org/drawingml/2006/table">
            <a:tbl>
              <a:tblPr firstRow="1" bandRow="1">
                <a:tableStyleId>{5940675A-B579-460E-94D1-54222C63F5DA}</a:tableStyleId>
              </a:tblPr>
              <a:tblGrid>
                <a:gridCol w="8640960">
                  <a:extLst>
                    <a:ext uri="{9D8B030D-6E8A-4147-A177-3AD203B41FA5}">
                      <a16:colId xmlns:a16="http://schemas.microsoft.com/office/drawing/2014/main" val="20000"/>
                    </a:ext>
                  </a:extLst>
                </a:gridCol>
              </a:tblGrid>
              <a:tr h="403512">
                <a:tc>
                  <a:txBody>
                    <a:bodyPr/>
                    <a:lstStyle/>
                    <a:p>
                      <a:pPr algn="ctr"/>
                      <a:r>
                        <a:rPr lang="zh-TW" altLang="en-US" b="1" dirty="0">
                          <a:solidFill>
                            <a:schemeClr val="bg1"/>
                          </a:solidFill>
                          <a:latin typeface="微軟正黑體" panose="020B0604030504040204" pitchFamily="34" charset="-120"/>
                          <a:ea typeface="微軟正黑體" panose="020B0604030504040204" pitchFamily="34" charset="-120"/>
                        </a:rPr>
                        <a:t>創新做法亮點呈現</a:t>
                      </a:r>
                    </a:p>
                  </a:txBody>
                  <a:tcPr anchor="ctr">
                    <a:solidFill>
                      <a:schemeClr val="accent2"/>
                    </a:solidFill>
                  </a:tcPr>
                </a:tc>
                <a:extLst>
                  <a:ext uri="{0D108BD9-81ED-4DB2-BD59-A6C34878D82A}">
                    <a16:rowId xmlns:a16="http://schemas.microsoft.com/office/drawing/2014/main" val="10000"/>
                  </a:ext>
                </a:extLst>
              </a:tr>
              <a:tr h="4781064">
                <a:tc>
                  <a:txBody>
                    <a:bodyPr/>
                    <a:lstStyle/>
                    <a:p>
                      <a:endParaRPr lang="zh-TW" altLang="en-US" dirty="0">
                        <a:latin typeface="微軟正黑體" panose="020B0604030504040204" pitchFamily="34" charset="-120"/>
                        <a:ea typeface="微軟正黑體" panose="020B0604030504040204" pitchFamily="34" charset="-120"/>
                      </a:endParaRPr>
                    </a:p>
                  </a:txBody>
                  <a:tcPr/>
                </a:tc>
                <a:extLst>
                  <a:ext uri="{0D108BD9-81ED-4DB2-BD59-A6C34878D82A}">
                    <a16:rowId xmlns:a16="http://schemas.microsoft.com/office/drawing/2014/main" val="10001"/>
                  </a:ext>
                </a:extLst>
              </a:tr>
            </a:tbl>
          </a:graphicData>
        </a:graphic>
      </p:graphicFrame>
      <p:sp>
        <p:nvSpPr>
          <p:cNvPr id="6" name="圓角矩形圖說文字 5"/>
          <p:cNvSpPr/>
          <p:nvPr/>
        </p:nvSpPr>
        <p:spPr>
          <a:xfrm>
            <a:off x="3707904" y="4149080"/>
            <a:ext cx="5040560" cy="648072"/>
          </a:xfrm>
          <a:prstGeom prst="wedgeRoundRectCallout">
            <a:avLst>
              <a:gd name="adj1" fmla="val -62780"/>
              <a:gd name="adj2" fmla="val 6382"/>
              <a:gd name="adj3" fmla="val 16667"/>
            </a:avLst>
          </a:prstGeom>
          <a:solidFill>
            <a:srgbClr val="C0C0C0">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71450" indent="-171450">
              <a:lnSpc>
                <a:spcPts val="2000"/>
              </a:lnSpc>
              <a:buFont typeface="Arial" panose="020B0604020202020204" pitchFamily="34" charset="0"/>
              <a:buChar char="•"/>
            </a:pPr>
            <a:r>
              <a:rPr lang="zh-TW" altLang="en-US" sz="1600" dirty="0">
                <a:solidFill>
                  <a:srgbClr val="FF6600"/>
                </a:solidFill>
                <a:latin typeface="微軟正黑體" panose="020B0604030504040204" pitchFamily="34" charset="-120"/>
                <a:ea typeface="微軟正黑體" panose="020B0604030504040204" pitchFamily="34" charset="-120"/>
              </a:rPr>
              <a:t>格式不拘，請具體說明清楚提案計畫綠色創新亮點。</a:t>
            </a:r>
            <a:endParaRPr lang="en-US" altLang="zh-TW" sz="1600" dirty="0">
              <a:solidFill>
                <a:srgbClr val="FF6600"/>
              </a:solidFill>
              <a:latin typeface="微軟正黑體" panose="020B0604030504040204" pitchFamily="34" charset="-120"/>
              <a:ea typeface="微軟正黑體" panose="020B0604030504040204" pitchFamily="34" charset="-120"/>
            </a:endParaRPr>
          </a:p>
          <a:p>
            <a:pPr marL="171450" indent="-171450">
              <a:lnSpc>
                <a:spcPts val="2000"/>
              </a:lnSpc>
              <a:buFont typeface="Arial" panose="020B0604020202020204" pitchFamily="34" charset="0"/>
              <a:buChar char="•"/>
            </a:pPr>
            <a:r>
              <a:rPr lang="zh-TW" altLang="en-US" sz="1600" dirty="0">
                <a:solidFill>
                  <a:srgbClr val="FF6600"/>
                </a:solidFill>
                <a:latin typeface="微軟正黑體" panose="020B0604030504040204" pitchFamily="34" charset="-120"/>
                <a:ea typeface="微軟正黑體" panose="020B0604030504040204" pitchFamily="34" charset="-120"/>
              </a:rPr>
              <a:t>可透過文字、圖片、表格呈現</a:t>
            </a:r>
            <a:endParaRPr lang="en-US" altLang="zh-TW" sz="1600" dirty="0">
              <a:solidFill>
                <a:srgbClr val="FF6600"/>
              </a:solidFill>
              <a:latin typeface="微軟正黑體" panose="020B0604030504040204" pitchFamily="34" charset="-120"/>
              <a:ea typeface="微軟正黑體" panose="020B0604030504040204" pitchFamily="34" charset="-120"/>
            </a:endParaRPr>
          </a:p>
        </p:txBody>
      </p:sp>
    </p:spTree>
    <p:extLst>
      <p:ext uri="{BB962C8B-B14F-4D97-AF65-F5344CB8AC3E}">
        <p14:creationId xmlns:p14="http://schemas.microsoft.com/office/powerpoint/2010/main" val="419977035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投影片編號版面配置區 3"/>
          <p:cNvSpPr>
            <a:spLocks noGrp="1"/>
          </p:cNvSpPr>
          <p:nvPr>
            <p:ph type="sldNum" sz="quarter" idx="12"/>
          </p:nvPr>
        </p:nvSpPr>
        <p:spPr/>
        <p:txBody>
          <a:bodyPr/>
          <a:lstStyle/>
          <a:p>
            <a:fld id="{73223D1E-4C2A-4DC2-9A2B-E1865257190C}" type="slidenum">
              <a:rPr lang="zh-TW" altLang="en-US" smtClean="0"/>
              <a:pPr/>
              <a:t>12</a:t>
            </a:fld>
            <a:endParaRPr lang="zh-TW" altLang="en-US"/>
          </a:p>
        </p:txBody>
      </p:sp>
      <p:sp>
        <p:nvSpPr>
          <p:cNvPr id="6" name="文字方塊 5"/>
          <p:cNvSpPr txBox="1"/>
          <p:nvPr/>
        </p:nvSpPr>
        <p:spPr>
          <a:xfrm>
            <a:off x="678349" y="1500646"/>
            <a:ext cx="461665" cy="4091284"/>
          </a:xfrm>
          <a:prstGeom prst="rect">
            <a:avLst/>
          </a:prstGeom>
          <a:solidFill>
            <a:schemeClr val="accent2"/>
          </a:solidFill>
          <a:ln>
            <a:solidFill>
              <a:schemeClr val="tx1"/>
            </a:solidFill>
          </a:ln>
        </p:spPr>
        <p:txBody>
          <a:bodyPr vert="eaVert" wrap="square" rtlCol="0">
            <a:spAutoFit/>
          </a:bodyPr>
          <a:lstStyle/>
          <a:p>
            <a:pPr algn="ctr"/>
            <a:r>
              <a:rPr lang="zh-TW" altLang="en-US" b="1" dirty="0">
                <a:solidFill>
                  <a:schemeClr val="bg1"/>
                </a:solidFill>
                <a:latin typeface="微軟正黑體" panose="020B0604030504040204" pitchFamily="34" charset="-120"/>
                <a:ea typeface="微軟正黑體" panose="020B0604030504040204" pitchFamily="34" charset="-120"/>
                <a:cs typeface="Times New Roman" panose="02020603050405020304" pitchFamily="18" charset="0"/>
              </a:rPr>
              <a:t>計畫名稱</a:t>
            </a:r>
          </a:p>
        </p:txBody>
      </p:sp>
      <p:sp>
        <p:nvSpPr>
          <p:cNvPr id="7" name="文字方塊 6"/>
          <p:cNvSpPr txBox="1"/>
          <p:nvPr/>
        </p:nvSpPr>
        <p:spPr>
          <a:xfrm>
            <a:off x="1735918" y="1320593"/>
            <a:ext cx="1728192" cy="369332"/>
          </a:xfrm>
          <a:prstGeom prst="rect">
            <a:avLst/>
          </a:prstGeom>
          <a:solidFill>
            <a:schemeClr val="accent3"/>
          </a:solidFill>
          <a:ln>
            <a:solidFill>
              <a:schemeClr val="tx1"/>
            </a:solidFill>
          </a:ln>
        </p:spPr>
        <p:txBody>
          <a:bodyPr wrap="square" rtlCol="0">
            <a:spAutoFit/>
          </a:bodyPr>
          <a:lstStyle/>
          <a:p>
            <a:r>
              <a:rPr lang="zh-TW" altLang="en-US" dirty="0">
                <a:latin typeface="微軟正黑體" panose="020B0604030504040204" pitchFamily="34" charset="-120"/>
                <a:ea typeface="微軟正黑體" panose="020B0604030504040204" pitchFamily="34" charset="-120"/>
                <a:cs typeface="Times New Roman" panose="02020603050405020304" pitchFamily="18" charset="0"/>
              </a:rPr>
              <a:t>計畫工作項目</a:t>
            </a:r>
            <a:r>
              <a:rPr lang="en-US" altLang="zh-TW" dirty="0">
                <a:latin typeface="微軟正黑體" panose="020B0604030504040204" pitchFamily="34" charset="-120"/>
                <a:ea typeface="微軟正黑體" panose="020B0604030504040204" pitchFamily="34" charset="-120"/>
                <a:cs typeface="Times New Roman" panose="02020603050405020304" pitchFamily="18" charset="0"/>
              </a:rPr>
              <a:t>A</a:t>
            </a:r>
            <a:endParaRPr lang="zh-TW" altLang="en-US" dirty="0">
              <a:latin typeface="微軟正黑體" panose="020B0604030504040204" pitchFamily="34" charset="-120"/>
              <a:ea typeface="微軟正黑體" panose="020B0604030504040204" pitchFamily="34" charset="-120"/>
              <a:cs typeface="Times New Roman" panose="02020603050405020304" pitchFamily="18" charset="0"/>
            </a:endParaRPr>
          </a:p>
        </p:txBody>
      </p:sp>
      <p:sp>
        <p:nvSpPr>
          <p:cNvPr id="8" name="文字方塊 7"/>
          <p:cNvSpPr txBox="1"/>
          <p:nvPr/>
        </p:nvSpPr>
        <p:spPr>
          <a:xfrm>
            <a:off x="1748044" y="2666679"/>
            <a:ext cx="1728192" cy="369332"/>
          </a:xfrm>
          <a:prstGeom prst="rect">
            <a:avLst/>
          </a:prstGeom>
          <a:solidFill>
            <a:schemeClr val="accent3"/>
          </a:solidFill>
          <a:ln>
            <a:solidFill>
              <a:schemeClr val="tx1"/>
            </a:solidFill>
          </a:ln>
        </p:spPr>
        <p:txBody>
          <a:bodyPr wrap="square" rtlCol="0">
            <a:spAutoFit/>
          </a:bodyPr>
          <a:lstStyle>
            <a:defPPr>
              <a:defRPr lang="zh-TW"/>
            </a:defPPr>
            <a:lvl1pPr>
              <a:defRPr>
                <a:latin typeface="微軟正黑體" panose="020B0604030504040204" pitchFamily="34" charset="-120"/>
                <a:ea typeface="微軟正黑體" panose="020B0604030504040204" pitchFamily="34" charset="-120"/>
                <a:cs typeface="Times New Roman" panose="02020603050405020304" pitchFamily="18" charset="0"/>
              </a:defRPr>
            </a:lvl1pPr>
          </a:lstStyle>
          <a:p>
            <a:r>
              <a:rPr lang="zh-TW" altLang="en-US" dirty="0"/>
              <a:t>計畫工作項目</a:t>
            </a:r>
            <a:r>
              <a:rPr lang="en-US" altLang="zh-TW" dirty="0"/>
              <a:t>B</a:t>
            </a:r>
            <a:endParaRPr lang="zh-TW" altLang="en-US" dirty="0"/>
          </a:p>
        </p:txBody>
      </p:sp>
      <p:sp>
        <p:nvSpPr>
          <p:cNvPr id="9" name="文字方塊 8"/>
          <p:cNvSpPr txBox="1"/>
          <p:nvPr/>
        </p:nvSpPr>
        <p:spPr>
          <a:xfrm>
            <a:off x="1748044" y="4169190"/>
            <a:ext cx="1728192" cy="369332"/>
          </a:xfrm>
          <a:prstGeom prst="rect">
            <a:avLst/>
          </a:prstGeom>
          <a:solidFill>
            <a:schemeClr val="accent3"/>
          </a:solidFill>
          <a:ln>
            <a:solidFill>
              <a:schemeClr val="tx1"/>
            </a:solidFill>
          </a:ln>
        </p:spPr>
        <p:txBody>
          <a:bodyPr wrap="square" rtlCol="0">
            <a:spAutoFit/>
          </a:bodyPr>
          <a:lstStyle>
            <a:defPPr>
              <a:defRPr lang="zh-TW"/>
            </a:defPPr>
            <a:lvl1pPr>
              <a:defRPr>
                <a:latin typeface="微軟正黑體" panose="020B0604030504040204" pitchFamily="34" charset="-120"/>
                <a:ea typeface="微軟正黑體" panose="020B0604030504040204" pitchFamily="34" charset="-120"/>
                <a:cs typeface="Times New Roman" panose="02020603050405020304" pitchFamily="18" charset="0"/>
              </a:defRPr>
            </a:lvl1pPr>
          </a:lstStyle>
          <a:p>
            <a:r>
              <a:rPr lang="zh-TW" altLang="en-US" dirty="0"/>
              <a:t>計畫工作項目</a:t>
            </a:r>
            <a:r>
              <a:rPr lang="en-US" altLang="zh-TW" dirty="0"/>
              <a:t>C</a:t>
            </a:r>
            <a:endParaRPr lang="zh-TW" altLang="en-US" dirty="0"/>
          </a:p>
        </p:txBody>
      </p:sp>
      <p:sp>
        <p:nvSpPr>
          <p:cNvPr id="10" name="文字方塊 9"/>
          <p:cNvSpPr txBox="1"/>
          <p:nvPr/>
        </p:nvSpPr>
        <p:spPr>
          <a:xfrm>
            <a:off x="1717562" y="5548692"/>
            <a:ext cx="1728192" cy="369332"/>
          </a:xfrm>
          <a:prstGeom prst="rect">
            <a:avLst/>
          </a:prstGeom>
          <a:solidFill>
            <a:schemeClr val="accent3"/>
          </a:solidFill>
          <a:ln>
            <a:solidFill>
              <a:schemeClr val="tx1"/>
            </a:solidFill>
          </a:ln>
        </p:spPr>
        <p:txBody>
          <a:bodyPr wrap="square" rtlCol="0">
            <a:spAutoFit/>
          </a:bodyPr>
          <a:lstStyle>
            <a:defPPr>
              <a:defRPr lang="zh-TW"/>
            </a:defPPr>
            <a:lvl1pPr>
              <a:defRPr>
                <a:latin typeface="微軟正黑體" panose="020B0604030504040204" pitchFamily="34" charset="-120"/>
                <a:ea typeface="微軟正黑體" panose="020B0604030504040204" pitchFamily="34" charset="-120"/>
                <a:cs typeface="Times New Roman" panose="02020603050405020304" pitchFamily="18" charset="0"/>
              </a:defRPr>
            </a:lvl1pPr>
          </a:lstStyle>
          <a:p>
            <a:r>
              <a:rPr lang="zh-TW" altLang="en-US" dirty="0"/>
              <a:t>計畫工作項目</a:t>
            </a:r>
            <a:r>
              <a:rPr lang="en-US" altLang="zh-TW" dirty="0"/>
              <a:t>D</a:t>
            </a:r>
            <a:endParaRPr lang="zh-TW" altLang="en-US" dirty="0"/>
          </a:p>
        </p:txBody>
      </p:sp>
      <p:sp>
        <p:nvSpPr>
          <p:cNvPr id="11" name="文字方塊 10"/>
          <p:cNvSpPr txBox="1"/>
          <p:nvPr/>
        </p:nvSpPr>
        <p:spPr>
          <a:xfrm>
            <a:off x="4567342" y="1001203"/>
            <a:ext cx="3805438" cy="369332"/>
          </a:xfrm>
          <a:prstGeom prst="rect">
            <a:avLst/>
          </a:prstGeom>
          <a:solidFill>
            <a:srgbClr val="FFC000"/>
          </a:solidFill>
          <a:ln>
            <a:solidFill>
              <a:schemeClr val="tx1"/>
            </a:solidFill>
          </a:ln>
        </p:spPr>
        <p:txBody>
          <a:bodyPr wrap="square" rtlCol="0">
            <a:spAutoFit/>
          </a:bodyPr>
          <a:lstStyle/>
          <a:p>
            <a:r>
              <a:rPr lang="zh-TW" altLang="en-US" dirty="0">
                <a:latin typeface="微軟正黑體" panose="020B0604030504040204" pitchFamily="34" charset="-120"/>
                <a:ea typeface="微軟正黑體" panose="020B0604030504040204" pitchFamily="34" charset="-120"/>
                <a:cs typeface="Times New Roman" panose="02020603050405020304" pitchFamily="18" charset="0"/>
              </a:rPr>
              <a:t>計畫工作細項</a:t>
            </a:r>
            <a:r>
              <a:rPr lang="en-US" altLang="zh-TW" dirty="0">
                <a:latin typeface="微軟正黑體" panose="020B0604030504040204" pitchFamily="34" charset="-120"/>
                <a:ea typeface="微軟正黑體" panose="020B0604030504040204" pitchFamily="34" charset="-120"/>
                <a:cs typeface="Times New Roman" panose="02020603050405020304" pitchFamily="18" charset="0"/>
              </a:rPr>
              <a:t>A-1(</a:t>
            </a:r>
            <a:r>
              <a:rPr lang="zh-TW" altLang="en-US" dirty="0">
                <a:latin typeface="微軟正黑體" panose="020B0604030504040204" pitchFamily="34" charset="-120"/>
                <a:ea typeface="微軟正黑體" panose="020B0604030504040204" pitchFamily="34" charset="-120"/>
                <a:cs typeface="Times New Roman" panose="02020603050405020304" pitchFamily="18" charset="0"/>
              </a:rPr>
              <a:t>分工之合作單位</a:t>
            </a:r>
            <a:r>
              <a:rPr lang="en-US" altLang="zh-TW" dirty="0">
                <a:latin typeface="微軟正黑體" panose="020B0604030504040204" pitchFamily="34" charset="-120"/>
                <a:ea typeface="微軟正黑體" panose="020B0604030504040204" pitchFamily="34" charset="-120"/>
                <a:cs typeface="Times New Roman" panose="02020603050405020304" pitchFamily="18" charset="0"/>
              </a:rPr>
              <a:t>)</a:t>
            </a:r>
            <a:endParaRPr lang="zh-TW" altLang="en-US" dirty="0">
              <a:latin typeface="微軟正黑體" panose="020B0604030504040204" pitchFamily="34" charset="-120"/>
              <a:ea typeface="微軟正黑體" panose="020B0604030504040204" pitchFamily="34" charset="-120"/>
              <a:cs typeface="Times New Roman" panose="02020603050405020304" pitchFamily="18" charset="0"/>
            </a:endParaRPr>
          </a:p>
        </p:txBody>
      </p:sp>
      <p:sp>
        <p:nvSpPr>
          <p:cNvPr id="12" name="文字方塊 11"/>
          <p:cNvSpPr txBox="1"/>
          <p:nvPr/>
        </p:nvSpPr>
        <p:spPr>
          <a:xfrm>
            <a:off x="4567342" y="1526973"/>
            <a:ext cx="3805438" cy="369332"/>
          </a:xfrm>
          <a:prstGeom prst="rect">
            <a:avLst/>
          </a:prstGeom>
          <a:solidFill>
            <a:srgbClr val="FFC000"/>
          </a:solidFill>
          <a:ln>
            <a:solidFill>
              <a:schemeClr val="tx1"/>
            </a:solidFill>
          </a:ln>
        </p:spPr>
        <p:txBody>
          <a:bodyPr wrap="square" rtlCol="0">
            <a:spAutoFit/>
          </a:bodyPr>
          <a:lstStyle>
            <a:defPPr>
              <a:defRPr lang="zh-TW"/>
            </a:defPPr>
            <a:lvl1pPr>
              <a:defRPr>
                <a:latin typeface="微軟正黑體" panose="020B0604030504040204" pitchFamily="34" charset="-120"/>
                <a:ea typeface="微軟正黑體" panose="020B0604030504040204" pitchFamily="34" charset="-120"/>
                <a:cs typeface="Times New Roman" panose="02020603050405020304" pitchFamily="18" charset="0"/>
              </a:defRPr>
            </a:lvl1pPr>
          </a:lstStyle>
          <a:p>
            <a:r>
              <a:rPr lang="zh-TW" altLang="en-US" dirty="0"/>
              <a:t>計畫工作細項</a:t>
            </a:r>
            <a:r>
              <a:rPr lang="en-US" altLang="zh-TW" dirty="0"/>
              <a:t>A-2(</a:t>
            </a:r>
            <a:r>
              <a:rPr lang="zh-TW" altLang="en-US" dirty="0"/>
              <a:t>分工之合作單位</a:t>
            </a:r>
            <a:r>
              <a:rPr lang="en-US" altLang="zh-TW" dirty="0"/>
              <a:t>)</a:t>
            </a:r>
            <a:endParaRPr lang="zh-TW" altLang="en-US" dirty="0"/>
          </a:p>
        </p:txBody>
      </p:sp>
      <p:sp>
        <p:nvSpPr>
          <p:cNvPr id="13" name="文字方塊 12"/>
          <p:cNvSpPr txBox="1"/>
          <p:nvPr/>
        </p:nvSpPr>
        <p:spPr>
          <a:xfrm>
            <a:off x="4576452" y="2340983"/>
            <a:ext cx="3796327" cy="369332"/>
          </a:xfrm>
          <a:prstGeom prst="rect">
            <a:avLst/>
          </a:prstGeom>
          <a:solidFill>
            <a:srgbClr val="FFC000"/>
          </a:solidFill>
          <a:ln>
            <a:solidFill>
              <a:schemeClr val="tx1"/>
            </a:solidFill>
          </a:ln>
        </p:spPr>
        <p:txBody>
          <a:bodyPr wrap="square" rtlCol="0">
            <a:spAutoFit/>
          </a:bodyPr>
          <a:lstStyle>
            <a:defPPr>
              <a:defRPr lang="zh-TW"/>
            </a:defPPr>
            <a:lvl1pPr>
              <a:defRPr>
                <a:latin typeface="微軟正黑體" panose="020B0604030504040204" pitchFamily="34" charset="-120"/>
                <a:ea typeface="微軟正黑體" panose="020B0604030504040204" pitchFamily="34" charset="-120"/>
                <a:cs typeface="Times New Roman" panose="02020603050405020304" pitchFamily="18" charset="0"/>
              </a:defRPr>
            </a:lvl1pPr>
          </a:lstStyle>
          <a:p>
            <a:r>
              <a:rPr lang="zh-TW" altLang="en-US" dirty="0"/>
              <a:t>計畫工作細項</a:t>
            </a:r>
            <a:r>
              <a:rPr lang="en-US" altLang="zh-TW" dirty="0"/>
              <a:t>B-1(</a:t>
            </a:r>
            <a:r>
              <a:rPr lang="zh-TW" altLang="en-US" dirty="0"/>
              <a:t>分工之合作單位</a:t>
            </a:r>
            <a:r>
              <a:rPr lang="en-US" altLang="zh-TW" dirty="0"/>
              <a:t>)</a:t>
            </a:r>
            <a:endParaRPr lang="zh-TW" altLang="en-US" dirty="0"/>
          </a:p>
        </p:txBody>
      </p:sp>
      <p:sp>
        <p:nvSpPr>
          <p:cNvPr id="14" name="文字方塊 13"/>
          <p:cNvSpPr txBox="1"/>
          <p:nvPr/>
        </p:nvSpPr>
        <p:spPr>
          <a:xfrm>
            <a:off x="4596749" y="2854602"/>
            <a:ext cx="3776030" cy="369332"/>
          </a:xfrm>
          <a:prstGeom prst="rect">
            <a:avLst/>
          </a:prstGeom>
          <a:solidFill>
            <a:srgbClr val="FFC000"/>
          </a:solidFill>
          <a:ln>
            <a:solidFill>
              <a:schemeClr val="tx1"/>
            </a:solidFill>
          </a:ln>
        </p:spPr>
        <p:txBody>
          <a:bodyPr wrap="square" rtlCol="0">
            <a:spAutoFit/>
          </a:bodyPr>
          <a:lstStyle>
            <a:defPPr>
              <a:defRPr lang="zh-TW"/>
            </a:defPPr>
            <a:lvl1pPr>
              <a:defRPr>
                <a:latin typeface="微軟正黑體" panose="020B0604030504040204" pitchFamily="34" charset="-120"/>
                <a:ea typeface="微軟正黑體" panose="020B0604030504040204" pitchFamily="34" charset="-120"/>
                <a:cs typeface="Times New Roman" panose="02020603050405020304" pitchFamily="18" charset="0"/>
              </a:defRPr>
            </a:lvl1pPr>
          </a:lstStyle>
          <a:p>
            <a:r>
              <a:rPr lang="zh-TW" altLang="en-US" dirty="0"/>
              <a:t>計畫工作細項</a:t>
            </a:r>
            <a:r>
              <a:rPr lang="en-US" altLang="zh-TW" dirty="0"/>
              <a:t>B-2(</a:t>
            </a:r>
            <a:r>
              <a:rPr lang="zh-TW" altLang="en-US" dirty="0"/>
              <a:t>分工之合作單位</a:t>
            </a:r>
            <a:r>
              <a:rPr lang="en-US" altLang="zh-TW" dirty="0"/>
              <a:t>)</a:t>
            </a:r>
            <a:endParaRPr lang="zh-TW" altLang="en-US" dirty="0"/>
          </a:p>
        </p:txBody>
      </p:sp>
      <p:sp>
        <p:nvSpPr>
          <p:cNvPr id="15" name="文字方塊 14"/>
          <p:cNvSpPr txBox="1"/>
          <p:nvPr/>
        </p:nvSpPr>
        <p:spPr>
          <a:xfrm>
            <a:off x="4567342" y="3864488"/>
            <a:ext cx="3805438" cy="369332"/>
          </a:xfrm>
          <a:prstGeom prst="rect">
            <a:avLst/>
          </a:prstGeom>
          <a:solidFill>
            <a:srgbClr val="FFC000"/>
          </a:solidFill>
          <a:ln>
            <a:solidFill>
              <a:schemeClr val="tx1"/>
            </a:solidFill>
          </a:ln>
        </p:spPr>
        <p:txBody>
          <a:bodyPr wrap="square" rtlCol="0">
            <a:spAutoFit/>
          </a:bodyPr>
          <a:lstStyle>
            <a:defPPr>
              <a:defRPr lang="zh-TW"/>
            </a:defPPr>
            <a:lvl1pPr>
              <a:defRPr>
                <a:latin typeface="微軟正黑體" panose="020B0604030504040204" pitchFamily="34" charset="-120"/>
                <a:ea typeface="微軟正黑體" panose="020B0604030504040204" pitchFamily="34" charset="-120"/>
                <a:cs typeface="Times New Roman" panose="02020603050405020304" pitchFamily="18" charset="0"/>
              </a:defRPr>
            </a:lvl1pPr>
          </a:lstStyle>
          <a:p>
            <a:r>
              <a:rPr lang="zh-TW" altLang="en-US" dirty="0"/>
              <a:t>計畫工作細項</a:t>
            </a:r>
            <a:r>
              <a:rPr lang="en-US" altLang="zh-TW" dirty="0"/>
              <a:t>C-1(</a:t>
            </a:r>
            <a:r>
              <a:rPr lang="zh-TW" altLang="en-US" dirty="0"/>
              <a:t>分工之合作單位</a:t>
            </a:r>
            <a:r>
              <a:rPr lang="en-US" altLang="zh-TW" dirty="0"/>
              <a:t>)</a:t>
            </a:r>
            <a:endParaRPr lang="zh-TW" altLang="en-US" dirty="0"/>
          </a:p>
        </p:txBody>
      </p:sp>
      <p:sp>
        <p:nvSpPr>
          <p:cNvPr id="16" name="文字方塊 15"/>
          <p:cNvSpPr txBox="1"/>
          <p:nvPr/>
        </p:nvSpPr>
        <p:spPr>
          <a:xfrm>
            <a:off x="4567342" y="4390258"/>
            <a:ext cx="3805437" cy="369332"/>
          </a:xfrm>
          <a:prstGeom prst="rect">
            <a:avLst/>
          </a:prstGeom>
          <a:solidFill>
            <a:srgbClr val="FFC000"/>
          </a:solidFill>
          <a:ln>
            <a:solidFill>
              <a:schemeClr val="tx1"/>
            </a:solidFill>
          </a:ln>
        </p:spPr>
        <p:txBody>
          <a:bodyPr wrap="square" rtlCol="0">
            <a:spAutoFit/>
          </a:bodyPr>
          <a:lstStyle>
            <a:defPPr>
              <a:defRPr lang="zh-TW"/>
            </a:defPPr>
            <a:lvl1pPr>
              <a:defRPr>
                <a:latin typeface="微軟正黑體" panose="020B0604030504040204" pitchFamily="34" charset="-120"/>
                <a:ea typeface="微軟正黑體" panose="020B0604030504040204" pitchFamily="34" charset="-120"/>
                <a:cs typeface="Times New Roman" panose="02020603050405020304" pitchFamily="18" charset="0"/>
              </a:defRPr>
            </a:lvl1pPr>
          </a:lstStyle>
          <a:p>
            <a:r>
              <a:rPr lang="zh-TW" altLang="en-US" dirty="0"/>
              <a:t>計畫工作細項</a:t>
            </a:r>
            <a:r>
              <a:rPr lang="en-US" altLang="zh-TW" dirty="0"/>
              <a:t>C-2(</a:t>
            </a:r>
            <a:r>
              <a:rPr lang="zh-TW" altLang="en-US" dirty="0"/>
              <a:t>分工之合作單位</a:t>
            </a:r>
            <a:r>
              <a:rPr lang="en-US" altLang="zh-TW" dirty="0"/>
              <a:t>)</a:t>
            </a:r>
            <a:endParaRPr lang="zh-TW" altLang="en-US" dirty="0"/>
          </a:p>
        </p:txBody>
      </p:sp>
      <p:sp>
        <p:nvSpPr>
          <p:cNvPr id="17" name="文字方塊 16"/>
          <p:cNvSpPr txBox="1"/>
          <p:nvPr/>
        </p:nvSpPr>
        <p:spPr>
          <a:xfrm>
            <a:off x="4556355" y="5222598"/>
            <a:ext cx="3816423" cy="369332"/>
          </a:xfrm>
          <a:prstGeom prst="rect">
            <a:avLst/>
          </a:prstGeom>
          <a:solidFill>
            <a:srgbClr val="FFC000"/>
          </a:solidFill>
          <a:ln>
            <a:solidFill>
              <a:schemeClr val="tx1"/>
            </a:solidFill>
          </a:ln>
        </p:spPr>
        <p:txBody>
          <a:bodyPr wrap="square" rtlCol="0">
            <a:spAutoFit/>
          </a:bodyPr>
          <a:lstStyle>
            <a:defPPr>
              <a:defRPr lang="zh-TW"/>
            </a:defPPr>
            <a:lvl1pPr>
              <a:defRPr>
                <a:latin typeface="微軟正黑體" panose="020B0604030504040204" pitchFamily="34" charset="-120"/>
                <a:ea typeface="微軟正黑體" panose="020B0604030504040204" pitchFamily="34" charset="-120"/>
                <a:cs typeface="Times New Roman" panose="02020603050405020304" pitchFamily="18" charset="0"/>
              </a:defRPr>
            </a:lvl1pPr>
          </a:lstStyle>
          <a:p>
            <a:r>
              <a:rPr lang="zh-TW" altLang="en-US" dirty="0"/>
              <a:t>計畫工作細項</a:t>
            </a:r>
            <a:r>
              <a:rPr lang="en-US" altLang="zh-TW" dirty="0"/>
              <a:t>D-1(</a:t>
            </a:r>
            <a:r>
              <a:rPr lang="zh-TW" altLang="en-US" dirty="0"/>
              <a:t>分工之合作單位</a:t>
            </a:r>
            <a:r>
              <a:rPr lang="en-US" altLang="zh-TW" dirty="0"/>
              <a:t>)</a:t>
            </a:r>
            <a:endParaRPr lang="zh-TW" altLang="en-US" dirty="0"/>
          </a:p>
        </p:txBody>
      </p:sp>
      <p:sp>
        <p:nvSpPr>
          <p:cNvPr id="18" name="文字方塊 17"/>
          <p:cNvSpPr txBox="1"/>
          <p:nvPr/>
        </p:nvSpPr>
        <p:spPr>
          <a:xfrm>
            <a:off x="4556356" y="5748368"/>
            <a:ext cx="3816424" cy="369332"/>
          </a:xfrm>
          <a:prstGeom prst="rect">
            <a:avLst/>
          </a:prstGeom>
          <a:solidFill>
            <a:srgbClr val="FFC000"/>
          </a:solidFill>
          <a:ln>
            <a:solidFill>
              <a:schemeClr val="tx1"/>
            </a:solidFill>
          </a:ln>
        </p:spPr>
        <p:txBody>
          <a:bodyPr wrap="square" rtlCol="0">
            <a:spAutoFit/>
          </a:bodyPr>
          <a:lstStyle>
            <a:defPPr>
              <a:defRPr lang="zh-TW"/>
            </a:defPPr>
            <a:lvl1pPr>
              <a:defRPr>
                <a:latin typeface="微軟正黑體" panose="020B0604030504040204" pitchFamily="34" charset="-120"/>
                <a:ea typeface="微軟正黑體" panose="020B0604030504040204" pitchFamily="34" charset="-120"/>
                <a:cs typeface="Times New Roman" panose="02020603050405020304" pitchFamily="18" charset="0"/>
              </a:defRPr>
            </a:lvl1pPr>
          </a:lstStyle>
          <a:p>
            <a:r>
              <a:rPr lang="zh-TW" altLang="en-US" dirty="0"/>
              <a:t>計畫工作細項</a:t>
            </a:r>
            <a:r>
              <a:rPr lang="en-US" altLang="zh-TW" dirty="0"/>
              <a:t>D-2(</a:t>
            </a:r>
            <a:r>
              <a:rPr lang="zh-TW" altLang="en-US" dirty="0"/>
              <a:t>分工之合作單位</a:t>
            </a:r>
            <a:r>
              <a:rPr lang="en-US" altLang="zh-TW" dirty="0"/>
              <a:t>)</a:t>
            </a:r>
            <a:endParaRPr lang="zh-TW" altLang="en-US" dirty="0"/>
          </a:p>
        </p:txBody>
      </p:sp>
      <p:cxnSp>
        <p:nvCxnSpPr>
          <p:cNvPr id="19" name="直線接點 18"/>
          <p:cNvCxnSpPr/>
          <p:nvPr/>
        </p:nvCxnSpPr>
        <p:spPr>
          <a:xfrm>
            <a:off x="1388004" y="1526973"/>
            <a:ext cx="0" cy="4206385"/>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 name="直線單箭頭接點 19"/>
          <p:cNvCxnSpPr>
            <a:endCxn id="7" idx="1"/>
          </p:cNvCxnSpPr>
          <p:nvPr/>
        </p:nvCxnSpPr>
        <p:spPr>
          <a:xfrm>
            <a:off x="1388004" y="1505259"/>
            <a:ext cx="347914" cy="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1" name="直線單箭頭接點 20"/>
          <p:cNvCxnSpPr/>
          <p:nvPr/>
        </p:nvCxnSpPr>
        <p:spPr>
          <a:xfrm>
            <a:off x="1388004" y="2851345"/>
            <a:ext cx="347914" cy="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2" name="直線單箭頭接點 21"/>
          <p:cNvCxnSpPr/>
          <p:nvPr/>
        </p:nvCxnSpPr>
        <p:spPr>
          <a:xfrm>
            <a:off x="1366447" y="4353856"/>
            <a:ext cx="347914" cy="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3" name="直線單箭頭接點 22"/>
          <p:cNvCxnSpPr/>
          <p:nvPr/>
        </p:nvCxnSpPr>
        <p:spPr>
          <a:xfrm>
            <a:off x="1377718" y="5748368"/>
            <a:ext cx="347914" cy="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4" name="肘形接點 23"/>
          <p:cNvCxnSpPr>
            <a:stCxn id="7" idx="3"/>
            <a:endCxn id="11" idx="1"/>
          </p:cNvCxnSpPr>
          <p:nvPr/>
        </p:nvCxnSpPr>
        <p:spPr>
          <a:xfrm flipV="1">
            <a:off x="3464110" y="1185869"/>
            <a:ext cx="1103232" cy="319390"/>
          </a:xfrm>
          <a:prstGeom prst="bentConnector3">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5" name="肘形接點 24"/>
          <p:cNvCxnSpPr/>
          <p:nvPr/>
        </p:nvCxnSpPr>
        <p:spPr>
          <a:xfrm>
            <a:off x="3464110" y="1514822"/>
            <a:ext cx="1103232" cy="181409"/>
          </a:xfrm>
          <a:prstGeom prst="bentConnector3">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6" name="肘形接點 25"/>
          <p:cNvCxnSpPr/>
          <p:nvPr/>
        </p:nvCxnSpPr>
        <p:spPr>
          <a:xfrm flipV="1">
            <a:off x="3476236" y="2525649"/>
            <a:ext cx="1103232" cy="319390"/>
          </a:xfrm>
          <a:prstGeom prst="bentConnector3">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7" name="肘形接點 26"/>
          <p:cNvCxnSpPr/>
          <p:nvPr/>
        </p:nvCxnSpPr>
        <p:spPr>
          <a:xfrm>
            <a:off x="3476236" y="2854602"/>
            <a:ext cx="1103232" cy="181409"/>
          </a:xfrm>
          <a:prstGeom prst="bentConnector3">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8" name="肘形接點 27"/>
          <p:cNvCxnSpPr/>
          <p:nvPr/>
        </p:nvCxnSpPr>
        <p:spPr>
          <a:xfrm flipV="1">
            <a:off x="3476236" y="4024903"/>
            <a:ext cx="1103232" cy="319390"/>
          </a:xfrm>
          <a:prstGeom prst="bentConnector3">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9" name="肘形接點 28"/>
          <p:cNvCxnSpPr/>
          <p:nvPr/>
        </p:nvCxnSpPr>
        <p:spPr>
          <a:xfrm>
            <a:off x="3476236" y="4353856"/>
            <a:ext cx="1103232" cy="181409"/>
          </a:xfrm>
          <a:prstGeom prst="bentConnector3">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0" name="肘形接點 29"/>
          <p:cNvCxnSpPr/>
          <p:nvPr/>
        </p:nvCxnSpPr>
        <p:spPr>
          <a:xfrm flipV="1">
            <a:off x="3429813" y="5407662"/>
            <a:ext cx="1103232" cy="319390"/>
          </a:xfrm>
          <a:prstGeom prst="bentConnector3">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1" name="肘形接點 30"/>
          <p:cNvCxnSpPr/>
          <p:nvPr/>
        </p:nvCxnSpPr>
        <p:spPr>
          <a:xfrm>
            <a:off x="3429813" y="5736615"/>
            <a:ext cx="1103232" cy="181409"/>
          </a:xfrm>
          <a:prstGeom prst="bentConnector3">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32" name="圓角矩形圖說文字 31"/>
          <p:cNvSpPr/>
          <p:nvPr/>
        </p:nvSpPr>
        <p:spPr>
          <a:xfrm>
            <a:off x="1881808" y="3210413"/>
            <a:ext cx="2625341" cy="925234"/>
          </a:xfrm>
          <a:prstGeom prst="wedgeRoundRectCallout">
            <a:avLst>
              <a:gd name="adj1" fmla="val -66944"/>
              <a:gd name="adj2" fmla="val -9401"/>
              <a:gd name="adj3" fmla="val 16667"/>
            </a:avLst>
          </a:prstGeom>
          <a:solidFill>
            <a:srgbClr val="C0C0C0">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71450" indent="-171450">
              <a:lnSpc>
                <a:spcPts val="2000"/>
              </a:lnSpc>
              <a:buFont typeface="Arial" panose="020B0604020202020204" pitchFamily="34" charset="0"/>
              <a:buChar char="•"/>
            </a:pPr>
            <a:r>
              <a:rPr lang="zh-TW" altLang="en-US" sz="1600" dirty="0">
                <a:solidFill>
                  <a:srgbClr val="FF6600"/>
                </a:solidFill>
                <a:latin typeface="微軟正黑體" panose="020B0604030504040204" pitchFamily="34" charset="-120"/>
                <a:ea typeface="微軟正黑體" panose="020B0604030504040204" pitchFamily="34" charset="-120"/>
              </a:rPr>
              <a:t>須明確說明每個合作單位分工，並與甘特圖查核點能相互對照</a:t>
            </a:r>
          </a:p>
        </p:txBody>
      </p:sp>
      <p:sp>
        <p:nvSpPr>
          <p:cNvPr id="33" name="標題 1"/>
          <p:cNvSpPr txBox="1">
            <a:spLocks/>
          </p:cNvSpPr>
          <p:nvPr/>
        </p:nvSpPr>
        <p:spPr>
          <a:xfrm>
            <a:off x="152399" y="269032"/>
            <a:ext cx="9125743" cy="542131"/>
          </a:xfrm>
          <a:prstGeom prst="rect">
            <a:avLst/>
          </a:prstGeom>
        </p:spPr>
        <p:txBody>
          <a:bodyPr vert="horz" lIns="91440" tIns="45720" rIns="91440" bIns="45720" rtlCol="0" anchor="ctr">
            <a:normAutofit fontScale="90000" lnSpcReduction="20000"/>
          </a:bodyPr>
          <a:lstStyle>
            <a:lvl1pPr algn="ctr" defTabSz="914400" rtl="0" eaLnBrk="1" latinLnBrk="0" hangingPunct="1">
              <a:spcBef>
                <a:spcPct val="0"/>
              </a:spcBef>
              <a:buNone/>
              <a:defRPr sz="4000" b="1" kern="1200">
                <a:solidFill>
                  <a:schemeClr val="tx1"/>
                </a:solidFill>
                <a:latin typeface="微軟正黑體" panose="020B0604030504040204" pitchFamily="34" charset="-120"/>
                <a:ea typeface="微軟正黑體" panose="020B0604030504040204" pitchFamily="34" charset="-120"/>
                <a:cs typeface="+mj-cs"/>
              </a:defRPr>
            </a:lvl1pPr>
          </a:lstStyle>
          <a:p>
            <a:r>
              <a:rPr lang="zh-TW" altLang="en-US"/>
              <a:t>四、工作進度規劃</a:t>
            </a:r>
            <a:endParaRPr lang="zh-TW" altLang="en-US" dirty="0"/>
          </a:p>
        </p:txBody>
      </p:sp>
    </p:spTree>
    <p:extLst>
      <p:ext uri="{BB962C8B-B14F-4D97-AF65-F5344CB8AC3E}">
        <p14:creationId xmlns:p14="http://schemas.microsoft.com/office/powerpoint/2010/main" val="54610638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fontScale="90000"/>
          </a:bodyPr>
          <a:lstStyle/>
          <a:p>
            <a:r>
              <a:rPr lang="zh-TW" altLang="en-US" dirty="0"/>
              <a:t>四、工作進度規劃</a:t>
            </a:r>
          </a:p>
        </p:txBody>
      </p:sp>
      <p:sp>
        <p:nvSpPr>
          <p:cNvPr id="4" name="投影片編號版面配置區 3"/>
          <p:cNvSpPr>
            <a:spLocks noGrp="1"/>
          </p:cNvSpPr>
          <p:nvPr>
            <p:ph type="sldNum" sz="quarter" idx="12"/>
          </p:nvPr>
        </p:nvSpPr>
        <p:spPr/>
        <p:txBody>
          <a:bodyPr/>
          <a:lstStyle/>
          <a:p>
            <a:fld id="{73223D1E-4C2A-4DC2-9A2B-E1865257190C}" type="slidenum">
              <a:rPr lang="zh-TW" altLang="en-US" smtClean="0"/>
              <a:pPr/>
              <a:t>13</a:t>
            </a:fld>
            <a:endParaRPr lang="zh-TW" altLang="en-US"/>
          </a:p>
        </p:txBody>
      </p:sp>
      <p:graphicFrame>
        <p:nvGraphicFramePr>
          <p:cNvPr id="3" name="表格 2"/>
          <p:cNvGraphicFramePr>
            <a:graphicFrameLocks noGrp="1"/>
          </p:cNvGraphicFramePr>
          <p:nvPr>
            <p:extLst>
              <p:ext uri="{D42A27DB-BD31-4B8C-83A1-F6EECF244321}">
                <p14:modId xmlns:p14="http://schemas.microsoft.com/office/powerpoint/2010/main" val="2002624781"/>
              </p:ext>
            </p:extLst>
          </p:nvPr>
        </p:nvGraphicFramePr>
        <p:xfrm>
          <a:off x="251520" y="1086644"/>
          <a:ext cx="8640957" cy="4908127"/>
        </p:xfrm>
        <a:graphic>
          <a:graphicData uri="http://schemas.openxmlformats.org/drawingml/2006/table">
            <a:tbl>
              <a:tblPr firstRow="1" firstCol="1" lastRow="1" lastCol="1" bandRow="1" bandCol="1">
                <a:tableStyleId>{5940675A-B579-460E-94D1-54222C63F5DA}</a:tableStyleId>
              </a:tblPr>
              <a:tblGrid>
                <a:gridCol w="2519688">
                  <a:extLst>
                    <a:ext uri="{9D8B030D-6E8A-4147-A177-3AD203B41FA5}">
                      <a16:colId xmlns:a16="http://schemas.microsoft.com/office/drawing/2014/main" val="20000"/>
                    </a:ext>
                  </a:extLst>
                </a:gridCol>
                <a:gridCol w="764650">
                  <a:extLst>
                    <a:ext uri="{9D8B030D-6E8A-4147-A177-3AD203B41FA5}">
                      <a16:colId xmlns:a16="http://schemas.microsoft.com/office/drawing/2014/main" val="20001"/>
                    </a:ext>
                  </a:extLst>
                </a:gridCol>
                <a:gridCol w="764650">
                  <a:extLst>
                    <a:ext uri="{9D8B030D-6E8A-4147-A177-3AD203B41FA5}">
                      <a16:colId xmlns:a16="http://schemas.microsoft.com/office/drawing/2014/main" val="20002"/>
                    </a:ext>
                  </a:extLst>
                </a:gridCol>
                <a:gridCol w="764650">
                  <a:extLst>
                    <a:ext uri="{9D8B030D-6E8A-4147-A177-3AD203B41FA5}">
                      <a16:colId xmlns:a16="http://schemas.microsoft.com/office/drawing/2014/main" val="20003"/>
                    </a:ext>
                  </a:extLst>
                </a:gridCol>
                <a:gridCol w="764650">
                  <a:extLst>
                    <a:ext uri="{9D8B030D-6E8A-4147-A177-3AD203B41FA5}">
                      <a16:colId xmlns:a16="http://schemas.microsoft.com/office/drawing/2014/main" val="20004"/>
                    </a:ext>
                  </a:extLst>
                </a:gridCol>
                <a:gridCol w="764650">
                  <a:extLst>
                    <a:ext uri="{9D8B030D-6E8A-4147-A177-3AD203B41FA5}">
                      <a16:colId xmlns:a16="http://schemas.microsoft.com/office/drawing/2014/main" val="20005"/>
                    </a:ext>
                  </a:extLst>
                </a:gridCol>
                <a:gridCol w="764650">
                  <a:extLst>
                    <a:ext uri="{9D8B030D-6E8A-4147-A177-3AD203B41FA5}">
                      <a16:colId xmlns:a16="http://schemas.microsoft.com/office/drawing/2014/main" val="20006"/>
                    </a:ext>
                  </a:extLst>
                </a:gridCol>
                <a:gridCol w="764650">
                  <a:extLst>
                    <a:ext uri="{9D8B030D-6E8A-4147-A177-3AD203B41FA5}">
                      <a16:colId xmlns:a16="http://schemas.microsoft.com/office/drawing/2014/main" val="20007"/>
                    </a:ext>
                  </a:extLst>
                </a:gridCol>
                <a:gridCol w="768719">
                  <a:extLst>
                    <a:ext uri="{9D8B030D-6E8A-4147-A177-3AD203B41FA5}">
                      <a16:colId xmlns:a16="http://schemas.microsoft.com/office/drawing/2014/main" val="20008"/>
                    </a:ext>
                  </a:extLst>
                </a:gridCol>
              </a:tblGrid>
              <a:tr h="350487">
                <a:tc gridSpan="9">
                  <a:txBody>
                    <a:bodyPr/>
                    <a:lstStyle/>
                    <a:p>
                      <a:pPr algn="ctr" fontAlgn="base">
                        <a:spcAft>
                          <a:spcPts val="0"/>
                        </a:spcAft>
                      </a:pPr>
                      <a:r>
                        <a:rPr lang="zh-TW" altLang="en-US" sz="1600" b="1" kern="100" dirty="0">
                          <a:solidFill>
                            <a:schemeClr val="bg1"/>
                          </a:solidFill>
                          <a:effectLst/>
                          <a:latin typeface="微軟正黑體" panose="020B0604030504040204" pitchFamily="34" charset="-120"/>
                          <a:ea typeface="微軟正黑體" panose="020B0604030504040204" pitchFamily="34" charset="-120"/>
                          <a:cs typeface="CG Times"/>
                        </a:rPr>
                        <a:t>甘特圖</a:t>
                      </a:r>
                      <a:endParaRPr lang="zh-TW" sz="1600" b="1" kern="100" dirty="0">
                        <a:solidFill>
                          <a:schemeClr val="bg1"/>
                        </a:solidFill>
                        <a:effectLst/>
                        <a:latin typeface="微軟正黑體" panose="020B0604030504040204" pitchFamily="34" charset="-120"/>
                        <a:ea typeface="微軟正黑體" panose="020B0604030504040204" pitchFamily="34" charset="-120"/>
                        <a:cs typeface="CG Times"/>
                      </a:endParaRPr>
                    </a:p>
                  </a:txBody>
                  <a:tcPr marL="38100" marR="38100" marT="25400" marB="25400" anchor="ctr">
                    <a:solidFill>
                      <a:schemeClr val="accent2"/>
                    </a:solidFill>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extLst>
                  <a:ext uri="{0D108BD9-81ED-4DB2-BD59-A6C34878D82A}">
                    <a16:rowId xmlns:a16="http://schemas.microsoft.com/office/drawing/2014/main" val="10000"/>
                  </a:ext>
                </a:extLst>
              </a:tr>
              <a:tr h="191669">
                <a:tc rowSpan="2">
                  <a:txBody>
                    <a:bodyPr/>
                    <a:lstStyle/>
                    <a:p>
                      <a:pPr algn="ctr" fontAlgn="base">
                        <a:spcAft>
                          <a:spcPts val="0"/>
                        </a:spcAft>
                      </a:pPr>
                      <a:r>
                        <a:rPr lang="zh-TW" sz="1600" b="1" kern="0" dirty="0">
                          <a:solidFill>
                            <a:schemeClr val="tx1"/>
                          </a:solidFill>
                          <a:effectLst/>
                          <a:latin typeface="微軟正黑體" panose="020B0604030504040204" pitchFamily="34" charset="-120"/>
                          <a:ea typeface="微軟正黑體" panose="020B0604030504040204" pitchFamily="34" charset="-120"/>
                        </a:rPr>
                        <a:t>工作項目</a:t>
                      </a:r>
                      <a:endParaRPr lang="zh-TW" sz="1600" b="1" kern="100" dirty="0">
                        <a:solidFill>
                          <a:schemeClr val="tx1"/>
                        </a:solidFill>
                        <a:effectLst/>
                        <a:latin typeface="微軟正黑體" panose="020B0604030504040204" pitchFamily="34" charset="-120"/>
                        <a:ea typeface="微軟正黑體" panose="020B0604030504040204" pitchFamily="34" charset="-120"/>
                        <a:cs typeface="CG Times"/>
                      </a:endParaRPr>
                    </a:p>
                  </a:txBody>
                  <a:tcPr marL="38100" marR="38100" marT="25400" marB="25400" anchor="ctr">
                    <a:solidFill>
                      <a:schemeClr val="bg1">
                        <a:lumMod val="85000"/>
                      </a:schemeClr>
                    </a:solidFill>
                  </a:tcPr>
                </a:tc>
                <a:tc gridSpan="8">
                  <a:txBody>
                    <a:bodyPr/>
                    <a:lstStyle/>
                    <a:p>
                      <a:pPr algn="ctr" fontAlgn="base">
                        <a:spcAft>
                          <a:spcPts val="0"/>
                        </a:spcAft>
                      </a:pPr>
                      <a:r>
                        <a:rPr lang="en-US" sz="1600" b="1" kern="0" dirty="0">
                          <a:solidFill>
                            <a:schemeClr val="tx1"/>
                          </a:solidFill>
                          <a:effectLst/>
                          <a:latin typeface="微軟正黑體" panose="020B0604030504040204" pitchFamily="34" charset="-120"/>
                          <a:ea typeface="微軟正黑體" panose="020B0604030504040204" pitchFamily="34" charset="-120"/>
                        </a:rPr>
                        <a:t>1</a:t>
                      </a:r>
                      <a:r>
                        <a:rPr lang="en-US" altLang="zh-TW" sz="1600" b="1" kern="0" dirty="0">
                          <a:solidFill>
                            <a:schemeClr val="tx1"/>
                          </a:solidFill>
                          <a:effectLst/>
                          <a:latin typeface="微軟正黑體" panose="020B0604030504040204" pitchFamily="34" charset="-120"/>
                          <a:ea typeface="微軟正黑體" panose="020B0604030504040204" pitchFamily="34" charset="-120"/>
                        </a:rPr>
                        <a:t>10</a:t>
                      </a:r>
                      <a:r>
                        <a:rPr lang="zh-TW" sz="1600" b="1" kern="0" dirty="0">
                          <a:solidFill>
                            <a:schemeClr val="tx1"/>
                          </a:solidFill>
                          <a:effectLst/>
                          <a:latin typeface="微軟正黑體" panose="020B0604030504040204" pitchFamily="34" charset="-120"/>
                          <a:ea typeface="微軟正黑體" panose="020B0604030504040204" pitchFamily="34" charset="-120"/>
                        </a:rPr>
                        <a:t>年度</a:t>
                      </a:r>
                      <a:endParaRPr lang="zh-TW" sz="1600" b="1" kern="100" dirty="0">
                        <a:solidFill>
                          <a:schemeClr val="tx1"/>
                        </a:solidFill>
                        <a:effectLst/>
                        <a:latin typeface="微軟正黑體" panose="020B0604030504040204" pitchFamily="34" charset="-120"/>
                        <a:ea typeface="微軟正黑體" panose="020B0604030504040204" pitchFamily="34" charset="-120"/>
                        <a:cs typeface="CG Times"/>
                      </a:endParaRPr>
                    </a:p>
                  </a:txBody>
                  <a:tcPr marL="0" marR="0" marT="0" marB="0">
                    <a:solidFill>
                      <a:schemeClr val="bg1">
                        <a:lumMod val="85000"/>
                      </a:schemeClr>
                    </a:solidFill>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extLst>
                  <a:ext uri="{0D108BD9-81ED-4DB2-BD59-A6C34878D82A}">
                    <a16:rowId xmlns:a16="http://schemas.microsoft.com/office/drawing/2014/main" val="10001"/>
                  </a:ext>
                </a:extLst>
              </a:tr>
              <a:tr h="235861">
                <a:tc vMerge="1">
                  <a:txBody>
                    <a:bodyPr/>
                    <a:lstStyle/>
                    <a:p>
                      <a:endParaRPr lang="zh-TW" altLang="en-US"/>
                    </a:p>
                  </a:txBody>
                  <a:tcPr/>
                </a:tc>
                <a:tc>
                  <a:txBody>
                    <a:bodyPr/>
                    <a:lstStyle/>
                    <a:p>
                      <a:pPr algn="ctr" fontAlgn="base">
                        <a:spcAft>
                          <a:spcPts val="0"/>
                        </a:spcAft>
                      </a:pPr>
                      <a:r>
                        <a:rPr lang="en-US" sz="1600" b="1" kern="0" dirty="0">
                          <a:solidFill>
                            <a:schemeClr val="tx1"/>
                          </a:solidFill>
                          <a:effectLst/>
                          <a:latin typeface="微軟正黑體" panose="020B0604030504040204" pitchFamily="34" charset="-120"/>
                          <a:ea typeface="微軟正黑體" panose="020B0604030504040204" pitchFamily="34" charset="-120"/>
                        </a:rPr>
                        <a:t>4</a:t>
                      </a:r>
                      <a:r>
                        <a:rPr lang="zh-TW" sz="1600" b="1" kern="0" dirty="0">
                          <a:solidFill>
                            <a:schemeClr val="tx1"/>
                          </a:solidFill>
                          <a:effectLst/>
                          <a:latin typeface="微軟正黑體" panose="020B0604030504040204" pitchFamily="34" charset="-120"/>
                          <a:ea typeface="微軟正黑體" panose="020B0604030504040204" pitchFamily="34" charset="-120"/>
                        </a:rPr>
                        <a:t>月</a:t>
                      </a:r>
                      <a:endParaRPr lang="zh-TW" sz="1600" b="1" kern="100" dirty="0">
                        <a:solidFill>
                          <a:schemeClr val="tx1"/>
                        </a:solidFill>
                        <a:effectLst/>
                        <a:latin typeface="微軟正黑體" panose="020B0604030504040204" pitchFamily="34" charset="-120"/>
                        <a:ea typeface="微軟正黑體" panose="020B0604030504040204" pitchFamily="34" charset="-120"/>
                        <a:cs typeface="CG Times"/>
                      </a:endParaRPr>
                    </a:p>
                  </a:txBody>
                  <a:tcPr marL="38100" marR="38100" marT="25400" marB="25400" anchor="ctr">
                    <a:solidFill>
                      <a:schemeClr val="bg1">
                        <a:lumMod val="85000"/>
                      </a:schemeClr>
                    </a:solidFill>
                  </a:tcPr>
                </a:tc>
                <a:tc>
                  <a:txBody>
                    <a:bodyPr/>
                    <a:lstStyle/>
                    <a:p>
                      <a:pPr algn="ctr" fontAlgn="base">
                        <a:spcAft>
                          <a:spcPts val="0"/>
                        </a:spcAft>
                      </a:pPr>
                      <a:r>
                        <a:rPr lang="en-US" sz="1600" b="1" kern="0" dirty="0">
                          <a:solidFill>
                            <a:schemeClr val="tx1"/>
                          </a:solidFill>
                          <a:effectLst/>
                          <a:latin typeface="微軟正黑體" panose="020B0604030504040204" pitchFamily="34" charset="-120"/>
                          <a:ea typeface="微軟正黑體" panose="020B0604030504040204" pitchFamily="34" charset="-120"/>
                        </a:rPr>
                        <a:t>5</a:t>
                      </a:r>
                      <a:r>
                        <a:rPr lang="zh-TW" sz="1600" b="1" kern="0" dirty="0">
                          <a:solidFill>
                            <a:schemeClr val="tx1"/>
                          </a:solidFill>
                          <a:effectLst/>
                          <a:latin typeface="微軟正黑體" panose="020B0604030504040204" pitchFamily="34" charset="-120"/>
                          <a:ea typeface="微軟正黑體" panose="020B0604030504040204" pitchFamily="34" charset="-120"/>
                        </a:rPr>
                        <a:t>月</a:t>
                      </a:r>
                      <a:endParaRPr lang="zh-TW" sz="1600" b="1" kern="100" dirty="0">
                        <a:solidFill>
                          <a:schemeClr val="tx1"/>
                        </a:solidFill>
                        <a:effectLst/>
                        <a:latin typeface="微軟正黑體" panose="020B0604030504040204" pitchFamily="34" charset="-120"/>
                        <a:ea typeface="微軟正黑體" panose="020B0604030504040204" pitchFamily="34" charset="-120"/>
                        <a:cs typeface="CG Times"/>
                      </a:endParaRPr>
                    </a:p>
                  </a:txBody>
                  <a:tcPr marL="38100" marR="38100" marT="25400" marB="25400" anchor="ctr">
                    <a:solidFill>
                      <a:schemeClr val="bg1">
                        <a:lumMod val="85000"/>
                      </a:schemeClr>
                    </a:solidFill>
                  </a:tcPr>
                </a:tc>
                <a:tc>
                  <a:txBody>
                    <a:bodyPr/>
                    <a:lstStyle/>
                    <a:p>
                      <a:pPr algn="ctr" fontAlgn="base">
                        <a:spcAft>
                          <a:spcPts val="0"/>
                        </a:spcAft>
                      </a:pPr>
                      <a:r>
                        <a:rPr lang="en-US" sz="1600" b="1" kern="0" dirty="0">
                          <a:solidFill>
                            <a:schemeClr val="tx1"/>
                          </a:solidFill>
                          <a:effectLst/>
                          <a:latin typeface="微軟正黑體" panose="020B0604030504040204" pitchFamily="34" charset="-120"/>
                          <a:ea typeface="微軟正黑體" panose="020B0604030504040204" pitchFamily="34" charset="-120"/>
                        </a:rPr>
                        <a:t>6</a:t>
                      </a:r>
                      <a:r>
                        <a:rPr lang="zh-TW" sz="1600" b="1" kern="0" dirty="0">
                          <a:solidFill>
                            <a:schemeClr val="tx1"/>
                          </a:solidFill>
                          <a:effectLst/>
                          <a:latin typeface="微軟正黑體" panose="020B0604030504040204" pitchFamily="34" charset="-120"/>
                          <a:ea typeface="微軟正黑體" panose="020B0604030504040204" pitchFamily="34" charset="-120"/>
                        </a:rPr>
                        <a:t>月</a:t>
                      </a:r>
                      <a:endParaRPr lang="zh-TW" sz="1600" b="1" kern="100" dirty="0">
                        <a:solidFill>
                          <a:schemeClr val="tx1"/>
                        </a:solidFill>
                        <a:effectLst/>
                        <a:latin typeface="微軟正黑體" panose="020B0604030504040204" pitchFamily="34" charset="-120"/>
                        <a:ea typeface="微軟正黑體" panose="020B0604030504040204" pitchFamily="34" charset="-120"/>
                        <a:cs typeface="CG Times"/>
                      </a:endParaRPr>
                    </a:p>
                  </a:txBody>
                  <a:tcPr marL="38100" marR="38100" marT="25400" marB="25400" anchor="ctr">
                    <a:solidFill>
                      <a:schemeClr val="bg1">
                        <a:lumMod val="85000"/>
                      </a:schemeClr>
                    </a:solidFill>
                  </a:tcPr>
                </a:tc>
                <a:tc>
                  <a:txBody>
                    <a:bodyPr/>
                    <a:lstStyle/>
                    <a:p>
                      <a:pPr algn="ctr" fontAlgn="base">
                        <a:spcAft>
                          <a:spcPts val="0"/>
                        </a:spcAft>
                      </a:pPr>
                      <a:r>
                        <a:rPr lang="en-US" sz="1600" b="1" kern="0" dirty="0">
                          <a:solidFill>
                            <a:schemeClr val="tx1"/>
                          </a:solidFill>
                          <a:effectLst/>
                          <a:latin typeface="微軟正黑體" panose="020B0604030504040204" pitchFamily="34" charset="-120"/>
                          <a:ea typeface="微軟正黑體" panose="020B0604030504040204" pitchFamily="34" charset="-120"/>
                        </a:rPr>
                        <a:t>7</a:t>
                      </a:r>
                      <a:r>
                        <a:rPr lang="zh-TW" sz="1600" b="1" kern="0" dirty="0">
                          <a:solidFill>
                            <a:schemeClr val="tx1"/>
                          </a:solidFill>
                          <a:effectLst/>
                          <a:latin typeface="微軟正黑體" panose="020B0604030504040204" pitchFamily="34" charset="-120"/>
                          <a:ea typeface="微軟正黑體" panose="020B0604030504040204" pitchFamily="34" charset="-120"/>
                        </a:rPr>
                        <a:t>月</a:t>
                      </a:r>
                      <a:endParaRPr lang="zh-TW" sz="1600" b="1" kern="100" dirty="0">
                        <a:solidFill>
                          <a:schemeClr val="tx1"/>
                        </a:solidFill>
                        <a:effectLst/>
                        <a:latin typeface="微軟正黑體" panose="020B0604030504040204" pitchFamily="34" charset="-120"/>
                        <a:ea typeface="微軟正黑體" panose="020B0604030504040204" pitchFamily="34" charset="-120"/>
                        <a:cs typeface="CG Times"/>
                      </a:endParaRPr>
                    </a:p>
                  </a:txBody>
                  <a:tcPr marL="38100" marR="38100" marT="25400" marB="25400" anchor="ctr">
                    <a:solidFill>
                      <a:schemeClr val="bg1">
                        <a:lumMod val="85000"/>
                      </a:schemeClr>
                    </a:solidFill>
                  </a:tcPr>
                </a:tc>
                <a:tc>
                  <a:txBody>
                    <a:bodyPr/>
                    <a:lstStyle/>
                    <a:p>
                      <a:pPr algn="ctr" fontAlgn="base">
                        <a:spcAft>
                          <a:spcPts val="0"/>
                        </a:spcAft>
                      </a:pPr>
                      <a:r>
                        <a:rPr lang="en-US" sz="1600" b="1" kern="0" dirty="0">
                          <a:solidFill>
                            <a:schemeClr val="tx1"/>
                          </a:solidFill>
                          <a:effectLst/>
                          <a:latin typeface="微軟正黑體" panose="020B0604030504040204" pitchFamily="34" charset="-120"/>
                          <a:ea typeface="微軟正黑體" panose="020B0604030504040204" pitchFamily="34" charset="-120"/>
                        </a:rPr>
                        <a:t>8</a:t>
                      </a:r>
                      <a:r>
                        <a:rPr lang="zh-TW" sz="1600" b="1" kern="0" dirty="0">
                          <a:solidFill>
                            <a:schemeClr val="tx1"/>
                          </a:solidFill>
                          <a:effectLst/>
                          <a:latin typeface="微軟正黑體" panose="020B0604030504040204" pitchFamily="34" charset="-120"/>
                          <a:ea typeface="微軟正黑體" panose="020B0604030504040204" pitchFamily="34" charset="-120"/>
                        </a:rPr>
                        <a:t>月</a:t>
                      </a:r>
                      <a:endParaRPr lang="zh-TW" sz="1600" b="1" kern="100" dirty="0">
                        <a:solidFill>
                          <a:schemeClr val="tx1"/>
                        </a:solidFill>
                        <a:effectLst/>
                        <a:latin typeface="微軟正黑體" panose="020B0604030504040204" pitchFamily="34" charset="-120"/>
                        <a:ea typeface="微軟正黑體" panose="020B0604030504040204" pitchFamily="34" charset="-120"/>
                        <a:cs typeface="CG Times"/>
                      </a:endParaRPr>
                    </a:p>
                  </a:txBody>
                  <a:tcPr marL="38100" marR="38100" marT="25400" marB="25400" anchor="ctr">
                    <a:solidFill>
                      <a:schemeClr val="bg1">
                        <a:lumMod val="85000"/>
                      </a:schemeClr>
                    </a:solidFill>
                  </a:tcPr>
                </a:tc>
                <a:tc>
                  <a:txBody>
                    <a:bodyPr/>
                    <a:lstStyle/>
                    <a:p>
                      <a:pPr algn="ctr" fontAlgn="base">
                        <a:spcAft>
                          <a:spcPts val="0"/>
                        </a:spcAft>
                      </a:pPr>
                      <a:r>
                        <a:rPr lang="en-US" sz="1600" b="1" kern="0" dirty="0">
                          <a:solidFill>
                            <a:schemeClr val="tx1"/>
                          </a:solidFill>
                          <a:effectLst/>
                          <a:latin typeface="微軟正黑體" panose="020B0604030504040204" pitchFamily="34" charset="-120"/>
                          <a:ea typeface="微軟正黑體" panose="020B0604030504040204" pitchFamily="34" charset="-120"/>
                        </a:rPr>
                        <a:t>9</a:t>
                      </a:r>
                      <a:r>
                        <a:rPr lang="zh-TW" sz="1600" b="1" kern="0" dirty="0">
                          <a:solidFill>
                            <a:schemeClr val="tx1"/>
                          </a:solidFill>
                          <a:effectLst/>
                          <a:latin typeface="微軟正黑體" panose="020B0604030504040204" pitchFamily="34" charset="-120"/>
                          <a:ea typeface="微軟正黑體" panose="020B0604030504040204" pitchFamily="34" charset="-120"/>
                        </a:rPr>
                        <a:t>月</a:t>
                      </a:r>
                      <a:endParaRPr lang="zh-TW" sz="1600" b="1" kern="100" dirty="0">
                        <a:solidFill>
                          <a:schemeClr val="tx1"/>
                        </a:solidFill>
                        <a:effectLst/>
                        <a:latin typeface="微軟正黑體" panose="020B0604030504040204" pitchFamily="34" charset="-120"/>
                        <a:ea typeface="微軟正黑體" panose="020B0604030504040204" pitchFamily="34" charset="-120"/>
                        <a:cs typeface="CG Times"/>
                      </a:endParaRPr>
                    </a:p>
                  </a:txBody>
                  <a:tcPr marL="38100" marR="38100" marT="25400" marB="25400" anchor="ctr">
                    <a:solidFill>
                      <a:schemeClr val="bg1">
                        <a:lumMod val="85000"/>
                      </a:schemeClr>
                    </a:solidFill>
                  </a:tcPr>
                </a:tc>
                <a:tc>
                  <a:txBody>
                    <a:bodyPr/>
                    <a:lstStyle/>
                    <a:p>
                      <a:pPr algn="ctr" fontAlgn="base">
                        <a:spcAft>
                          <a:spcPts val="0"/>
                        </a:spcAft>
                      </a:pPr>
                      <a:r>
                        <a:rPr lang="en-US" sz="1600" b="1" kern="0" spc="140" dirty="0">
                          <a:solidFill>
                            <a:schemeClr val="tx1"/>
                          </a:solidFill>
                          <a:effectLst/>
                          <a:latin typeface="微軟正黑體" panose="020B0604030504040204" pitchFamily="34" charset="-120"/>
                          <a:ea typeface="微軟正黑體" panose="020B0604030504040204" pitchFamily="34" charset="-120"/>
                        </a:rPr>
                        <a:t>10</a:t>
                      </a:r>
                      <a:r>
                        <a:rPr lang="zh-TW" sz="1600" b="1" kern="0" spc="-30" dirty="0">
                          <a:solidFill>
                            <a:schemeClr val="tx1"/>
                          </a:solidFill>
                          <a:effectLst/>
                          <a:latin typeface="微軟正黑體" panose="020B0604030504040204" pitchFamily="34" charset="-120"/>
                          <a:ea typeface="微軟正黑體" panose="020B0604030504040204" pitchFamily="34" charset="-120"/>
                        </a:rPr>
                        <a:t>月</a:t>
                      </a:r>
                      <a:endParaRPr lang="zh-TW" sz="1600" b="1" kern="100" dirty="0">
                        <a:solidFill>
                          <a:schemeClr val="tx1"/>
                        </a:solidFill>
                        <a:effectLst/>
                        <a:latin typeface="微軟正黑體" panose="020B0604030504040204" pitchFamily="34" charset="-120"/>
                        <a:ea typeface="微軟正黑體" panose="020B0604030504040204" pitchFamily="34" charset="-120"/>
                        <a:cs typeface="CG Times"/>
                      </a:endParaRPr>
                    </a:p>
                  </a:txBody>
                  <a:tcPr marL="38100" marR="38100" marT="25400" marB="25400" anchor="ctr">
                    <a:solidFill>
                      <a:schemeClr val="bg1">
                        <a:lumMod val="85000"/>
                      </a:schemeClr>
                    </a:solidFill>
                  </a:tcPr>
                </a:tc>
                <a:tc>
                  <a:txBody>
                    <a:bodyPr/>
                    <a:lstStyle/>
                    <a:p>
                      <a:pPr algn="ctr" fontAlgn="base">
                        <a:spcAft>
                          <a:spcPts val="0"/>
                        </a:spcAft>
                      </a:pPr>
                      <a:r>
                        <a:rPr lang="en-US" sz="1600" b="1" kern="0" spc="140" dirty="0">
                          <a:solidFill>
                            <a:schemeClr val="tx1"/>
                          </a:solidFill>
                          <a:effectLst/>
                          <a:latin typeface="微軟正黑體" panose="020B0604030504040204" pitchFamily="34" charset="-120"/>
                          <a:ea typeface="微軟正黑體" panose="020B0604030504040204" pitchFamily="34" charset="-120"/>
                        </a:rPr>
                        <a:t>11</a:t>
                      </a:r>
                      <a:r>
                        <a:rPr lang="zh-TW" sz="1600" b="1" kern="0" spc="-30" dirty="0">
                          <a:solidFill>
                            <a:schemeClr val="tx1"/>
                          </a:solidFill>
                          <a:effectLst/>
                          <a:latin typeface="微軟正黑體" panose="020B0604030504040204" pitchFamily="34" charset="-120"/>
                          <a:ea typeface="微軟正黑體" panose="020B0604030504040204" pitchFamily="34" charset="-120"/>
                        </a:rPr>
                        <a:t>月</a:t>
                      </a:r>
                      <a:endParaRPr lang="zh-TW" sz="1600" b="1" kern="100" dirty="0">
                        <a:solidFill>
                          <a:schemeClr val="tx1"/>
                        </a:solidFill>
                        <a:effectLst/>
                        <a:latin typeface="微軟正黑體" panose="020B0604030504040204" pitchFamily="34" charset="-120"/>
                        <a:ea typeface="微軟正黑體" panose="020B0604030504040204" pitchFamily="34" charset="-120"/>
                        <a:cs typeface="CG Times"/>
                      </a:endParaRPr>
                    </a:p>
                  </a:txBody>
                  <a:tcPr marL="38100" marR="38100" marT="25400" marB="25400" anchor="ctr">
                    <a:solidFill>
                      <a:schemeClr val="bg1">
                        <a:lumMod val="85000"/>
                      </a:schemeClr>
                    </a:solidFill>
                  </a:tcPr>
                </a:tc>
                <a:extLst>
                  <a:ext uri="{0D108BD9-81ED-4DB2-BD59-A6C34878D82A}">
                    <a16:rowId xmlns:a16="http://schemas.microsoft.com/office/drawing/2014/main" val="10002"/>
                  </a:ext>
                </a:extLst>
              </a:tr>
              <a:tr h="502395">
                <a:tc>
                  <a:txBody>
                    <a:bodyPr/>
                    <a:lstStyle/>
                    <a:p>
                      <a:pPr marL="63500" marR="63500" algn="ctr" fontAlgn="base">
                        <a:spcAft>
                          <a:spcPts val="0"/>
                        </a:spcAft>
                      </a:pPr>
                      <a:r>
                        <a:rPr lang="en-US" sz="1200" kern="0">
                          <a:effectLst/>
                          <a:latin typeface="微軟正黑體" panose="020B0604030504040204" pitchFamily="34" charset="-120"/>
                          <a:ea typeface="微軟正黑體" panose="020B0604030504040204" pitchFamily="34" charset="-120"/>
                          <a:cs typeface="Times New Roman" panose="02020603050405020304" pitchFamily="18" charset="0"/>
                        </a:rPr>
                        <a:t>A</a:t>
                      </a:r>
                      <a:r>
                        <a:rPr lang="zh-TW" sz="1200" kern="0">
                          <a:effectLst/>
                          <a:latin typeface="微軟正黑體" panose="020B0604030504040204" pitchFamily="34" charset="-120"/>
                          <a:ea typeface="微軟正黑體" panose="020B0604030504040204" pitchFamily="34" charset="-120"/>
                          <a:cs typeface="Times New Roman" panose="02020603050405020304" pitchFamily="18" charset="0"/>
                        </a:rPr>
                        <a:t>、工作細項</a:t>
                      </a:r>
                      <a:endParaRPr lang="zh-TW" sz="1400" kern="100">
                        <a:effectLst/>
                        <a:latin typeface="微軟正黑體" panose="020B0604030504040204" pitchFamily="34" charset="-120"/>
                        <a:ea typeface="微軟正黑體" panose="020B0604030504040204" pitchFamily="34" charset="-120"/>
                        <a:cs typeface="Times New Roman" panose="02020603050405020304" pitchFamily="18" charset="0"/>
                      </a:endParaRPr>
                    </a:p>
                    <a:p>
                      <a:pPr marL="63500" marR="63500" algn="ctr" fontAlgn="base">
                        <a:spcAft>
                          <a:spcPts val="0"/>
                        </a:spcAft>
                      </a:pPr>
                      <a:r>
                        <a:rPr lang="en-US" sz="1200" kern="0">
                          <a:effectLst/>
                          <a:latin typeface="微軟正黑體" panose="020B0604030504040204" pitchFamily="34" charset="-120"/>
                          <a:ea typeface="微軟正黑體" panose="020B0604030504040204" pitchFamily="34" charset="-120"/>
                          <a:cs typeface="Times New Roman" panose="02020603050405020304" pitchFamily="18" charset="0"/>
                        </a:rPr>
                        <a:t>(</a:t>
                      </a:r>
                      <a:r>
                        <a:rPr lang="zh-TW" sz="1200" kern="0">
                          <a:effectLst/>
                          <a:latin typeface="微軟正黑體" panose="020B0604030504040204" pitchFamily="34" charset="-120"/>
                          <a:ea typeface="微軟正黑體" panose="020B0604030504040204" pitchFamily="34" charset="-120"/>
                          <a:cs typeface="Times New Roman" panose="02020603050405020304" pitchFamily="18" charset="0"/>
                        </a:rPr>
                        <a:t>單位名稱</a:t>
                      </a:r>
                      <a:r>
                        <a:rPr lang="en-US" sz="1200" kern="0">
                          <a:effectLst/>
                          <a:latin typeface="微軟正黑體" panose="020B0604030504040204" pitchFamily="34" charset="-120"/>
                          <a:ea typeface="微軟正黑體" panose="020B0604030504040204" pitchFamily="34" charset="-120"/>
                          <a:cs typeface="Times New Roman" panose="02020603050405020304" pitchFamily="18" charset="0"/>
                        </a:rPr>
                        <a:t>)</a:t>
                      </a:r>
                      <a:endParaRPr lang="zh-TW" sz="1400" kern="100">
                        <a:effectLst/>
                        <a:latin typeface="微軟正黑體" panose="020B0604030504040204" pitchFamily="34" charset="-120"/>
                        <a:ea typeface="微軟正黑體" panose="020B0604030504040204" pitchFamily="34" charset="-120"/>
                        <a:cs typeface="Times New Roman" panose="02020603050405020304" pitchFamily="18" charset="0"/>
                      </a:endParaRPr>
                    </a:p>
                  </a:txBody>
                  <a:tcPr marL="38100" marR="38100" marT="25400" marB="25400" anchor="ctr"/>
                </a:tc>
                <a:tc>
                  <a:txBody>
                    <a:bodyPr/>
                    <a:lstStyle/>
                    <a:p>
                      <a:pPr algn="ctr" fontAlgn="base">
                        <a:spcAft>
                          <a:spcPts val="0"/>
                        </a:spcAft>
                      </a:pPr>
                      <a:r>
                        <a:rPr lang="en-US" sz="1200" kern="0" dirty="0">
                          <a:effectLst/>
                          <a:latin typeface="微軟正黑體" panose="020B0604030504040204" pitchFamily="34" charset="-120"/>
                          <a:ea typeface="微軟正黑體" panose="020B0604030504040204" pitchFamily="34" charset="-120"/>
                        </a:rPr>
                        <a:t> </a:t>
                      </a:r>
                      <a:endParaRPr lang="zh-TW" sz="1200" kern="100" dirty="0">
                        <a:effectLst/>
                        <a:latin typeface="微軟正黑體" panose="020B0604030504040204" pitchFamily="34" charset="-120"/>
                        <a:ea typeface="微軟正黑體" panose="020B0604030504040204" pitchFamily="34" charset="-120"/>
                        <a:cs typeface="CG Times"/>
                      </a:endParaRPr>
                    </a:p>
                  </a:txBody>
                  <a:tcPr marL="38100" marR="38100" marT="25400" marB="25400" anchor="ctr"/>
                </a:tc>
                <a:tc>
                  <a:txBody>
                    <a:bodyPr/>
                    <a:lstStyle/>
                    <a:p>
                      <a:pPr algn="ctr" fontAlgn="base">
                        <a:spcAft>
                          <a:spcPts val="0"/>
                        </a:spcAft>
                      </a:pPr>
                      <a:endParaRPr lang="zh-TW" sz="1200" kern="100" dirty="0">
                        <a:effectLst/>
                        <a:latin typeface="微軟正黑體" panose="020B0604030504040204" pitchFamily="34" charset="-120"/>
                        <a:ea typeface="微軟正黑體" panose="020B0604030504040204" pitchFamily="34" charset="-120"/>
                        <a:cs typeface="CG Times"/>
                      </a:endParaRPr>
                    </a:p>
                  </a:txBody>
                  <a:tcPr marL="38100" marR="38100" marT="25400" marB="25400" anchor="ctr">
                    <a:noFill/>
                  </a:tcPr>
                </a:tc>
                <a:tc>
                  <a:txBody>
                    <a:bodyPr/>
                    <a:lstStyle/>
                    <a:p>
                      <a:pPr marL="0" marR="0" indent="0" algn="ctr" defTabSz="914400" rtl="0" eaLnBrk="1" fontAlgn="base" latinLnBrk="0" hangingPunct="1">
                        <a:lnSpc>
                          <a:spcPct val="100000"/>
                        </a:lnSpc>
                        <a:spcBef>
                          <a:spcPts val="0"/>
                        </a:spcBef>
                        <a:spcAft>
                          <a:spcPts val="0"/>
                        </a:spcAft>
                        <a:buClrTx/>
                        <a:buSzTx/>
                        <a:buFontTx/>
                        <a:buNone/>
                        <a:tabLst/>
                        <a:defRPr/>
                      </a:pPr>
                      <a:r>
                        <a:rPr lang="en-US" sz="1400" kern="100" dirty="0">
                          <a:solidFill>
                            <a:schemeClr val="tx1"/>
                          </a:solidFill>
                          <a:effectLst/>
                          <a:latin typeface="微軟正黑體" panose="020B0604030504040204" pitchFamily="34" charset="-120"/>
                          <a:ea typeface="微軟正黑體" panose="020B0604030504040204" pitchFamily="34" charset="-120"/>
                          <a:cs typeface="+mn-cs"/>
                        </a:rPr>
                        <a:t> </a:t>
                      </a:r>
                      <a:r>
                        <a:rPr lang="en-US" altLang="zh-TW" sz="1400" kern="100" dirty="0">
                          <a:solidFill>
                            <a:schemeClr val="tx1"/>
                          </a:solidFill>
                          <a:effectLst/>
                          <a:latin typeface="微軟正黑體" panose="020B0604030504040204" pitchFamily="34" charset="-120"/>
                          <a:ea typeface="微軟正黑體" panose="020B0604030504040204" pitchFamily="34" charset="-120"/>
                          <a:cs typeface="+mn-cs"/>
                        </a:rPr>
                        <a:t>A-1</a:t>
                      </a:r>
                      <a:endParaRPr lang="zh-TW" altLang="zh-TW" sz="1400" kern="100" dirty="0">
                        <a:solidFill>
                          <a:schemeClr val="tx1"/>
                        </a:solidFill>
                        <a:effectLst/>
                        <a:latin typeface="微軟正黑體" panose="020B0604030504040204" pitchFamily="34" charset="-120"/>
                        <a:ea typeface="微軟正黑體" panose="020B0604030504040204" pitchFamily="34" charset="-120"/>
                        <a:cs typeface="+mn-cs"/>
                      </a:endParaRPr>
                    </a:p>
                  </a:txBody>
                  <a:tcPr marL="38100" marR="38100" marT="25400" marB="25400" anchor="ctr">
                    <a:solidFill>
                      <a:srgbClr val="FFC000"/>
                    </a:solidFill>
                  </a:tcPr>
                </a:tc>
                <a:tc>
                  <a:txBody>
                    <a:bodyPr/>
                    <a:lstStyle/>
                    <a:p>
                      <a:pPr algn="ctr" fontAlgn="base">
                        <a:spcAft>
                          <a:spcPts val="0"/>
                        </a:spcAft>
                      </a:pPr>
                      <a:r>
                        <a:rPr lang="en-US" sz="1200" kern="0" dirty="0">
                          <a:effectLst/>
                          <a:latin typeface="微軟正黑體" panose="020B0604030504040204" pitchFamily="34" charset="-120"/>
                          <a:ea typeface="微軟正黑體" panose="020B0604030504040204" pitchFamily="34" charset="-120"/>
                        </a:rPr>
                        <a:t> </a:t>
                      </a:r>
                      <a:r>
                        <a:rPr lang="en-US" altLang="zh-TW" sz="1200" kern="0" dirty="0">
                          <a:effectLst/>
                          <a:latin typeface="微軟正黑體" panose="020B0604030504040204" pitchFamily="34" charset="-120"/>
                          <a:ea typeface="微軟正黑體" panose="020B0604030504040204" pitchFamily="34" charset="-120"/>
                        </a:rPr>
                        <a:t>A-2</a:t>
                      </a:r>
                      <a:endParaRPr lang="zh-TW" sz="1200" kern="100" dirty="0">
                        <a:effectLst/>
                        <a:latin typeface="微軟正黑體" panose="020B0604030504040204" pitchFamily="34" charset="-120"/>
                        <a:ea typeface="微軟正黑體" panose="020B0604030504040204" pitchFamily="34" charset="-120"/>
                        <a:cs typeface="CG Times"/>
                      </a:endParaRPr>
                    </a:p>
                  </a:txBody>
                  <a:tcPr marL="38100" marR="38100" marT="25400" marB="25400" anchor="ctr">
                    <a:solidFill>
                      <a:srgbClr val="FFC000"/>
                    </a:solidFill>
                  </a:tcPr>
                </a:tc>
                <a:tc>
                  <a:txBody>
                    <a:bodyPr/>
                    <a:lstStyle/>
                    <a:p>
                      <a:pPr algn="ctr" fontAlgn="base">
                        <a:spcAft>
                          <a:spcPts val="0"/>
                        </a:spcAft>
                      </a:pPr>
                      <a:r>
                        <a:rPr lang="en-US" sz="1200" kern="0">
                          <a:effectLst/>
                          <a:latin typeface="微軟正黑體" panose="020B0604030504040204" pitchFamily="34" charset="-120"/>
                          <a:ea typeface="微軟正黑體" panose="020B0604030504040204" pitchFamily="34" charset="-120"/>
                        </a:rPr>
                        <a:t> </a:t>
                      </a:r>
                      <a:endParaRPr lang="zh-TW" sz="1200" kern="100">
                        <a:effectLst/>
                        <a:latin typeface="微軟正黑體" panose="020B0604030504040204" pitchFamily="34" charset="-120"/>
                        <a:ea typeface="微軟正黑體" panose="020B0604030504040204" pitchFamily="34" charset="-120"/>
                        <a:cs typeface="CG Times"/>
                      </a:endParaRPr>
                    </a:p>
                  </a:txBody>
                  <a:tcPr marL="38100" marR="38100" marT="25400" marB="25400" anchor="ctr"/>
                </a:tc>
                <a:tc>
                  <a:txBody>
                    <a:bodyPr/>
                    <a:lstStyle/>
                    <a:p>
                      <a:pPr algn="ctr" fontAlgn="base">
                        <a:spcAft>
                          <a:spcPts val="0"/>
                        </a:spcAft>
                      </a:pPr>
                      <a:r>
                        <a:rPr lang="en-US" sz="1200" kern="0">
                          <a:effectLst/>
                          <a:latin typeface="微軟正黑體" panose="020B0604030504040204" pitchFamily="34" charset="-120"/>
                          <a:ea typeface="微軟正黑體" panose="020B0604030504040204" pitchFamily="34" charset="-120"/>
                        </a:rPr>
                        <a:t> </a:t>
                      </a:r>
                      <a:endParaRPr lang="zh-TW" sz="1200" kern="100">
                        <a:effectLst/>
                        <a:latin typeface="微軟正黑體" panose="020B0604030504040204" pitchFamily="34" charset="-120"/>
                        <a:ea typeface="微軟正黑體" panose="020B0604030504040204" pitchFamily="34" charset="-120"/>
                        <a:cs typeface="CG Times"/>
                      </a:endParaRPr>
                    </a:p>
                  </a:txBody>
                  <a:tcPr marL="38100" marR="38100" marT="25400" marB="25400" anchor="ctr"/>
                </a:tc>
                <a:tc>
                  <a:txBody>
                    <a:bodyPr/>
                    <a:lstStyle/>
                    <a:p>
                      <a:pPr algn="ctr" fontAlgn="base">
                        <a:spcAft>
                          <a:spcPts val="0"/>
                        </a:spcAft>
                      </a:pPr>
                      <a:r>
                        <a:rPr lang="en-US" sz="1200" kern="0">
                          <a:effectLst/>
                          <a:latin typeface="微軟正黑體" panose="020B0604030504040204" pitchFamily="34" charset="-120"/>
                          <a:ea typeface="微軟正黑體" panose="020B0604030504040204" pitchFamily="34" charset="-120"/>
                        </a:rPr>
                        <a:t> </a:t>
                      </a:r>
                      <a:endParaRPr lang="zh-TW" sz="1200" kern="100">
                        <a:effectLst/>
                        <a:latin typeface="微軟正黑體" panose="020B0604030504040204" pitchFamily="34" charset="-120"/>
                        <a:ea typeface="微軟正黑體" panose="020B0604030504040204" pitchFamily="34" charset="-120"/>
                        <a:cs typeface="CG Times"/>
                      </a:endParaRPr>
                    </a:p>
                  </a:txBody>
                  <a:tcPr marL="38100" marR="38100" marT="25400" marB="25400" anchor="ctr"/>
                </a:tc>
                <a:tc>
                  <a:txBody>
                    <a:bodyPr/>
                    <a:lstStyle/>
                    <a:p>
                      <a:pPr algn="ctr" fontAlgn="base">
                        <a:spcAft>
                          <a:spcPts val="0"/>
                        </a:spcAft>
                      </a:pPr>
                      <a:r>
                        <a:rPr lang="en-US" sz="1200" kern="0">
                          <a:effectLst/>
                          <a:latin typeface="微軟正黑體" panose="020B0604030504040204" pitchFamily="34" charset="-120"/>
                          <a:ea typeface="微軟正黑體" panose="020B0604030504040204" pitchFamily="34" charset="-120"/>
                        </a:rPr>
                        <a:t> </a:t>
                      </a:r>
                      <a:endParaRPr lang="zh-TW" sz="1200" kern="100">
                        <a:effectLst/>
                        <a:latin typeface="微軟正黑體" panose="020B0604030504040204" pitchFamily="34" charset="-120"/>
                        <a:ea typeface="微軟正黑體" panose="020B0604030504040204" pitchFamily="34" charset="-120"/>
                        <a:cs typeface="CG Times"/>
                      </a:endParaRPr>
                    </a:p>
                  </a:txBody>
                  <a:tcPr marL="38100" marR="38100" marT="25400" marB="25400" anchor="ctr"/>
                </a:tc>
                <a:extLst>
                  <a:ext uri="{0D108BD9-81ED-4DB2-BD59-A6C34878D82A}">
                    <a16:rowId xmlns:a16="http://schemas.microsoft.com/office/drawing/2014/main" val="10003"/>
                  </a:ext>
                </a:extLst>
              </a:tr>
              <a:tr h="502395">
                <a:tc>
                  <a:txBody>
                    <a:bodyPr/>
                    <a:lstStyle/>
                    <a:p>
                      <a:pPr marL="63500" marR="63500" algn="ctr" fontAlgn="base">
                        <a:spcAft>
                          <a:spcPts val="0"/>
                        </a:spcAft>
                      </a:pPr>
                      <a:r>
                        <a:rPr lang="en-US" sz="1200" kern="0">
                          <a:effectLst/>
                          <a:latin typeface="微軟正黑體" panose="020B0604030504040204" pitchFamily="34" charset="-120"/>
                          <a:ea typeface="微軟正黑體" panose="020B0604030504040204" pitchFamily="34" charset="-120"/>
                          <a:cs typeface="Times New Roman" panose="02020603050405020304" pitchFamily="18" charset="0"/>
                        </a:rPr>
                        <a:t>B</a:t>
                      </a:r>
                      <a:r>
                        <a:rPr lang="zh-TW" sz="1200" kern="0">
                          <a:effectLst/>
                          <a:latin typeface="微軟正黑體" panose="020B0604030504040204" pitchFamily="34" charset="-120"/>
                          <a:ea typeface="微軟正黑體" panose="020B0604030504040204" pitchFamily="34" charset="-120"/>
                          <a:cs typeface="Times New Roman" panose="02020603050405020304" pitchFamily="18" charset="0"/>
                        </a:rPr>
                        <a:t>、工作細項</a:t>
                      </a:r>
                      <a:endParaRPr lang="zh-TW" sz="1400" kern="100">
                        <a:effectLst/>
                        <a:latin typeface="微軟正黑體" panose="020B0604030504040204" pitchFamily="34" charset="-120"/>
                        <a:ea typeface="微軟正黑體" panose="020B0604030504040204" pitchFamily="34" charset="-120"/>
                        <a:cs typeface="Times New Roman" panose="02020603050405020304" pitchFamily="18" charset="0"/>
                      </a:endParaRPr>
                    </a:p>
                    <a:p>
                      <a:pPr marL="63500" marR="63500" algn="ctr" fontAlgn="base">
                        <a:spcAft>
                          <a:spcPts val="0"/>
                        </a:spcAft>
                      </a:pPr>
                      <a:r>
                        <a:rPr lang="en-US" sz="1200" kern="0">
                          <a:effectLst/>
                          <a:latin typeface="微軟正黑體" panose="020B0604030504040204" pitchFamily="34" charset="-120"/>
                          <a:ea typeface="微軟正黑體" panose="020B0604030504040204" pitchFamily="34" charset="-120"/>
                          <a:cs typeface="Times New Roman" panose="02020603050405020304" pitchFamily="18" charset="0"/>
                        </a:rPr>
                        <a:t>(</a:t>
                      </a:r>
                      <a:r>
                        <a:rPr lang="zh-TW" sz="1200" kern="0">
                          <a:effectLst/>
                          <a:latin typeface="微軟正黑體" panose="020B0604030504040204" pitchFamily="34" charset="-120"/>
                          <a:ea typeface="微軟正黑體" panose="020B0604030504040204" pitchFamily="34" charset="-120"/>
                          <a:cs typeface="Times New Roman" panose="02020603050405020304" pitchFamily="18" charset="0"/>
                        </a:rPr>
                        <a:t>單位名稱</a:t>
                      </a:r>
                      <a:r>
                        <a:rPr lang="en-US" sz="1200" kern="0">
                          <a:effectLst/>
                          <a:latin typeface="微軟正黑體" panose="020B0604030504040204" pitchFamily="34" charset="-120"/>
                          <a:ea typeface="微軟正黑體" panose="020B0604030504040204" pitchFamily="34" charset="-120"/>
                          <a:cs typeface="Times New Roman" panose="02020603050405020304" pitchFamily="18" charset="0"/>
                        </a:rPr>
                        <a:t>)</a:t>
                      </a:r>
                      <a:endParaRPr lang="zh-TW" sz="1400" kern="100">
                        <a:effectLst/>
                        <a:latin typeface="微軟正黑體" panose="020B0604030504040204" pitchFamily="34" charset="-120"/>
                        <a:ea typeface="微軟正黑體" panose="020B0604030504040204" pitchFamily="34" charset="-120"/>
                        <a:cs typeface="Times New Roman" panose="02020603050405020304" pitchFamily="18" charset="0"/>
                      </a:endParaRPr>
                    </a:p>
                  </a:txBody>
                  <a:tcPr marL="38100" marR="38100" marT="25400" marB="25400" anchor="ctr"/>
                </a:tc>
                <a:tc>
                  <a:txBody>
                    <a:bodyPr/>
                    <a:lstStyle/>
                    <a:p>
                      <a:pPr algn="ctr" fontAlgn="base">
                        <a:spcAft>
                          <a:spcPts val="0"/>
                        </a:spcAft>
                      </a:pPr>
                      <a:endParaRPr lang="zh-TW" sz="1200" kern="100" dirty="0">
                        <a:effectLst/>
                        <a:latin typeface="微軟正黑體" panose="020B0604030504040204" pitchFamily="34" charset="-120"/>
                        <a:ea typeface="微軟正黑體" panose="020B0604030504040204" pitchFamily="34" charset="-120"/>
                        <a:cs typeface="CG Times"/>
                      </a:endParaRPr>
                    </a:p>
                  </a:txBody>
                  <a:tcPr marL="38100" marR="38100" marT="25400" marB="25400" anchor="ctr"/>
                </a:tc>
                <a:tc>
                  <a:txBody>
                    <a:bodyPr/>
                    <a:lstStyle/>
                    <a:p>
                      <a:pPr algn="ctr" fontAlgn="base">
                        <a:spcAft>
                          <a:spcPts val="0"/>
                        </a:spcAft>
                      </a:pPr>
                      <a:endParaRPr lang="zh-TW" sz="1200" kern="100" dirty="0">
                        <a:effectLst/>
                        <a:latin typeface="微軟正黑體" panose="020B0604030504040204" pitchFamily="34" charset="-120"/>
                        <a:ea typeface="微軟正黑體" panose="020B0604030504040204" pitchFamily="34" charset="-120"/>
                        <a:cs typeface="CG Times"/>
                      </a:endParaRPr>
                    </a:p>
                  </a:txBody>
                  <a:tcPr marL="38100" marR="38100" marT="25400" marB="25400" anchor="ctr"/>
                </a:tc>
                <a:tc>
                  <a:txBody>
                    <a:bodyPr/>
                    <a:lstStyle/>
                    <a:p>
                      <a:pPr algn="ctr" fontAlgn="base">
                        <a:spcAft>
                          <a:spcPts val="0"/>
                        </a:spcAft>
                      </a:pPr>
                      <a:endParaRPr lang="zh-TW" sz="1200" kern="100" dirty="0">
                        <a:effectLst/>
                        <a:latin typeface="微軟正黑體" panose="020B0604030504040204" pitchFamily="34" charset="-120"/>
                        <a:ea typeface="微軟正黑體" panose="020B0604030504040204" pitchFamily="34" charset="-120"/>
                        <a:cs typeface="CG Times"/>
                      </a:endParaRPr>
                    </a:p>
                  </a:txBody>
                  <a:tcPr marL="38100" marR="38100" marT="25400" marB="25400" anchor="ctr"/>
                </a:tc>
                <a:tc>
                  <a:txBody>
                    <a:bodyPr/>
                    <a:lstStyle/>
                    <a:p>
                      <a:pPr marL="0" marR="0" indent="0" algn="ctr" defTabSz="914400" rtl="0" eaLnBrk="1" fontAlgn="base" latinLnBrk="0" hangingPunct="1">
                        <a:lnSpc>
                          <a:spcPct val="100000"/>
                        </a:lnSpc>
                        <a:spcBef>
                          <a:spcPts val="0"/>
                        </a:spcBef>
                        <a:spcAft>
                          <a:spcPts val="0"/>
                        </a:spcAft>
                        <a:buClrTx/>
                        <a:buSzTx/>
                        <a:buFontTx/>
                        <a:buNone/>
                        <a:tabLst/>
                        <a:defRPr/>
                      </a:pPr>
                      <a:r>
                        <a:rPr lang="en-US" altLang="zh-TW" sz="1400" kern="100" dirty="0">
                          <a:solidFill>
                            <a:schemeClr val="tx1"/>
                          </a:solidFill>
                          <a:effectLst/>
                          <a:latin typeface="微軟正黑體" panose="020B0604030504040204" pitchFamily="34" charset="-120"/>
                          <a:ea typeface="微軟正黑體" panose="020B0604030504040204" pitchFamily="34" charset="-120"/>
                          <a:cs typeface="+mn-cs"/>
                        </a:rPr>
                        <a:t>B-1</a:t>
                      </a:r>
                      <a:endParaRPr lang="zh-TW" sz="1400" kern="100" dirty="0">
                        <a:solidFill>
                          <a:schemeClr val="tx1"/>
                        </a:solidFill>
                        <a:effectLst/>
                        <a:latin typeface="微軟正黑體" panose="020B0604030504040204" pitchFamily="34" charset="-120"/>
                        <a:ea typeface="微軟正黑體" panose="020B0604030504040204" pitchFamily="34" charset="-120"/>
                        <a:cs typeface="+mn-cs"/>
                      </a:endParaRPr>
                    </a:p>
                  </a:txBody>
                  <a:tcPr marL="38100" marR="38100" marT="25400" marB="25400" anchor="ctr">
                    <a:solidFill>
                      <a:schemeClr val="accent5"/>
                    </a:solidFill>
                  </a:tcPr>
                </a:tc>
                <a:tc>
                  <a:txBody>
                    <a:bodyPr/>
                    <a:lstStyle/>
                    <a:p>
                      <a:pPr algn="ctr" fontAlgn="base">
                        <a:spcAft>
                          <a:spcPts val="0"/>
                        </a:spcAft>
                      </a:pPr>
                      <a:r>
                        <a:rPr lang="en-US" altLang="zh-TW" sz="1200" kern="100" dirty="0">
                          <a:effectLst/>
                          <a:latin typeface="微軟正黑體" panose="020B0604030504040204" pitchFamily="34" charset="-120"/>
                          <a:ea typeface="微軟正黑體" panose="020B0604030504040204" pitchFamily="34" charset="-120"/>
                          <a:cs typeface="CG Times"/>
                        </a:rPr>
                        <a:t>B-2</a:t>
                      </a:r>
                      <a:endParaRPr lang="zh-TW" sz="1200" kern="100" dirty="0">
                        <a:effectLst/>
                        <a:latin typeface="微軟正黑體" panose="020B0604030504040204" pitchFamily="34" charset="-120"/>
                        <a:ea typeface="微軟正黑體" panose="020B0604030504040204" pitchFamily="34" charset="-120"/>
                        <a:cs typeface="CG Times"/>
                      </a:endParaRPr>
                    </a:p>
                  </a:txBody>
                  <a:tcPr marL="38100" marR="38100" marT="25400" marB="25400" anchor="ctr">
                    <a:solidFill>
                      <a:srgbClr val="FFC000"/>
                    </a:solidFill>
                  </a:tcPr>
                </a:tc>
                <a:tc>
                  <a:txBody>
                    <a:bodyPr/>
                    <a:lstStyle/>
                    <a:p>
                      <a:pPr algn="ctr" fontAlgn="base">
                        <a:spcAft>
                          <a:spcPts val="0"/>
                        </a:spcAft>
                      </a:pPr>
                      <a:endParaRPr lang="zh-TW" sz="1200" kern="100">
                        <a:effectLst/>
                        <a:latin typeface="微軟正黑體" panose="020B0604030504040204" pitchFamily="34" charset="-120"/>
                        <a:ea typeface="微軟正黑體" panose="020B0604030504040204" pitchFamily="34" charset="-120"/>
                        <a:cs typeface="CG Times"/>
                      </a:endParaRPr>
                    </a:p>
                  </a:txBody>
                  <a:tcPr marL="38100" marR="38100" marT="25400" marB="25400" anchor="ctr"/>
                </a:tc>
                <a:tc>
                  <a:txBody>
                    <a:bodyPr/>
                    <a:lstStyle/>
                    <a:p>
                      <a:pPr algn="ctr" fontAlgn="base">
                        <a:spcAft>
                          <a:spcPts val="0"/>
                        </a:spcAft>
                      </a:pPr>
                      <a:endParaRPr lang="zh-TW" sz="1200" kern="100">
                        <a:effectLst/>
                        <a:latin typeface="微軟正黑體" panose="020B0604030504040204" pitchFamily="34" charset="-120"/>
                        <a:ea typeface="微軟正黑體" panose="020B0604030504040204" pitchFamily="34" charset="-120"/>
                        <a:cs typeface="CG Times"/>
                      </a:endParaRPr>
                    </a:p>
                  </a:txBody>
                  <a:tcPr marL="38100" marR="38100" marT="25400" marB="25400" anchor="ctr"/>
                </a:tc>
                <a:tc>
                  <a:txBody>
                    <a:bodyPr/>
                    <a:lstStyle/>
                    <a:p>
                      <a:pPr algn="ctr" fontAlgn="base">
                        <a:spcAft>
                          <a:spcPts val="0"/>
                        </a:spcAft>
                      </a:pPr>
                      <a:endParaRPr lang="zh-TW" sz="1200" kern="100">
                        <a:effectLst/>
                        <a:latin typeface="微軟正黑體" panose="020B0604030504040204" pitchFamily="34" charset="-120"/>
                        <a:ea typeface="微軟正黑體" panose="020B0604030504040204" pitchFamily="34" charset="-120"/>
                        <a:cs typeface="CG Times"/>
                      </a:endParaRPr>
                    </a:p>
                  </a:txBody>
                  <a:tcPr marL="38100" marR="38100" marT="25400" marB="25400" anchor="ctr"/>
                </a:tc>
                <a:extLst>
                  <a:ext uri="{0D108BD9-81ED-4DB2-BD59-A6C34878D82A}">
                    <a16:rowId xmlns:a16="http://schemas.microsoft.com/office/drawing/2014/main" val="10004"/>
                  </a:ext>
                </a:extLst>
              </a:tr>
              <a:tr h="502395">
                <a:tc>
                  <a:txBody>
                    <a:bodyPr/>
                    <a:lstStyle/>
                    <a:p>
                      <a:pPr marL="63500" marR="63500" algn="ctr" fontAlgn="base">
                        <a:spcAft>
                          <a:spcPts val="0"/>
                        </a:spcAft>
                      </a:pPr>
                      <a:r>
                        <a:rPr lang="en-US" sz="1200" kern="0" dirty="0">
                          <a:effectLst/>
                          <a:latin typeface="微軟正黑體" panose="020B0604030504040204" pitchFamily="34" charset="-120"/>
                          <a:ea typeface="微軟正黑體" panose="020B0604030504040204" pitchFamily="34" charset="-120"/>
                          <a:cs typeface="Times New Roman" panose="02020603050405020304" pitchFamily="18" charset="0"/>
                        </a:rPr>
                        <a:t>C</a:t>
                      </a:r>
                      <a:r>
                        <a:rPr lang="zh-TW" sz="1200" kern="0" dirty="0">
                          <a:effectLst/>
                          <a:latin typeface="微軟正黑體" panose="020B0604030504040204" pitchFamily="34" charset="-120"/>
                          <a:ea typeface="微軟正黑體" panose="020B0604030504040204" pitchFamily="34" charset="-120"/>
                          <a:cs typeface="Times New Roman" panose="02020603050405020304" pitchFamily="18" charset="0"/>
                        </a:rPr>
                        <a:t>、工作細項</a:t>
                      </a:r>
                      <a:endParaRPr lang="zh-TW" sz="1400" kern="100" dirty="0">
                        <a:effectLst/>
                        <a:latin typeface="微軟正黑體" panose="020B0604030504040204" pitchFamily="34" charset="-120"/>
                        <a:ea typeface="微軟正黑體" panose="020B0604030504040204" pitchFamily="34" charset="-120"/>
                        <a:cs typeface="Times New Roman" panose="02020603050405020304" pitchFamily="18" charset="0"/>
                      </a:endParaRPr>
                    </a:p>
                    <a:p>
                      <a:pPr marL="63500" marR="63500" algn="ctr" fontAlgn="base">
                        <a:spcAft>
                          <a:spcPts val="0"/>
                        </a:spcAft>
                      </a:pPr>
                      <a:r>
                        <a:rPr lang="en-US" sz="1200" kern="0" dirty="0">
                          <a:effectLst/>
                          <a:latin typeface="微軟正黑體" panose="020B0604030504040204" pitchFamily="34" charset="-120"/>
                          <a:ea typeface="微軟正黑體" panose="020B0604030504040204" pitchFamily="34" charset="-120"/>
                          <a:cs typeface="Times New Roman" panose="02020603050405020304" pitchFamily="18" charset="0"/>
                        </a:rPr>
                        <a:t>(</a:t>
                      </a:r>
                      <a:r>
                        <a:rPr lang="zh-TW" sz="1200" kern="0" dirty="0">
                          <a:effectLst/>
                          <a:latin typeface="微軟正黑體" panose="020B0604030504040204" pitchFamily="34" charset="-120"/>
                          <a:ea typeface="微軟正黑體" panose="020B0604030504040204" pitchFamily="34" charset="-120"/>
                          <a:cs typeface="Times New Roman" panose="02020603050405020304" pitchFamily="18" charset="0"/>
                        </a:rPr>
                        <a:t>單位名稱</a:t>
                      </a:r>
                      <a:r>
                        <a:rPr lang="en-US" sz="1200" kern="0" dirty="0">
                          <a:effectLst/>
                          <a:latin typeface="微軟正黑體" panose="020B0604030504040204" pitchFamily="34" charset="-120"/>
                          <a:ea typeface="微軟正黑體" panose="020B0604030504040204" pitchFamily="34" charset="-120"/>
                          <a:cs typeface="Times New Roman" panose="02020603050405020304" pitchFamily="18" charset="0"/>
                        </a:rPr>
                        <a:t>)</a:t>
                      </a:r>
                      <a:endParaRPr lang="zh-TW" sz="1400" kern="100" dirty="0">
                        <a:effectLst/>
                        <a:latin typeface="微軟正黑體" panose="020B0604030504040204" pitchFamily="34" charset="-120"/>
                        <a:ea typeface="微軟正黑體" panose="020B0604030504040204" pitchFamily="34" charset="-120"/>
                        <a:cs typeface="Times New Roman" panose="02020603050405020304" pitchFamily="18" charset="0"/>
                      </a:endParaRPr>
                    </a:p>
                  </a:txBody>
                  <a:tcPr marL="38100" marR="38100" marT="25400" marB="25400" anchor="ctr"/>
                </a:tc>
                <a:tc>
                  <a:txBody>
                    <a:bodyPr/>
                    <a:lstStyle/>
                    <a:p>
                      <a:pPr algn="ctr" fontAlgn="base">
                        <a:spcAft>
                          <a:spcPts val="0"/>
                        </a:spcAft>
                      </a:pPr>
                      <a:r>
                        <a:rPr lang="en-US" sz="1200" kern="0" dirty="0">
                          <a:effectLst/>
                          <a:latin typeface="微軟正黑體" panose="020B0604030504040204" pitchFamily="34" charset="-120"/>
                          <a:ea typeface="微軟正黑體" panose="020B0604030504040204" pitchFamily="34" charset="-120"/>
                        </a:rPr>
                        <a:t> </a:t>
                      </a:r>
                      <a:endParaRPr lang="zh-TW" sz="1200" kern="100" dirty="0">
                        <a:effectLst/>
                        <a:latin typeface="微軟正黑體" panose="020B0604030504040204" pitchFamily="34" charset="-120"/>
                        <a:ea typeface="微軟正黑體" panose="020B0604030504040204" pitchFamily="34" charset="-120"/>
                        <a:cs typeface="CG Times"/>
                      </a:endParaRPr>
                    </a:p>
                  </a:txBody>
                  <a:tcPr marL="38100" marR="38100" marT="25400" marB="25400" anchor="ctr"/>
                </a:tc>
                <a:tc>
                  <a:txBody>
                    <a:bodyPr/>
                    <a:lstStyle/>
                    <a:p>
                      <a:pPr algn="ctr" fontAlgn="base">
                        <a:spcAft>
                          <a:spcPts val="0"/>
                        </a:spcAft>
                      </a:pPr>
                      <a:r>
                        <a:rPr lang="en-US" sz="1200" kern="0">
                          <a:effectLst/>
                          <a:latin typeface="微軟正黑體" panose="020B0604030504040204" pitchFamily="34" charset="-120"/>
                          <a:ea typeface="微軟正黑體" panose="020B0604030504040204" pitchFamily="34" charset="-120"/>
                        </a:rPr>
                        <a:t> </a:t>
                      </a:r>
                      <a:endParaRPr lang="zh-TW" sz="1200" kern="100">
                        <a:effectLst/>
                        <a:latin typeface="微軟正黑體" panose="020B0604030504040204" pitchFamily="34" charset="-120"/>
                        <a:ea typeface="微軟正黑體" panose="020B0604030504040204" pitchFamily="34" charset="-120"/>
                        <a:cs typeface="CG Times"/>
                      </a:endParaRPr>
                    </a:p>
                  </a:txBody>
                  <a:tcPr marL="38100" marR="38100" marT="25400" marB="25400" anchor="ctr"/>
                </a:tc>
                <a:tc>
                  <a:txBody>
                    <a:bodyPr/>
                    <a:lstStyle/>
                    <a:p>
                      <a:pPr algn="ctr" fontAlgn="base">
                        <a:spcAft>
                          <a:spcPts val="0"/>
                        </a:spcAft>
                      </a:pPr>
                      <a:r>
                        <a:rPr lang="en-US" sz="1200" kern="0">
                          <a:effectLst/>
                          <a:latin typeface="微軟正黑體" panose="020B0604030504040204" pitchFamily="34" charset="-120"/>
                          <a:ea typeface="微軟正黑體" panose="020B0604030504040204" pitchFamily="34" charset="-120"/>
                        </a:rPr>
                        <a:t> </a:t>
                      </a:r>
                      <a:endParaRPr lang="zh-TW" sz="1200" kern="100">
                        <a:effectLst/>
                        <a:latin typeface="微軟正黑體" panose="020B0604030504040204" pitchFamily="34" charset="-120"/>
                        <a:ea typeface="微軟正黑體" panose="020B0604030504040204" pitchFamily="34" charset="-120"/>
                        <a:cs typeface="CG Times"/>
                      </a:endParaRPr>
                    </a:p>
                  </a:txBody>
                  <a:tcPr marL="38100" marR="38100" marT="25400" marB="25400" anchor="ctr"/>
                </a:tc>
                <a:tc>
                  <a:txBody>
                    <a:bodyPr/>
                    <a:lstStyle/>
                    <a:p>
                      <a:pPr algn="ctr" fontAlgn="base">
                        <a:spcAft>
                          <a:spcPts val="0"/>
                        </a:spcAft>
                      </a:pPr>
                      <a:r>
                        <a:rPr lang="en-US" sz="1200" kern="0" dirty="0">
                          <a:effectLst/>
                          <a:latin typeface="微軟正黑體" panose="020B0604030504040204" pitchFamily="34" charset="-120"/>
                          <a:ea typeface="微軟正黑體" panose="020B0604030504040204" pitchFamily="34" charset="-120"/>
                        </a:rPr>
                        <a:t> </a:t>
                      </a:r>
                      <a:endParaRPr lang="zh-TW" sz="1200" kern="100" dirty="0">
                        <a:effectLst/>
                        <a:latin typeface="微軟正黑體" panose="020B0604030504040204" pitchFamily="34" charset="-120"/>
                        <a:ea typeface="微軟正黑體" panose="020B0604030504040204" pitchFamily="34" charset="-120"/>
                        <a:cs typeface="CG Times"/>
                      </a:endParaRPr>
                    </a:p>
                  </a:txBody>
                  <a:tcPr marL="38100" marR="38100" marT="25400" marB="25400" anchor="ctr"/>
                </a:tc>
                <a:tc>
                  <a:txBody>
                    <a:bodyPr/>
                    <a:lstStyle/>
                    <a:p>
                      <a:pPr algn="ctr" fontAlgn="base">
                        <a:spcAft>
                          <a:spcPts val="0"/>
                        </a:spcAft>
                      </a:pPr>
                      <a:r>
                        <a:rPr lang="en-US" sz="1400" kern="100" dirty="0">
                          <a:effectLst/>
                          <a:latin typeface="微軟正黑體" panose="020B0604030504040204" pitchFamily="34" charset="-120"/>
                          <a:ea typeface="微軟正黑體" panose="020B0604030504040204" pitchFamily="34" charset="-120"/>
                        </a:rPr>
                        <a:t>C</a:t>
                      </a:r>
                      <a:r>
                        <a:rPr lang="en-US" altLang="zh-TW" sz="1400" kern="100" dirty="0">
                          <a:effectLst/>
                          <a:latin typeface="微軟正黑體" panose="020B0604030504040204" pitchFamily="34" charset="-120"/>
                          <a:ea typeface="微軟正黑體" panose="020B0604030504040204" pitchFamily="34" charset="-120"/>
                        </a:rPr>
                        <a:t>-1</a:t>
                      </a:r>
                      <a:endParaRPr lang="zh-TW" sz="1200" kern="100" dirty="0">
                        <a:effectLst/>
                        <a:latin typeface="微軟正黑體" panose="020B0604030504040204" pitchFamily="34" charset="-120"/>
                        <a:ea typeface="微軟正黑體" panose="020B0604030504040204" pitchFamily="34" charset="-120"/>
                        <a:cs typeface="CG Times"/>
                      </a:endParaRPr>
                    </a:p>
                  </a:txBody>
                  <a:tcPr marL="38100" marR="38100" marT="25400" marB="25400" anchor="ctr">
                    <a:solidFill>
                      <a:schemeClr val="accent5"/>
                    </a:solidFill>
                  </a:tcPr>
                </a:tc>
                <a:tc>
                  <a:txBody>
                    <a:bodyPr/>
                    <a:lstStyle/>
                    <a:p>
                      <a:pPr algn="ctr" fontAlgn="base">
                        <a:spcAft>
                          <a:spcPts val="0"/>
                        </a:spcAft>
                      </a:pPr>
                      <a:r>
                        <a:rPr lang="en-US" sz="1200" kern="0" dirty="0">
                          <a:effectLst/>
                          <a:latin typeface="微軟正黑體" panose="020B0604030504040204" pitchFamily="34" charset="-120"/>
                          <a:ea typeface="微軟正黑體" panose="020B0604030504040204" pitchFamily="34" charset="-120"/>
                        </a:rPr>
                        <a:t> </a:t>
                      </a:r>
                      <a:r>
                        <a:rPr lang="en-US" altLang="zh-TW" sz="1200" kern="0" dirty="0">
                          <a:effectLst/>
                          <a:latin typeface="微軟正黑體" panose="020B0604030504040204" pitchFamily="34" charset="-120"/>
                          <a:ea typeface="微軟正黑體" panose="020B0604030504040204" pitchFamily="34" charset="-120"/>
                        </a:rPr>
                        <a:t>C-2</a:t>
                      </a:r>
                      <a:endParaRPr lang="zh-TW" sz="1200" kern="100" dirty="0">
                        <a:effectLst/>
                        <a:latin typeface="微軟正黑體" panose="020B0604030504040204" pitchFamily="34" charset="-120"/>
                        <a:ea typeface="微軟正黑體" panose="020B0604030504040204" pitchFamily="34" charset="-120"/>
                        <a:cs typeface="CG Times"/>
                      </a:endParaRPr>
                    </a:p>
                  </a:txBody>
                  <a:tcPr marL="38100" marR="38100" marT="25400" marB="25400" anchor="ctr">
                    <a:solidFill>
                      <a:srgbClr val="FFC000"/>
                    </a:solidFill>
                  </a:tcPr>
                </a:tc>
                <a:tc>
                  <a:txBody>
                    <a:bodyPr/>
                    <a:lstStyle/>
                    <a:p>
                      <a:pPr algn="ctr" fontAlgn="base">
                        <a:spcAft>
                          <a:spcPts val="0"/>
                        </a:spcAft>
                      </a:pPr>
                      <a:r>
                        <a:rPr lang="en-US" sz="1200" kern="0" dirty="0">
                          <a:effectLst/>
                          <a:latin typeface="微軟正黑體" panose="020B0604030504040204" pitchFamily="34" charset="-120"/>
                          <a:ea typeface="微軟正黑體" panose="020B0604030504040204" pitchFamily="34" charset="-120"/>
                        </a:rPr>
                        <a:t> </a:t>
                      </a:r>
                      <a:endParaRPr lang="zh-TW" sz="1200" kern="100" dirty="0">
                        <a:effectLst/>
                        <a:latin typeface="微軟正黑體" panose="020B0604030504040204" pitchFamily="34" charset="-120"/>
                        <a:ea typeface="微軟正黑體" panose="020B0604030504040204" pitchFamily="34" charset="-120"/>
                        <a:cs typeface="CG Times"/>
                      </a:endParaRPr>
                    </a:p>
                  </a:txBody>
                  <a:tcPr marL="38100" marR="38100" marT="25400" marB="25400" anchor="ctr"/>
                </a:tc>
                <a:tc>
                  <a:txBody>
                    <a:bodyPr/>
                    <a:lstStyle/>
                    <a:p>
                      <a:pPr algn="ctr" fontAlgn="base">
                        <a:spcAft>
                          <a:spcPts val="0"/>
                        </a:spcAft>
                      </a:pPr>
                      <a:r>
                        <a:rPr lang="en-US" sz="1200" kern="0" dirty="0">
                          <a:effectLst/>
                          <a:latin typeface="微軟正黑體" panose="020B0604030504040204" pitchFamily="34" charset="-120"/>
                          <a:ea typeface="微軟正黑體" panose="020B0604030504040204" pitchFamily="34" charset="-120"/>
                        </a:rPr>
                        <a:t> </a:t>
                      </a:r>
                      <a:endParaRPr lang="zh-TW" sz="1200" kern="100" dirty="0">
                        <a:effectLst/>
                        <a:latin typeface="微軟正黑體" panose="020B0604030504040204" pitchFamily="34" charset="-120"/>
                        <a:ea typeface="微軟正黑體" panose="020B0604030504040204" pitchFamily="34" charset="-120"/>
                        <a:cs typeface="CG Times"/>
                      </a:endParaRPr>
                    </a:p>
                  </a:txBody>
                  <a:tcPr marL="38100" marR="38100" marT="25400" marB="25400" anchor="ctr"/>
                </a:tc>
                <a:extLst>
                  <a:ext uri="{0D108BD9-81ED-4DB2-BD59-A6C34878D82A}">
                    <a16:rowId xmlns:a16="http://schemas.microsoft.com/office/drawing/2014/main" val="10005"/>
                  </a:ext>
                </a:extLst>
              </a:tr>
              <a:tr h="502395">
                <a:tc>
                  <a:txBody>
                    <a:bodyPr/>
                    <a:lstStyle/>
                    <a:p>
                      <a:pPr marL="0" marR="63500" indent="0" algn="ctr" defTabSz="914400" rtl="0" eaLnBrk="1" fontAlgn="base" latinLnBrk="0" hangingPunct="1">
                        <a:lnSpc>
                          <a:spcPct val="100000"/>
                        </a:lnSpc>
                        <a:spcBef>
                          <a:spcPts val="0"/>
                        </a:spcBef>
                        <a:spcAft>
                          <a:spcPts val="0"/>
                        </a:spcAft>
                        <a:buClrTx/>
                        <a:buSzTx/>
                        <a:buFontTx/>
                        <a:buNone/>
                        <a:tabLst/>
                        <a:defRPr/>
                      </a:pPr>
                      <a:r>
                        <a:rPr lang="en-US" altLang="zh-TW" sz="1200" kern="100" dirty="0">
                          <a:solidFill>
                            <a:schemeClr val="tx1"/>
                          </a:solidFill>
                          <a:effectLst/>
                          <a:latin typeface="微軟正黑體" panose="020B0604030504040204" pitchFamily="34" charset="-120"/>
                          <a:ea typeface="微軟正黑體" panose="020B0604030504040204" pitchFamily="34" charset="-120"/>
                          <a:cs typeface="CG Times"/>
                        </a:rPr>
                        <a:t>D</a:t>
                      </a:r>
                      <a:r>
                        <a:rPr lang="zh-TW" altLang="en-US" sz="1200" kern="100" dirty="0">
                          <a:solidFill>
                            <a:schemeClr val="tx1"/>
                          </a:solidFill>
                          <a:effectLst/>
                          <a:latin typeface="微軟正黑體" panose="020B0604030504040204" pitchFamily="34" charset="-120"/>
                          <a:ea typeface="微軟正黑體" panose="020B0604030504040204" pitchFamily="34" charset="-120"/>
                          <a:cs typeface="CG Times"/>
                        </a:rPr>
                        <a:t>、取得能源管理、碳</a:t>
                      </a:r>
                      <a:r>
                        <a:rPr lang="en-US" altLang="zh-TW" sz="1200" kern="100" dirty="0">
                          <a:solidFill>
                            <a:schemeClr val="tx1"/>
                          </a:solidFill>
                          <a:effectLst/>
                          <a:latin typeface="微軟正黑體" panose="020B0604030504040204" pitchFamily="34" charset="-120"/>
                          <a:ea typeface="微軟正黑體" panose="020B0604030504040204" pitchFamily="34" charset="-120"/>
                          <a:cs typeface="CG Times"/>
                        </a:rPr>
                        <a:t>/</a:t>
                      </a:r>
                      <a:r>
                        <a:rPr lang="zh-TW" altLang="en-US" sz="1200" kern="100" dirty="0">
                          <a:solidFill>
                            <a:schemeClr val="tx1"/>
                          </a:solidFill>
                          <a:effectLst/>
                          <a:latin typeface="微軟正黑體" panose="020B0604030504040204" pitchFamily="34" charset="-120"/>
                          <a:ea typeface="微軟正黑體" panose="020B0604030504040204" pitchFamily="34" charset="-120"/>
                          <a:cs typeface="CG Times"/>
                        </a:rPr>
                        <a:t>水足跡、溫室氣體盤查管理等認驗證</a:t>
                      </a:r>
                      <a:endParaRPr lang="zh-TW" altLang="zh-TW" sz="1200" kern="100" dirty="0">
                        <a:solidFill>
                          <a:schemeClr val="tx1"/>
                        </a:solidFill>
                        <a:effectLst/>
                        <a:latin typeface="微軟正黑體" panose="020B0604030504040204" pitchFamily="34" charset="-120"/>
                        <a:ea typeface="微軟正黑體" panose="020B0604030504040204" pitchFamily="34" charset="-120"/>
                        <a:cs typeface="CG Times"/>
                      </a:endParaRPr>
                    </a:p>
                  </a:txBody>
                  <a:tcPr marL="38100" marR="38100" marT="25400" marB="25400" anchor="ctr"/>
                </a:tc>
                <a:tc>
                  <a:txBody>
                    <a:bodyPr/>
                    <a:lstStyle/>
                    <a:p>
                      <a:pPr algn="ctr" fontAlgn="base">
                        <a:spcAft>
                          <a:spcPts val="0"/>
                        </a:spcAft>
                      </a:pPr>
                      <a:r>
                        <a:rPr lang="en-US" sz="1200" kern="0" dirty="0">
                          <a:effectLst/>
                          <a:latin typeface="微軟正黑體" panose="020B0604030504040204" pitchFamily="34" charset="-120"/>
                          <a:ea typeface="微軟正黑體" panose="020B0604030504040204" pitchFamily="34" charset="-120"/>
                        </a:rPr>
                        <a:t> </a:t>
                      </a:r>
                      <a:r>
                        <a:rPr lang="en-US" altLang="zh-TW" sz="1200" kern="0" dirty="0">
                          <a:effectLst/>
                          <a:latin typeface="微軟正黑體" panose="020B0604030504040204" pitchFamily="34" charset="-120"/>
                          <a:ea typeface="微軟正黑體" panose="020B0604030504040204" pitchFamily="34" charset="-120"/>
                        </a:rPr>
                        <a:t>D-1</a:t>
                      </a:r>
                      <a:endParaRPr lang="zh-TW" sz="1200" kern="100" dirty="0">
                        <a:effectLst/>
                        <a:latin typeface="微軟正黑體" panose="020B0604030504040204" pitchFamily="34" charset="-120"/>
                        <a:ea typeface="微軟正黑體" panose="020B0604030504040204" pitchFamily="34" charset="-120"/>
                        <a:cs typeface="CG Times"/>
                      </a:endParaRPr>
                    </a:p>
                  </a:txBody>
                  <a:tcPr marL="38100" marR="38100" marT="25400" marB="25400" anchor="ctr">
                    <a:solidFill>
                      <a:srgbClr val="FFC000"/>
                    </a:solidFill>
                  </a:tcPr>
                </a:tc>
                <a:tc>
                  <a:txBody>
                    <a:bodyPr/>
                    <a:lstStyle/>
                    <a:p>
                      <a:pPr algn="ctr" fontAlgn="base">
                        <a:spcAft>
                          <a:spcPts val="0"/>
                        </a:spcAft>
                      </a:pPr>
                      <a:r>
                        <a:rPr lang="en-US" sz="1200" kern="0">
                          <a:effectLst/>
                          <a:latin typeface="微軟正黑體" panose="020B0604030504040204" pitchFamily="34" charset="-120"/>
                          <a:ea typeface="微軟正黑體" panose="020B0604030504040204" pitchFamily="34" charset="-120"/>
                        </a:rPr>
                        <a:t> </a:t>
                      </a:r>
                      <a:endParaRPr lang="zh-TW" sz="1200" kern="100">
                        <a:effectLst/>
                        <a:latin typeface="微軟正黑體" panose="020B0604030504040204" pitchFamily="34" charset="-120"/>
                        <a:ea typeface="微軟正黑體" panose="020B0604030504040204" pitchFamily="34" charset="-120"/>
                        <a:cs typeface="CG Times"/>
                      </a:endParaRPr>
                    </a:p>
                  </a:txBody>
                  <a:tcPr marL="38100" marR="38100" marT="25400" marB="25400" anchor="ctr"/>
                </a:tc>
                <a:tc>
                  <a:txBody>
                    <a:bodyPr/>
                    <a:lstStyle/>
                    <a:p>
                      <a:pPr algn="ctr" fontAlgn="base">
                        <a:spcAft>
                          <a:spcPts val="0"/>
                        </a:spcAft>
                      </a:pPr>
                      <a:r>
                        <a:rPr lang="en-US" sz="1200" kern="0" dirty="0">
                          <a:effectLst/>
                          <a:latin typeface="微軟正黑體" panose="020B0604030504040204" pitchFamily="34" charset="-120"/>
                          <a:ea typeface="微軟正黑體" panose="020B0604030504040204" pitchFamily="34" charset="-120"/>
                        </a:rPr>
                        <a:t> </a:t>
                      </a:r>
                      <a:r>
                        <a:rPr lang="en-US" altLang="zh-TW" sz="1200" kern="0" dirty="0">
                          <a:effectLst/>
                          <a:latin typeface="微軟正黑體" panose="020B0604030504040204" pitchFamily="34" charset="-120"/>
                          <a:ea typeface="微軟正黑體" panose="020B0604030504040204" pitchFamily="34" charset="-120"/>
                        </a:rPr>
                        <a:t>D-2</a:t>
                      </a:r>
                      <a:endParaRPr lang="zh-TW" sz="1200" kern="100" dirty="0">
                        <a:effectLst/>
                        <a:latin typeface="微軟正黑體" panose="020B0604030504040204" pitchFamily="34" charset="-120"/>
                        <a:ea typeface="微軟正黑體" panose="020B0604030504040204" pitchFamily="34" charset="-120"/>
                        <a:cs typeface="CG Times"/>
                      </a:endParaRPr>
                    </a:p>
                  </a:txBody>
                  <a:tcPr marL="38100" marR="38100" marT="25400" marB="25400" anchor="ctr">
                    <a:solidFill>
                      <a:srgbClr val="FFC000"/>
                    </a:solidFill>
                  </a:tcPr>
                </a:tc>
                <a:tc>
                  <a:txBody>
                    <a:bodyPr/>
                    <a:lstStyle/>
                    <a:p>
                      <a:pPr algn="ctr" fontAlgn="base">
                        <a:spcAft>
                          <a:spcPts val="0"/>
                        </a:spcAft>
                      </a:pPr>
                      <a:r>
                        <a:rPr lang="en-US" sz="1200" kern="0">
                          <a:effectLst/>
                          <a:latin typeface="微軟正黑體" panose="020B0604030504040204" pitchFamily="34" charset="-120"/>
                          <a:ea typeface="微軟正黑體" panose="020B0604030504040204" pitchFamily="34" charset="-120"/>
                        </a:rPr>
                        <a:t> </a:t>
                      </a:r>
                      <a:endParaRPr lang="zh-TW" sz="1200" kern="100">
                        <a:effectLst/>
                        <a:latin typeface="微軟正黑體" panose="020B0604030504040204" pitchFamily="34" charset="-120"/>
                        <a:ea typeface="微軟正黑體" panose="020B0604030504040204" pitchFamily="34" charset="-120"/>
                        <a:cs typeface="CG Times"/>
                      </a:endParaRPr>
                    </a:p>
                  </a:txBody>
                  <a:tcPr marL="38100" marR="38100" marT="25400" marB="25400" anchor="ctr"/>
                </a:tc>
                <a:tc>
                  <a:txBody>
                    <a:bodyPr/>
                    <a:lstStyle/>
                    <a:p>
                      <a:pPr algn="ctr" fontAlgn="base">
                        <a:spcAft>
                          <a:spcPts val="0"/>
                        </a:spcAft>
                      </a:pPr>
                      <a:r>
                        <a:rPr lang="en-US" altLang="zh-TW" sz="1200" kern="0" dirty="0">
                          <a:effectLst/>
                          <a:latin typeface="微軟正黑體" panose="020B0604030504040204" pitchFamily="34" charset="-120"/>
                          <a:ea typeface="微軟正黑體" panose="020B0604030504040204" pitchFamily="34" charset="-120"/>
                        </a:rPr>
                        <a:t>D-3</a:t>
                      </a:r>
                      <a:r>
                        <a:rPr lang="en-US" sz="1200" kern="0" dirty="0">
                          <a:effectLst/>
                          <a:latin typeface="微軟正黑體" panose="020B0604030504040204" pitchFamily="34" charset="-120"/>
                          <a:ea typeface="微軟正黑體" panose="020B0604030504040204" pitchFamily="34" charset="-120"/>
                        </a:rPr>
                        <a:t> </a:t>
                      </a:r>
                      <a:endParaRPr lang="zh-TW" sz="1200" kern="100" dirty="0">
                        <a:effectLst/>
                        <a:latin typeface="微軟正黑體" panose="020B0604030504040204" pitchFamily="34" charset="-120"/>
                        <a:ea typeface="微軟正黑體" panose="020B0604030504040204" pitchFamily="34" charset="-120"/>
                        <a:cs typeface="CG Times"/>
                      </a:endParaRPr>
                    </a:p>
                  </a:txBody>
                  <a:tcPr marL="38100" marR="38100" marT="25400" marB="25400" anchor="ctr">
                    <a:solidFill>
                      <a:srgbClr val="FFC000"/>
                    </a:solidFill>
                  </a:tcPr>
                </a:tc>
                <a:tc>
                  <a:txBody>
                    <a:bodyPr/>
                    <a:lstStyle/>
                    <a:p>
                      <a:pPr algn="ctr" fontAlgn="base">
                        <a:spcAft>
                          <a:spcPts val="0"/>
                        </a:spcAft>
                      </a:pPr>
                      <a:r>
                        <a:rPr lang="en-US" sz="1200" kern="0" dirty="0">
                          <a:effectLst/>
                          <a:latin typeface="微軟正黑體" panose="020B0604030504040204" pitchFamily="34" charset="-120"/>
                          <a:ea typeface="微軟正黑體" panose="020B0604030504040204" pitchFamily="34" charset="-120"/>
                        </a:rPr>
                        <a:t> </a:t>
                      </a:r>
                      <a:endParaRPr lang="zh-TW" sz="1200" kern="100" dirty="0">
                        <a:effectLst/>
                        <a:latin typeface="微軟正黑體" panose="020B0604030504040204" pitchFamily="34" charset="-120"/>
                        <a:ea typeface="微軟正黑體" panose="020B0604030504040204" pitchFamily="34" charset="-120"/>
                        <a:cs typeface="CG Times"/>
                      </a:endParaRPr>
                    </a:p>
                  </a:txBody>
                  <a:tcPr marL="38100" marR="38100" marT="25400" marB="25400" anchor="ctr"/>
                </a:tc>
                <a:tc>
                  <a:txBody>
                    <a:bodyPr/>
                    <a:lstStyle/>
                    <a:p>
                      <a:pPr algn="ctr" fontAlgn="base">
                        <a:spcAft>
                          <a:spcPts val="0"/>
                        </a:spcAft>
                      </a:pPr>
                      <a:r>
                        <a:rPr lang="en-US" sz="1200" kern="0">
                          <a:effectLst/>
                          <a:latin typeface="微軟正黑體" panose="020B0604030504040204" pitchFamily="34" charset="-120"/>
                          <a:ea typeface="微軟正黑體" panose="020B0604030504040204" pitchFamily="34" charset="-120"/>
                        </a:rPr>
                        <a:t> </a:t>
                      </a:r>
                      <a:endParaRPr lang="zh-TW" sz="1200" kern="100">
                        <a:effectLst/>
                        <a:latin typeface="微軟正黑體" panose="020B0604030504040204" pitchFamily="34" charset="-120"/>
                        <a:ea typeface="微軟正黑體" panose="020B0604030504040204" pitchFamily="34" charset="-120"/>
                        <a:cs typeface="CG Times"/>
                      </a:endParaRPr>
                    </a:p>
                  </a:txBody>
                  <a:tcPr marL="38100" marR="38100" marT="25400" marB="25400" anchor="ctr"/>
                </a:tc>
                <a:tc>
                  <a:txBody>
                    <a:bodyPr/>
                    <a:lstStyle/>
                    <a:p>
                      <a:pPr algn="ctr" fontAlgn="base">
                        <a:spcAft>
                          <a:spcPts val="0"/>
                        </a:spcAft>
                      </a:pPr>
                      <a:r>
                        <a:rPr lang="en-US" altLang="zh-TW" sz="1200" kern="0" dirty="0">
                          <a:effectLst/>
                          <a:latin typeface="微軟正黑體" panose="020B0604030504040204" pitchFamily="34" charset="-120"/>
                          <a:ea typeface="微軟正黑體" panose="020B0604030504040204" pitchFamily="34" charset="-120"/>
                        </a:rPr>
                        <a:t>D-4</a:t>
                      </a:r>
                      <a:r>
                        <a:rPr lang="en-US" sz="1200" kern="0" dirty="0">
                          <a:effectLst/>
                          <a:latin typeface="微軟正黑體" panose="020B0604030504040204" pitchFamily="34" charset="-120"/>
                          <a:ea typeface="微軟正黑體" panose="020B0604030504040204" pitchFamily="34" charset="-120"/>
                        </a:rPr>
                        <a:t> </a:t>
                      </a:r>
                      <a:endParaRPr lang="zh-TW" sz="1200" kern="100" dirty="0">
                        <a:effectLst/>
                        <a:latin typeface="微軟正黑體" panose="020B0604030504040204" pitchFamily="34" charset="-120"/>
                        <a:ea typeface="微軟正黑體" panose="020B0604030504040204" pitchFamily="34" charset="-120"/>
                        <a:cs typeface="CG Times"/>
                      </a:endParaRPr>
                    </a:p>
                  </a:txBody>
                  <a:tcPr marL="38100" marR="38100" marT="25400" marB="25400" anchor="ctr">
                    <a:solidFill>
                      <a:srgbClr val="FFC000"/>
                    </a:solidFill>
                  </a:tcPr>
                </a:tc>
                <a:extLst>
                  <a:ext uri="{0D108BD9-81ED-4DB2-BD59-A6C34878D82A}">
                    <a16:rowId xmlns:a16="http://schemas.microsoft.com/office/drawing/2014/main" val="10006"/>
                  </a:ext>
                </a:extLst>
              </a:tr>
              <a:tr h="502395">
                <a:tc>
                  <a:txBody>
                    <a:bodyPr/>
                    <a:lstStyle/>
                    <a:p>
                      <a:pPr fontAlgn="base">
                        <a:spcAft>
                          <a:spcPts val="0"/>
                        </a:spcAft>
                      </a:pPr>
                      <a:r>
                        <a:rPr lang="en-US" altLang="zh-TW" sz="1200" kern="100" dirty="0">
                          <a:solidFill>
                            <a:schemeClr val="tx1"/>
                          </a:solidFill>
                          <a:effectLst/>
                          <a:latin typeface="微軟正黑體" panose="020B0604030504040204" pitchFamily="34" charset="-120"/>
                          <a:ea typeface="微軟正黑體" panose="020B0604030504040204" pitchFamily="34" charset="-120"/>
                          <a:cs typeface="CG Times"/>
                        </a:rPr>
                        <a:t>E</a:t>
                      </a:r>
                      <a:r>
                        <a:rPr lang="zh-TW" altLang="en-US" sz="1200" kern="100" dirty="0">
                          <a:solidFill>
                            <a:schemeClr val="tx1"/>
                          </a:solidFill>
                          <a:effectLst/>
                          <a:latin typeface="微軟正黑體" panose="020B0604030504040204" pitchFamily="34" charset="-120"/>
                          <a:ea typeface="微軟正黑體" panose="020B0604030504040204" pitchFamily="34" charset="-120"/>
                          <a:cs typeface="CG Times"/>
                        </a:rPr>
                        <a:t>、</a:t>
                      </a:r>
                      <a:r>
                        <a:rPr lang="zh-TW" altLang="en-US" sz="1200" kern="100" dirty="0">
                          <a:effectLst/>
                          <a:latin typeface="微軟正黑體" panose="020B0604030504040204" pitchFamily="34" charset="-120"/>
                          <a:ea typeface="微軟正黑體" panose="020B0604030504040204" pitchFamily="34" charset="-120"/>
                          <a:cs typeface="CG Times"/>
                        </a:rPr>
                        <a:t>期中報告</a:t>
                      </a:r>
                      <a:endParaRPr lang="zh-TW" sz="1200" kern="100" dirty="0">
                        <a:effectLst/>
                        <a:latin typeface="微軟正黑體" panose="020B0604030504040204" pitchFamily="34" charset="-120"/>
                        <a:ea typeface="微軟正黑體" panose="020B0604030504040204" pitchFamily="34" charset="-120"/>
                        <a:cs typeface="CG Times"/>
                      </a:endParaRPr>
                    </a:p>
                  </a:txBody>
                  <a:tcPr marL="38100" marR="38100" marT="25400" marB="25400" anchor="ctr"/>
                </a:tc>
                <a:tc>
                  <a:txBody>
                    <a:bodyPr/>
                    <a:lstStyle/>
                    <a:p>
                      <a:pPr algn="ctr" fontAlgn="base">
                        <a:spcAft>
                          <a:spcPts val="0"/>
                        </a:spcAft>
                      </a:pPr>
                      <a:endParaRPr lang="zh-TW" sz="1200" kern="100" dirty="0">
                        <a:effectLst/>
                        <a:latin typeface="微軟正黑體" panose="020B0604030504040204" pitchFamily="34" charset="-120"/>
                        <a:ea typeface="微軟正黑體" panose="020B0604030504040204" pitchFamily="34" charset="-120"/>
                        <a:cs typeface="CG Times"/>
                      </a:endParaRPr>
                    </a:p>
                  </a:txBody>
                  <a:tcPr marL="38100" marR="38100" marT="25400" marB="25400" anchor="ctr"/>
                </a:tc>
                <a:tc>
                  <a:txBody>
                    <a:bodyPr/>
                    <a:lstStyle/>
                    <a:p>
                      <a:pPr algn="ctr" fontAlgn="base">
                        <a:spcAft>
                          <a:spcPts val="0"/>
                        </a:spcAft>
                      </a:pPr>
                      <a:endParaRPr lang="zh-TW" sz="1200" kern="100">
                        <a:effectLst/>
                        <a:latin typeface="微軟正黑體" panose="020B0604030504040204" pitchFamily="34" charset="-120"/>
                        <a:ea typeface="微軟正黑體" panose="020B0604030504040204" pitchFamily="34" charset="-120"/>
                        <a:cs typeface="CG Times"/>
                      </a:endParaRPr>
                    </a:p>
                  </a:txBody>
                  <a:tcPr marL="38100" marR="38100" marT="25400" marB="25400" anchor="ctr"/>
                </a:tc>
                <a:tc>
                  <a:txBody>
                    <a:bodyPr/>
                    <a:lstStyle/>
                    <a:p>
                      <a:pPr algn="ctr" fontAlgn="base">
                        <a:spcAft>
                          <a:spcPts val="0"/>
                        </a:spcAft>
                      </a:pPr>
                      <a:endParaRPr lang="zh-TW" sz="1200" kern="100">
                        <a:effectLst/>
                        <a:latin typeface="微軟正黑體" panose="020B0604030504040204" pitchFamily="34" charset="-120"/>
                        <a:ea typeface="微軟正黑體" panose="020B0604030504040204" pitchFamily="34" charset="-120"/>
                        <a:cs typeface="CG Times"/>
                      </a:endParaRPr>
                    </a:p>
                  </a:txBody>
                  <a:tcPr marL="38100" marR="38100" marT="25400" marB="25400" anchor="ctr"/>
                </a:tc>
                <a:tc>
                  <a:txBody>
                    <a:bodyPr/>
                    <a:lstStyle/>
                    <a:p>
                      <a:pPr marL="0" algn="ctr" defTabSz="914400" rtl="0" eaLnBrk="1" fontAlgn="base" latinLnBrk="0" hangingPunct="1">
                        <a:spcAft>
                          <a:spcPts val="0"/>
                        </a:spcAft>
                      </a:pPr>
                      <a:r>
                        <a:rPr lang="en-US" altLang="zh-TW" sz="1400" kern="100" dirty="0">
                          <a:solidFill>
                            <a:schemeClr val="tx1"/>
                          </a:solidFill>
                          <a:effectLst/>
                          <a:latin typeface="微軟正黑體" panose="020B0604030504040204" pitchFamily="34" charset="-120"/>
                          <a:ea typeface="微軟正黑體" panose="020B0604030504040204" pitchFamily="34" charset="-120"/>
                          <a:cs typeface="+mn-cs"/>
                        </a:rPr>
                        <a:t>E</a:t>
                      </a:r>
                      <a:endParaRPr lang="zh-TW" sz="1400" kern="100" dirty="0">
                        <a:solidFill>
                          <a:schemeClr val="tx1"/>
                        </a:solidFill>
                        <a:effectLst/>
                        <a:latin typeface="微軟正黑體" panose="020B0604030504040204" pitchFamily="34" charset="-120"/>
                        <a:ea typeface="微軟正黑體" panose="020B0604030504040204" pitchFamily="34" charset="-120"/>
                        <a:cs typeface="+mn-cs"/>
                      </a:endParaRPr>
                    </a:p>
                  </a:txBody>
                  <a:tcPr marL="38100" marR="38100" marT="25400" marB="25400" anchor="ctr">
                    <a:solidFill>
                      <a:srgbClr val="FFC000"/>
                    </a:solidFill>
                  </a:tcPr>
                </a:tc>
                <a:tc>
                  <a:txBody>
                    <a:bodyPr/>
                    <a:lstStyle/>
                    <a:p>
                      <a:pPr algn="ctr" fontAlgn="base">
                        <a:spcAft>
                          <a:spcPts val="0"/>
                        </a:spcAft>
                      </a:pPr>
                      <a:endParaRPr lang="zh-TW" sz="1200" kern="100" dirty="0">
                        <a:effectLst/>
                        <a:latin typeface="微軟正黑體" panose="020B0604030504040204" pitchFamily="34" charset="-120"/>
                        <a:ea typeface="微軟正黑體" panose="020B0604030504040204" pitchFamily="34" charset="-120"/>
                        <a:cs typeface="CG Times"/>
                      </a:endParaRPr>
                    </a:p>
                  </a:txBody>
                  <a:tcPr marL="38100" marR="38100" marT="25400" marB="25400" anchor="ctr"/>
                </a:tc>
                <a:tc>
                  <a:txBody>
                    <a:bodyPr/>
                    <a:lstStyle/>
                    <a:p>
                      <a:pPr algn="ctr" fontAlgn="base">
                        <a:spcAft>
                          <a:spcPts val="0"/>
                        </a:spcAft>
                      </a:pPr>
                      <a:endParaRPr lang="zh-TW" sz="1200" kern="100" dirty="0">
                        <a:effectLst/>
                        <a:latin typeface="微軟正黑體" panose="020B0604030504040204" pitchFamily="34" charset="-120"/>
                        <a:ea typeface="微軟正黑體" panose="020B0604030504040204" pitchFamily="34" charset="-120"/>
                        <a:cs typeface="CG Times"/>
                      </a:endParaRPr>
                    </a:p>
                  </a:txBody>
                  <a:tcPr marL="38100" marR="38100" marT="25400" marB="25400" anchor="ctr"/>
                </a:tc>
                <a:tc>
                  <a:txBody>
                    <a:bodyPr/>
                    <a:lstStyle/>
                    <a:p>
                      <a:pPr algn="ctr" fontAlgn="base">
                        <a:spcAft>
                          <a:spcPts val="0"/>
                        </a:spcAft>
                      </a:pPr>
                      <a:endParaRPr lang="zh-TW" sz="1200" kern="100">
                        <a:effectLst/>
                        <a:latin typeface="微軟正黑體" panose="020B0604030504040204" pitchFamily="34" charset="-120"/>
                        <a:ea typeface="微軟正黑體" panose="020B0604030504040204" pitchFamily="34" charset="-120"/>
                        <a:cs typeface="CG Times"/>
                      </a:endParaRPr>
                    </a:p>
                  </a:txBody>
                  <a:tcPr marL="38100" marR="38100" marT="25400" marB="25400" anchor="ctr"/>
                </a:tc>
                <a:tc>
                  <a:txBody>
                    <a:bodyPr/>
                    <a:lstStyle/>
                    <a:p>
                      <a:pPr algn="ctr" fontAlgn="base">
                        <a:spcAft>
                          <a:spcPts val="0"/>
                        </a:spcAft>
                      </a:pPr>
                      <a:endParaRPr lang="zh-TW" sz="1200" kern="100" dirty="0">
                        <a:effectLst/>
                        <a:latin typeface="微軟正黑體" panose="020B0604030504040204" pitchFamily="34" charset="-120"/>
                        <a:ea typeface="微軟正黑體" panose="020B0604030504040204" pitchFamily="34" charset="-120"/>
                        <a:cs typeface="CG Times"/>
                      </a:endParaRPr>
                    </a:p>
                  </a:txBody>
                  <a:tcPr marL="38100" marR="38100" marT="25400" marB="25400" anchor="ctr"/>
                </a:tc>
                <a:extLst>
                  <a:ext uri="{0D108BD9-81ED-4DB2-BD59-A6C34878D82A}">
                    <a16:rowId xmlns:a16="http://schemas.microsoft.com/office/drawing/2014/main" val="10007"/>
                  </a:ext>
                </a:extLst>
              </a:tr>
              <a:tr h="502395">
                <a:tc>
                  <a:txBody>
                    <a:bodyPr/>
                    <a:lstStyle/>
                    <a:p>
                      <a:pPr fontAlgn="base">
                        <a:spcAft>
                          <a:spcPts val="0"/>
                        </a:spcAft>
                      </a:pPr>
                      <a:r>
                        <a:rPr lang="en-US" altLang="zh-TW" sz="1200" kern="100" dirty="0">
                          <a:solidFill>
                            <a:schemeClr val="tx1"/>
                          </a:solidFill>
                          <a:effectLst/>
                          <a:latin typeface="微軟正黑體" panose="020B0604030504040204" pitchFamily="34" charset="-120"/>
                          <a:ea typeface="微軟正黑體" panose="020B0604030504040204" pitchFamily="34" charset="-120"/>
                          <a:cs typeface="CG Times"/>
                        </a:rPr>
                        <a:t>F</a:t>
                      </a:r>
                      <a:r>
                        <a:rPr lang="zh-TW" altLang="en-US" sz="1200" kern="100" dirty="0">
                          <a:solidFill>
                            <a:schemeClr val="tx1"/>
                          </a:solidFill>
                          <a:effectLst/>
                          <a:latin typeface="微軟正黑體" panose="020B0604030504040204" pitchFamily="34" charset="-120"/>
                          <a:ea typeface="微軟正黑體" panose="020B0604030504040204" pitchFamily="34" charset="-120"/>
                          <a:cs typeface="CG Times"/>
                        </a:rPr>
                        <a:t>、</a:t>
                      </a:r>
                      <a:r>
                        <a:rPr lang="zh-TW" altLang="en-US" sz="1200" kern="100" dirty="0">
                          <a:effectLst/>
                          <a:latin typeface="微軟正黑體" panose="020B0604030504040204" pitchFamily="34" charset="-120"/>
                          <a:ea typeface="微軟正黑體" panose="020B0604030504040204" pitchFamily="34" charset="-120"/>
                          <a:cs typeface="CG Times"/>
                        </a:rPr>
                        <a:t>期末報告</a:t>
                      </a:r>
                      <a:endParaRPr lang="zh-TW" sz="1200" kern="100" dirty="0">
                        <a:effectLst/>
                        <a:latin typeface="微軟正黑體" panose="020B0604030504040204" pitchFamily="34" charset="-120"/>
                        <a:ea typeface="微軟正黑體" panose="020B0604030504040204" pitchFamily="34" charset="-120"/>
                        <a:cs typeface="CG Times"/>
                      </a:endParaRPr>
                    </a:p>
                  </a:txBody>
                  <a:tcPr marL="38100" marR="38100" marT="25400" marB="25400" anchor="ctr"/>
                </a:tc>
                <a:tc>
                  <a:txBody>
                    <a:bodyPr/>
                    <a:lstStyle/>
                    <a:p>
                      <a:pPr algn="ctr" fontAlgn="base">
                        <a:spcAft>
                          <a:spcPts val="0"/>
                        </a:spcAft>
                      </a:pPr>
                      <a:endParaRPr lang="zh-TW" sz="1200" kern="100" dirty="0">
                        <a:effectLst/>
                        <a:latin typeface="微軟正黑體" panose="020B0604030504040204" pitchFamily="34" charset="-120"/>
                        <a:ea typeface="微軟正黑體" panose="020B0604030504040204" pitchFamily="34" charset="-120"/>
                        <a:cs typeface="CG Times"/>
                      </a:endParaRPr>
                    </a:p>
                  </a:txBody>
                  <a:tcPr marL="38100" marR="38100" marT="25400" marB="25400" anchor="ctr"/>
                </a:tc>
                <a:tc>
                  <a:txBody>
                    <a:bodyPr/>
                    <a:lstStyle/>
                    <a:p>
                      <a:pPr algn="ctr" fontAlgn="base">
                        <a:spcAft>
                          <a:spcPts val="0"/>
                        </a:spcAft>
                      </a:pPr>
                      <a:endParaRPr lang="zh-TW" sz="1200" kern="100">
                        <a:effectLst/>
                        <a:latin typeface="微軟正黑體" panose="020B0604030504040204" pitchFamily="34" charset="-120"/>
                        <a:ea typeface="微軟正黑體" panose="020B0604030504040204" pitchFamily="34" charset="-120"/>
                        <a:cs typeface="CG Times"/>
                      </a:endParaRPr>
                    </a:p>
                  </a:txBody>
                  <a:tcPr marL="38100" marR="38100" marT="25400" marB="25400" anchor="ctr"/>
                </a:tc>
                <a:tc>
                  <a:txBody>
                    <a:bodyPr/>
                    <a:lstStyle/>
                    <a:p>
                      <a:pPr algn="ctr" fontAlgn="base">
                        <a:spcAft>
                          <a:spcPts val="0"/>
                        </a:spcAft>
                      </a:pPr>
                      <a:endParaRPr lang="zh-TW" sz="1200" kern="100">
                        <a:effectLst/>
                        <a:latin typeface="微軟正黑體" panose="020B0604030504040204" pitchFamily="34" charset="-120"/>
                        <a:ea typeface="微軟正黑體" panose="020B0604030504040204" pitchFamily="34" charset="-120"/>
                        <a:cs typeface="CG Times"/>
                      </a:endParaRPr>
                    </a:p>
                  </a:txBody>
                  <a:tcPr marL="38100" marR="38100" marT="25400" marB="25400" anchor="ctr"/>
                </a:tc>
                <a:tc>
                  <a:txBody>
                    <a:bodyPr/>
                    <a:lstStyle/>
                    <a:p>
                      <a:pPr algn="ctr" fontAlgn="base">
                        <a:spcAft>
                          <a:spcPts val="0"/>
                        </a:spcAft>
                      </a:pPr>
                      <a:endParaRPr lang="zh-TW" sz="1200" kern="100" dirty="0">
                        <a:effectLst/>
                        <a:latin typeface="微軟正黑體" panose="020B0604030504040204" pitchFamily="34" charset="-120"/>
                        <a:ea typeface="微軟正黑體" panose="020B0604030504040204" pitchFamily="34" charset="-120"/>
                        <a:cs typeface="CG Times"/>
                      </a:endParaRPr>
                    </a:p>
                  </a:txBody>
                  <a:tcPr marL="38100" marR="38100" marT="25400" marB="25400" anchor="ctr"/>
                </a:tc>
                <a:tc>
                  <a:txBody>
                    <a:bodyPr/>
                    <a:lstStyle/>
                    <a:p>
                      <a:pPr algn="ctr" fontAlgn="base">
                        <a:spcAft>
                          <a:spcPts val="0"/>
                        </a:spcAft>
                      </a:pPr>
                      <a:endParaRPr lang="zh-TW" sz="1200" kern="100" dirty="0">
                        <a:effectLst/>
                        <a:latin typeface="微軟正黑體" panose="020B0604030504040204" pitchFamily="34" charset="-120"/>
                        <a:ea typeface="微軟正黑體" panose="020B0604030504040204" pitchFamily="34" charset="-120"/>
                        <a:cs typeface="CG Times"/>
                      </a:endParaRPr>
                    </a:p>
                  </a:txBody>
                  <a:tcPr marL="38100" marR="38100" marT="25400" marB="25400" anchor="ctr"/>
                </a:tc>
                <a:tc>
                  <a:txBody>
                    <a:bodyPr/>
                    <a:lstStyle/>
                    <a:p>
                      <a:pPr algn="ctr" fontAlgn="base">
                        <a:spcAft>
                          <a:spcPts val="0"/>
                        </a:spcAft>
                      </a:pPr>
                      <a:endParaRPr lang="zh-TW" sz="1200" kern="100" dirty="0">
                        <a:effectLst/>
                        <a:latin typeface="微軟正黑體" panose="020B0604030504040204" pitchFamily="34" charset="-120"/>
                        <a:ea typeface="微軟正黑體" panose="020B0604030504040204" pitchFamily="34" charset="-120"/>
                        <a:cs typeface="CG Times"/>
                      </a:endParaRPr>
                    </a:p>
                  </a:txBody>
                  <a:tcPr marL="38100" marR="38100" marT="25400" marB="25400" anchor="ctr"/>
                </a:tc>
                <a:tc>
                  <a:txBody>
                    <a:bodyPr/>
                    <a:lstStyle/>
                    <a:p>
                      <a:pPr algn="ctr" fontAlgn="base">
                        <a:spcAft>
                          <a:spcPts val="0"/>
                        </a:spcAft>
                      </a:pPr>
                      <a:endParaRPr lang="zh-TW" sz="1200" kern="100">
                        <a:effectLst/>
                        <a:latin typeface="微軟正黑體" panose="020B0604030504040204" pitchFamily="34" charset="-120"/>
                        <a:ea typeface="微軟正黑體" panose="020B0604030504040204" pitchFamily="34" charset="-120"/>
                        <a:cs typeface="CG Times"/>
                      </a:endParaRPr>
                    </a:p>
                  </a:txBody>
                  <a:tcPr marL="38100" marR="38100" marT="25400" marB="25400" anchor="ctr"/>
                </a:tc>
                <a:tc>
                  <a:txBody>
                    <a:bodyPr/>
                    <a:lstStyle/>
                    <a:p>
                      <a:pPr marL="0" algn="ctr" defTabSz="914400" rtl="0" eaLnBrk="1" fontAlgn="base" latinLnBrk="0" hangingPunct="1">
                        <a:spcAft>
                          <a:spcPts val="0"/>
                        </a:spcAft>
                      </a:pPr>
                      <a:r>
                        <a:rPr lang="en-US" altLang="zh-TW" sz="1400" kern="100" dirty="0">
                          <a:solidFill>
                            <a:schemeClr val="tx1"/>
                          </a:solidFill>
                          <a:effectLst/>
                          <a:latin typeface="微軟正黑體" panose="020B0604030504040204" pitchFamily="34" charset="-120"/>
                          <a:ea typeface="微軟正黑體" panose="020B0604030504040204" pitchFamily="34" charset="-120"/>
                          <a:cs typeface="+mn-cs"/>
                        </a:rPr>
                        <a:t>F</a:t>
                      </a:r>
                      <a:endParaRPr lang="zh-TW" sz="1400" kern="100" dirty="0">
                        <a:solidFill>
                          <a:schemeClr val="tx1"/>
                        </a:solidFill>
                        <a:effectLst/>
                        <a:latin typeface="微軟正黑體" panose="020B0604030504040204" pitchFamily="34" charset="-120"/>
                        <a:ea typeface="微軟正黑體" panose="020B0604030504040204" pitchFamily="34" charset="-120"/>
                        <a:cs typeface="+mn-cs"/>
                      </a:endParaRPr>
                    </a:p>
                  </a:txBody>
                  <a:tcPr marL="38100" marR="38100" marT="25400" marB="25400" anchor="ctr">
                    <a:solidFill>
                      <a:srgbClr val="FFC000"/>
                    </a:solidFill>
                  </a:tcPr>
                </a:tc>
                <a:extLst>
                  <a:ext uri="{0D108BD9-81ED-4DB2-BD59-A6C34878D82A}">
                    <a16:rowId xmlns:a16="http://schemas.microsoft.com/office/drawing/2014/main" val="10008"/>
                  </a:ext>
                </a:extLst>
              </a:tr>
              <a:tr h="502395">
                <a:tc>
                  <a:txBody>
                    <a:bodyPr/>
                    <a:lstStyle/>
                    <a:p>
                      <a:pPr fontAlgn="base">
                        <a:spcAft>
                          <a:spcPts val="0"/>
                        </a:spcAft>
                      </a:pPr>
                      <a:r>
                        <a:rPr lang="zh-TW" sz="1200" kern="0" dirty="0">
                          <a:effectLst/>
                          <a:latin typeface="微軟正黑體" panose="020B0604030504040204" pitchFamily="34" charset="-120"/>
                          <a:ea typeface="微軟正黑體" panose="020B0604030504040204" pitchFamily="34" charset="-120"/>
                        </a:rPr>
                        <a:t>每月工作進度％</a:t>
                      </a:r>
                      <a:endParaRPr lang="zh-TW" sz="1200" kern="100" dirty="0">
                        <a:effectLst/>
                        <a:latin typeface="微軟正黑體" panose="020B0604030504040204" pitchFamily="34" charset="-120"/>
                        <a:ea typeface="微軟正黑體" panose="020B0604030504040204" pitchFamily="34" charset="-120"/>
                        <a:cs typeface="CG Times"/>
                      </a:endParaRPr>
                    </a:p>
                  </a:txBody>
                  <a:tcPr marL="38100" marR="38100" marT="25400" marB="25400" anchor="ctr"/>
                </a:tc>
                <a:tc>
                  <a:txBody>
                    <a:bodyPr/>
                    <a:lstStyle/>
                    <a:p>
                      <a:pPr algn="ctr" fontAlgn="base">
                        <a:spcAft>
                          <a:spcPts val="0"/>
                        </a:spcAft>
                      </a:pPr>
                      <a:r>
                        <a:rPr lang="en-US" sz="1200" kern="0" dirty="0">
                          <a:effectLst/>
                          <a:latin typeface="微軟正黑體" panose="020B0604030504040204" pitchFamily="34" charset="-120"/>
                          <a:ea typeface="微軟正黑體" panose="020B0604030504040204" pitchFamily="34" charset="-120"/>
                        </a:rPr>
                        <a:t> </a:t>
                      </a:r>
                      <a:endParaRPr lang="zh-TW" sz="1200" kern="100" dirty="0">
                        <a:effectLst/>
                        <a:latin typeface="微軟正黑體" panose="020B0604030504040204" pitchFamily="34" charset="-120"/>
                        <a:ea typeface="微軟正黑體" panose="020B0604030504040204" pitchFamily="34" charset="-120"/>
                        <a:cs typeface="CG Times"/>
                      </a:endParaRPr>
                    </a:p>
                  </a:txBody>
                  <a:tcPr marL="38100" marR="38100" marT="25400" marB="25400" anchor="ctr"/>
                </a:tc>
                <a:tc>
                  <a:txBody>
                    <a:bodyPr/>
                    <a:lstStyle/>
                    <a:p>
                      <a:pPr algn="ctr" fontAlgn="base">
                        <a:spcAft>
                          <a:spcPts val="0"/>
                        </a:spcAft>
                      </a:pPr>
                      <a:r>
                        <a:rPr lang="en-US" sz="1200" kern="0" dirty="0">
                          <a:effectLst/>
                          <a:latin typeface="微軟正黑體" panose="020B0604030504040204" pitchFamily="34" charset="-120"/>
                          <a:ea typeface="微軟正黑體" panose="020B0604030504040204" pitchFamily="34" charset="-120"/>
                        </a:rPr>
                        <a:t> </a:t>
                      </a:r>
                      <a:endParaRPr lang="zh-TW" sz="1200" kern="100" dirty="0">
                        <a:effectLst/>
                        <a:latin typeface="微軟正黑體" panose="020B0604030504040204" pitchFamily="34" charset="-120"/>
                        <a:ea typeface="微軟正黑體" panose="020B0604030504040204" pitchFamily="34" charset="-120"/>
                        <a:cs typeface="CG Times"/>
                      </a:endParaRPr>
                    </a:p>
                  </a:txBody>
                  <a:tcPr marL="38100" marR="38100" marT="25400" marB="25400"/>
                </a:tc>
                <a:tc>
                  <a:txBody>
                    <a:bodyPr/>
                    <a:lstStyle/>
                    <a:p>
                      <a:pPr algn="ctr" fontAlgn="base">
                        <a:spcAft>
                          <a:spcPts val="0"/>
                        </a:spcAft>
                      </a:pPr>
                      <a:r>
                        <a:rPr lang="en-US" sz="1200" kern="0" dirty="0">
                          <a:effectLst/>
                          <a:latin typeface="微軟正黑體" panose="020B0604030504040204" pitchFamily="34" charset="-120"/>
                          <a:ea typeface="微軟正黑體" panose="020B0604030504040204" pitchFamily="34" charset="-120"/>
                        </a:rPr>
                        <a:t> </a:t>
                      </a:r>
                      <a:endParaRPr lang="zh-TW" sz="1200" kern="100" dirty="0">
                        <a:effectLst/>
                        <a:latin typeface="微軟正黑體" panose="020B0604030504040204" pitchFamily="34" charset="-120"/>
                        <a:ea typeface="微軟正黑體" panose="020B0604030504040204" pitchFamily="34" charset="-120"/>
                        <a:cs typeface="CG Times"/>
                      </a:endParaRPr>
                    </a:p>
                  </a:txBody>
                  <a:tcPr marL="38100" marR="38100" marT="25400" marB="25400" anchor="ctr"/>
                </a:tc>
                <a:tc>
                  <a:txBody>
                    <a:bodyPr/>
                    <a:lstStyle/>
                    <a:p>
                      <a:pPr algn="ctr" fontAlgn="base">
                        <a:spcAft>
                          <a:spcPts val="0"/>
                        </a:spcAft>
                      </a:pPr>
                      <a:r>
                        <a:rPr lang="en-US" sz="1200" kern="0" dirty="0">
                          <a:effectLst/>
                          <a:latin typeface="微軟正黑體" panose="020B0604030504040204" pitchFamily="34" charset="-120"/>
                          <a:ea typeface="微軟正黑體" panose="020B0604030504040204" pitchFamily="34" charset="-120"/>
                        </a:rPr>
                        <a:t> </a:t>
                      </a:r>
                      <a:endParaRPr lang="zh-TW" sz="1200" kern="100" dirty="0">
                        <a:effectLst/>
                        <a:latin typeface="微軟正黑體" panose="020B0604030504040204" pitchFamily="34" charset="-120"/>
                        <a:ea typeface="微軟正黑體" panose="020B0604030504040204" pitchFamily="34" charset="-120"/>
                        <a:cs typeface="CG Times"/>
                      </a:endParaRPr>
                    </a:p>
                  </a:txBody>
                  <a:tcPr marL="38100" marR="38100" marT="25400" marB="25400" anchor="ctr"/>
                </a:tc>
                <a:tc>
                  <a:txBody>
                    <a:bodyPr/>
                    <a:lstStyle/>
                    <a:p>
                      <a:pPr algn="ctr" fontAlgn="base">
                        <a:spcAft>
                          <a:spcPts val="0"/>
                        </a:spcAft>
                      </a:pPr>
                      <a:r>
                        <a:rPr lang="en-US" sz="1200" kern="0" dirty="0">
                          <a:effectLst/>
                          <a:latin typeface="微軟正黑體" panose="020B0604030504040204" pitchFamily="34" charset="-120"/>
                          <a:ea typeface="微軟正黑體" panose="020B0604030504040204" pitchFamily="34" charset="-120"/>
                        </a:rPr>
                        <a:t> </a:t>
                      </a:r>
                      <a:endParaRPr lang="zh-TW" sz="1200" kern="100" dirty="0">
                        <a:effectLst/>
                        <a:latin typeface="微軟正黑體" panose="020B0604030504040204" pitchFamily="34" charset="-120"/>
                        <a:ea typeface="微軟正黑體" panose="020B0604030504040204" pitchFamily="34" charset="-120"/>
                        <a:cs typeface="CG Times"/>
                      </a:endParaRPr>
                    </a:p>
                  </a:txBody>
                  <a:tcPr marL="38100" marR="38100" marT="25400" marB="25400" anchor="ctr"/>
                </a:tc>
                <a:tc>
                  <a:txBody>
                    <a:bodyPr/>
                    <a:lstStyle/>
                    <a:p>
                      <a:pPr algn="ctr" fontAlgn="base">
                        <a:spcAft>
                          <a:spcPts val="0"/>
                        </a:spcAft>
                      </a:pPr>
                      <a:r>
                        <a:rPr lang="en-US" sz="1200" kern="0" dirty="0">
                          <a:effectLst/>
                          <a:latin typeface="微軟正黑體" panose="020B0604030504040204" pitchFamily="34" charset="-120"/>
                          <a:ea typeface="微軟正黑體" panose="020B0604030504040204" pitchFamily="34" charset="-120"/>
                        </a:rPr>
                        <a:t> </a:t>
                      </a:r>
                      <a:endParaRPr lang="zh-TW" sz="1200" kern="100" dirty="0">
                        <a:effectLst/>
                        <a:latin typeface="微軟正黑體" panose="020B0604030504040204" pitchFamily="34" charset="-120"/>
                        <a:ea typeface="微軟正黑體" panose="020B0604030504040204" pitchFamily="34" charset="-120"/>
                        <a:cs typeface="CG Times"/>
                      </a:endParaRPr>
                    </a:p>
                  </a:txBody>
                  <a:tcPr marL="38100" marR="38100" marT="25400" marB="25400" anchor="ctr"/>
                </a:tc>
                <a:tc>
                  <a:txBody>
                    <a:bodyPr/>
                    <a:lstStyle/>
                    <a:p>
                      <a:pPr algn="ctr" fontAlgn="base">
                        <a:spcAft>
                          <a:spcPts val="0"/>
                        </a:spcAft>
                      </a:pPr>
                      <a:r>
                        <a:rPr lang="en-US" sz="1200" kern="0" dirty="0">
                          <a:effectLst/>
                          <a:latin typeface="微軟正黑體" panose="020B0604030504040204" pitchFamily="34" charset="-120"/>
                          <a:ea typeface="微軟正黑體" panose="020B0604030504040204" pitchFamily="34" charset="-120"/>
                        </a:rPr>
                        <a:t> </a:t>
                      </a:r>
                      <a:endParaRPr lang="zh-TW" sz="1200" kern="100" dirty="0">
                        <a:effectLst/>
                        <a:latin typeface="微軟正黑體" panose="020B0604030504040204" pitchFamily="34" charset="-120"/>
                        <a:ea typeface="微軟正黑體" panose="020B0604030504040204" pitchFamily="34" charset="-120"/>
                        <a:cs typeface="CG Times"/>
                      </a:endParaRPr>
                    </a:p>
                  </a:txBody>
                  <a:tcPr marL="38100" marR="38100" marT="25400" marB="25400" anchor="ctr"/>
                </a:tc>
                <a:tc>
                  <a:txBody>
                    <a:bodyPr/>
                    <a:lstStyle/>
                    <a:p>
                      <a:pPr algn="ctr" fontAlgn="base">
                        <a:spcAft>
                          <a:spcPts val="0"/>
                        </a:spcAft>
                      </a:pPr>
                      <a:r>
                        <a:rPr lang="en-US" sz="1200" kern="0" dirty="0">
                          <a:effectLst/>
                          <a:latin typeface="微軟正黑體" panose="020B0604030504040204" pitchFamily="34" charset="-120"/>
                          <a:ea typeface="微軟正黑體" panose="020B0604030504040204" pitchFamily="34" charset="-120"/>
                        </a:rPr>
                        <a:t> </a:t>
                      </a:r>
                      <a:endParaRPr lang="zh-TW" sz="1200" kern="100" dirty="0">
                        <a:effectLst/>
                        <a:latin typeface="微軟正黑體" panose="020B0604030504040204" pitchFamily="34" charset="-120"/>
                        <a:ea typeface="微軟正黑體" panose="020B0604030504040204" pitchFamily="34" charset="-120"/>
                        <a:cs typeface="CG Times"/>
                      </a:endParaRPr>
                    </a:p>
                  </a:txBody>
                  <a:tcPr marL="38100" marR="38100" marT="25400" marB="25400" anchor="ctr"/>
                </a:tc>
                <a:extLst>
                  <a:ext uri="{0D108BD9-81ED-4DB2-BD59-A6C34878D82A}">
                    <a16:rowId xmlns:a16="http://schemas.microsoft.com/office/drawing/2014/main" val="10009"/>
                  </a:ext>
                </a:extLst>
              </a:tr>
              <a:tr h="502395">
                <a:tc>
                  <a:txBody>
                    <a:bodyPr/>
                    <a:lstStyle/>
                    <a:p>
                      <a:pPr fontAlgn="base">
                        <a:spcAft>
                          <a:spcPts val="0"/>
                        </a:spcAft>
                      </a:pPr>
                      <a:r>
                        <a:rPr lang="zh-TW" sz="1200" kern="0">
                          <a:effectLst/>
                          <a:latin typeface="微軟正黑體" panose="020B0604030504040204" pitchFamily="34" charset="-120"/>
                          <a:ea typeface="微軟正黑體" panose="020B0604030504040204" pitchFamily="34" charset="-120"/>
                        </a:rPr>
                        <a:t>累計工作進度％</a:t>
                      </a:r>
                      <a:endParaRPr lang="zh-TW" sz="1200" kern="100">
                        <a:effectLst/>
                        <a:latin typeface="微軟正黑體" panose="020B0604030504040204" pitchFamily="34" charset="-120"/>
                        <a:ea typeface="微軟正黑體" panose="020B0604030504040204" pitchFamily="34" charset="-120"/>
                        <a:cs typeface="CG Times"/>
                      </a:endParaRPr>
                    </a:p>
                  </a:txBody>
                  <a:tcPr marL="38100" marR="38100" marT="25400" marB="25400" anchor="ctr"/>
                </a:tc>
                <a:tc>
                  <a:txBody>
                    <a:bodyPr/>
                    <a:lstStyle/>
                    <a:p>
                      <a:pPr algn="ctr" fontAlgn="base">
                        <a:spcAft>
                          <a:spcPts val="0"/>
                        </a:spcAft>
                      </a:pPr>
                      <a:r>
                        <a:rPr lang="en-US" sz="1200" kern="0">
                          <a:effectLst/>
                          <a:latin typeface="微軟正黑體" panose="020B0604030504040204" pitchFamily="34" charset="-120"/>
                          <a:ea typeface="微軟正黑體" panose="020B0604030504040204" pitchFamily="34" charset="-120"/>
                        </a:rPr>
                        <a:t> </a:t>
                      </a:r>
                      <a:endParaRPr lang="zh-TW" sz="1200" kern="100">
                        <a:effectLst/>
                        <a:latin typeface="微軟正黑體" panose="020B0604030504040204" pitchFamily="34" charset="-120"/>
                        <a:ea typeface="微軟正黑體" panose="020B0604030504040204" pitchFamily="34" charset="-120"/>
                        <a:cs typeface="CG Times"/>
                      </a:endParaRPr>
                    </a:p>
                  </a:txBody>
                  <a:tcPr marL="38100" marR="38100" marT="25400" marB="25400" anchor="ctr"/>
                </a:tc>
                <a:tc>
                  <a:txBody>
                    <a:bodyPr/>
                    <a:lstStyle/>
                    <a:p>
                      <a:pPr algn="ctr" fontAlgn="base">
                        <a:spcAft>
                          <a:spcPts val="0"/>
                        </a:spcAft>
                      </a:pPr>
                      <a:r>
                        <a:rPr lang="en-US" sz="1200" kern="0">
                          <a:effectLst/>
                          <a:latin typeface="微軟正黑體" panose="020B0604030504040204" pitchFamily="34" charset="-120"/>
                          <a:ea typeface="微軟正黑體" panose="020B0604030504040204" pitchFamily="34" charset="-120"/>
                        </a:rPr>
                        <a:t> </a:t>
                      </a:r>
                      <a:endParaRPr lang="zh-TW" sz="1200" kern="100">
                        <a:effectLst/>
                        <a:latin typeface="微軟正黑體" panose="020B0604030504040204" pitchFamily="34" charset="-120"/>
                        <a:ea typeface="微軟正黑體" panose="020B0604030504040204" pitchFamily="34" charset="-120"/>
                        <a:cs typeface="CG Times"/>
                      </a:endParaRPr>
                    </a:p>
                  </a:txBody>
                  <a:tcPr marL="38100" marR="38100" marT="25400" marB="25400"/>
                </a:tc>
                <a:tc>
                  <a:txBody>
                    <a:bodyPr/>
                    <a:lstStyle/>
                    <a:p>
                      <a:pPr algn="ctr" fontAlgn="base">
                        <a:spcAft>
                          <a:spcPts val="0"/>
                        </a:spcAft>
                      </a:pPr>
                      <a:r>
                        <a:rPr lang="en-US" sz="1200" kern="0" dirty="0">
                          <a:effectLst/>
                          <a:latin typeface="微軟正黑體" panose="020B0604030504040204" pitchFamily="34" charset="-120"/>
                          <a:ea typeface="微軟正黑體" panose="020B0604030504040204" pitchFamily="34" charset="-120"/>
                        </a:rPr>
                        <a:t> </a:t>
                      </a:r>
                      <a:endParaRPr lang="zh-TW" sz="1200" kern="100" dirty="0">
                        <a:effectLst/>
                        <a:latin typeface="微軟正黑體" panose="020B0604030504040204" pitchFamily="34" charset="-120"/>
                        <a:ea typeface="微軟正黑體" panose="020B0604030504040204" pitchFamily="34" charset="-120"/>
                        <a:cs typeface="CG Times"/>
                      </a:endParaRPr>
                    </a:p>
                  </a:txBody>
                  <a:tcPr marL="38100" marR="38100" marT="25400" marB="25400" anchor="ctr"/>
                </a:tc>
                <a:tc>
                  <a:txBody>
                    <a:bodyPr/>
                    <a:lstStyle/>
                    <a:p>
                      <a:pPr algn="ctr" fontAlgn="base">
                        <a:spcAft>
                          <a:spcPts val="0"/>
                        </a:spcAft>
                      </a:pPr>
                      <a:r>
                        <a:rPr lang="en-US" sz="1200" kern="0">
                          <a:effectLst/>
                          <a:latin typeface="微軟正黑體" panose="020B0604030504040204" pitchFamily="34" charset="-120"/>
                          <a:ea typeface="微軟正黑體" panose="020B0604030504040204" pitchFamily="34" charset="-120"/>
                        </a:rPr>
                        <a:t> </a:t>
                      </a:r>
                      <a:endParaRPr lang="zh-TW" sz="1200" kern="100">
                        <a:effectLst/>
                        <a:latin typeface="微軟正黑體" panose="020B0604030504040204" pitchFamily="34" charset="-120"/>
                        <a:ea typeface="微軟正黑體" panose="020B0604030504040204" pitchFamily="34" charset="-120"/>
                        <a:cs typeface="CG Times"/>
                      </a:endParaRPr>
                    </a:p>
                  </a:txBody>
                  <a:tcPr marL="38100" marR="38100" marT="25400" marB="25400" anchor="ctr"/>
                </a:tc>
                <a:tc>
                  <a:txBody>
                    <a:bodyPr/>
                    <a:lstStyle/>
                    <a:p>
                      <a:pPr algn="ctr" fontAlgn="base">
                        <a:spcAft>
                          <a:spcPts val="0"/>
                        </a:spcAft>
                      </a:pPr>
                      <a:r>
                        <a:rPr lang="en-US" sz="1200" kern="0">
                          <a:effectLst/>
                          <a:latin typeface="微軟正黑體" panose="020B0604030504040204" pitchFamily="34" charset="-120"/>
                          <a:ea typeface="微軟正黑體" panose="020B0604030504040204" pitchFamily="34" charset="-120"/>
                        </a:rPr>
                        <a:t> </a:t>
                      </a:r>
                      <a:endParaRPr lang="zh-TW" sz="1200" kern="100">
                        <a:effectLst/>
                        <a:latin typeface="微軟正黑體" panose="020B0604030504040204" pitchFamily="34" charset="-120"/>
                        <a:ea typeface="微軟正黑體" panose="020B0604030504040204" pitchFamily="34" charset="-120"/>
                        <a:cs typeface="CG Times"/>
                      </a:endParaRPr>
                    </a:p>
                  </a:txBody>
                  <a:tcPr marL="38100" marR="38100" marT="25400" marB="25400" anchor="ctr"/>
                </a:tc>
                <a:tc>
                  <a:txBody>
                    <a:bodyPr/>
                    <a:lstStyle/>
                    <a:p>
                      <a:pPr algn="ctr" fontAlgn="base">
                        <a:spcAft>
                          <a:spcPts val="0"/>
                        </a:spcAft>
                      </a:pPr>
                      <a:r>
                        <a:rPr lang="en-US" sz="1200" kern="0" dirty="0">
                          <a:effectLst/>
                          <a:latin typeface="微軟正黑體" panose="020B0604030504040204" pitchFamily="34" charset="-120"/>
                          <a:ea typeface="微軟正黑體" panose="020B0604030504040204" pitchFamily="34" charset="-120"/>
                        </a:rPr>
                        <a:t> </a:t>
                      </a:r>
                      <a:endParaRPr lang="zh-TW" sz="1200" kern="100" dirty="0">
                        <a:effectLst/>
                        <a:latin typeface="微軟正黑體" panose="020B0604030504040204" pitchFamily="34" charset="-120"/>
                        <a:ea typeface="微軟正黑體" panose="020B0604030504040204" pitchFamily="34" charset="-120"/>
                        <a:cs typeface="CG Times"/>
                      </a:endParaRPr>
                    </a:p>
                  </a:txBody>
                  <a:tcPr marL="38100" marR="38100" marT="25400" marB="25400" anchor="ctr"/>
                </a:tc>
                <a:tc>
                  <a:txBody>
                    <a:bodyPr/>
                    <a:lstStyle/>
                    <a:p>
                      <a:pPr algn="ctr" fontAlgn="base">
                        <a:spcAft>
                          <a:spcPts val="0"/>
                        </a:spcAft>
                      </a:pPr>
                      <a:r>
                        <a:rPr lang="en-US" sz="1200" kern="0" dirty="0">
                          <a:effectLst/>
                          <a:latin typeface="微軟正黑體" panose="020B0604030504040204" pitchFamily="34" charset="-120"/>
                          <a:ea typeface="微軟正黑體" panose="020B0604030504040204" pitchFamily="34" charset="-120"/>
                        </a:rPr>
                        <a:t> </a:t>
                      </a:r>
                      <a:endParaRPr lang="zh-TW" sz="1200" kern="100" dirty="0">
                        <a:effectLst/>
                        <a:latin typeface="微軟正黑體" panose="020B0604030504040204" pitchFamily="34" charset="-120"/>
                        <a:ea typeface="微軟正黑體" panose="020B0604030504040204" pitchFamily="34" charset="-120"/>
                        <a:cs typeface="CG Times"/>
                      </a:endParaRPr>
                    </a:p>
                  </a:txBody>
                  <a:tcPr marL="38100" marR="38100" marT="25400" marB="25400" anchor="ctr"/>
                </a:tc>
                <a:tc>
                  <a:txBody>
                    <a:bodyPr/>
                    <a:lstStyle/>
                    <a:p>
                      <a:pPr algn="ctr" fontAlgn="base">
                        <a:spcAft>
                          <a:spcPts val="0"/>
                        </a:spcAft>
                      </a:pPr>
                      <a:r>
                        <a:rPr lang="en-US" sz="1200" kern="0" dirty="0">
                          <a:effectLst/>
                          <a:latin typeface="微軟正黑體" panose="020B0604030504040204" pitchFamily="34" charset="-120"/>
                          <a:ea typeface="微軟正黑體" panose="020B0604030504040204" pitchFamily="34" charset="-120"/>
                        </a:rPr>
                        <a:t> </a:t>
                      </a:r>
                      <a:r>
                        <a:rPr lang="en-US" altLang="zh-TW" sz="1200" kern="0" dirty="0">
                          <a:effectLst/>
                          <a:latin typeface="微軟正黑體" panose="020B0604030504040204" pitchFamily="34" charset="-120"/>
                          <a:ea typeface="微軟正黑體" panose="020B0604030504040204" pitchFamily="34" charset="-120"/>
                        </a:rPr>
                        <a:t>100</a:t>
                      </a:r>
                      <a:endParaRPr lang="zh-TW" sz="1200" kern="100" dirty="0">
                        <a:effectLst/>
                        <a:latin typeface="微軟正黑體" panose="020B0604030504040204" pitchFamily="34" charset="-120"/>
                        <a:ea typeface="微軟正黑體" panose="020B0604030504040204" pitchFamily="34" charset="-120"/>
                        <a:cs typeface="CG Times"/>
                      </a:endParaRPr>
                    </a:p>
                  </a:txBody>
                  <a:tcPr marL="38100" marR="38100" marT="25400" marB="25400" anchor="ctr"/>
                </a:tc>
                <a:extLst>
                  <a:ext uri="{0D108BD9-81ED-4DB2-BD59-A6C34878D82A}">
                    <a16:rowId xmlns:a16="http://schemas.microsoft.com/office/drawing/2014/main" val="10010"/>
                  </a:ext>
                </a:extLst>
              </a:tr>
            </a:tbl>
          </a:graphicData>
        </a:graphic>
      </p:graphicFrame>
    </p:spTree>
    <p:extLst>
      <p:ext uri="{BB962C8B-B14F-4D97-AF65-F5344CB8AC3E}">
        <p14:creationId xmlns:p14="http://schemas.microsoft.com/office/powerpoint/2010/main" val="419977035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表格 2"/>
          <p:cNvGraphicFramePr>
            <a:graphicFrameLocks noGrp="1"/>
          </p:cNvGraphicFramePr>
          <p:nvPr>
            <p:extLst>
              <p:ext uri="{D42A27DB-BD31-4B8C-83A1-F6EECF244321}">
                <p14:modId xmlns:p14="http://schemas.microsoft.com/office/powerpoint/2010/main" val="425528587"/>
              </p:ext>
            </p:extLst>
          </p:nvPr>
        </p:nvGraphicFramePr>
        <p:xfrm>
          <a:off x="352122" y="1155100"/>
          <a:ext cx="8540357" cy="4752052"/>
        </p:xfrm>
        <a:graphic>
          <a:graphicData uri="http://schemas.openxmlformats.org/drawingml/2006/table">
            <a:tbl>
              <a:tblPr firstRow="1" firstCol="1" bandRow="1">
                <a:tableStyleId>{5940675A-B579-460E-94D1-54222C63F5DA}</a:tableStyleId>
              </a:tblPr>
              <a:tblGrid>
                <a:gridCol w="2203654">
                  <a:extLst>
                    <a:ext uri="{9D8B030D-6E8A-4147-A177-3AD203B41FA5}">
                      <a16:colId xmlns:a16="http://schemas.microsoft.com/office/drawing/2014/main" val="20000"/>
                    </a:ext>
                  </a:extLst>
                </a:gridCol>
                <a:gridCol w="3304732">
                  <a:extLst>
                    <a:ext uri="{9D8B030D-6E8A-4147-A177-3AD203B41FA5}">
                      <a16:colId xmlns:a16="http://schemas.microsoft.com/office/drawing/2014/main" val="20001"/>
                    </a:ext>
                  </a:extLst>
                </a:gridCol>
                <a:gridCol w="3031971">
                  <a:extLst>
                    <a:ext uri="{9D8B030D-6E8A-4147-A177-3AD203B41FA5}">
                      <a16:colId xmlns:a16="http://schemas.microsoft.com/office/drawing/2014/main" val="20002"/>
                    </a:ext>
                  </a:extLst>
                </a:gridCol>
              </a:tblGrid>
              <a:tr h="364656">
                <a:tc>
                  <a:txBody>
                    <a:bodyPr/>
                    <a:lstStyle/>
                    <a:p>
                      <a:pPr marL="63500" marR="63500" algn="ctr">
                        <a:lnSpc>
                          <a:spcPts val="2200"/>
                        </a:lnSpc>
                        <a:spcAft>
                          <a:spcPts val="0"/>
                        </a:spcAft>
                      </a:pPr>
                      <a:r>
                        <a:rPr lang="zh-TW" sz="1600" kern="100" dirty="0">
                          <a:effectLst/>
                          <a:latin typeface="微軟正黑體" panose="020B0604030504040204" pitchFamily="34" charset="-120"/>
                          <a:ea typeface="微軟正黑體" panose="020B0604030504040204" pitchFamily="34" charset="-120"/>
                        </a:rPr>
                        <a:t>工作項目</a:t>
                      </a:r>
                      <a:endParaRPr lang="zh-TW" sz="1600" kern="100" dirty="0">
                        <a:effectLst/>
                        <a:latin typeface="微軟正黑體" panose="020B0604030504040204" pitchFamily="34" charset="-120"/>
                        <a:ea typeface="微軟正黑體" panose="020B0604030504040204" pitchFamily="34" charset="-120"/>
                        <a:cs typeface="Times New Roman" panose="02020603050405020304" pitchFamily="18" charset="0"/>
                      </a:endParaRPr>
                    </a:p>
                  </a:txBody>
                  <a:tcPr marL="68580" marR="68580" marT="0" marB="0">
                    <a:solidFill>
                      <a:schemeClr val="accent1"/>
                    </a:solidFill>
                  </a:tcPr>
                </a:tc>
                <a:tc>
                  <a:txBody>
                    <a:bodyPr/>
                    <a:lstStyle/>
                    <a:p>
                      <a:pPr marL="63500" marR="63500" algn="ctr">
                        <a:lnSpc>
                          <a:spcPts val="2200"/>
                        </a:lnSpc>
                        <a:spcAft>
                          <a:spcPts val="0"/>
                        </a:spcAft>
                      </a:pPr>
                      <a:r>
                        <a:rPr lang="zh-TW" sz="1600" kern="100" dirty="0">
                          <a:effectLst/>
                          <a:latin typeface="微軟正黑體" panose="020B0604030504040204" pitchFamily="34" charset="-120"/>
                          <a:ea typeface="微軟正黑體" panose="020B0604030504040204" pitchFamily="34" charset="-120"/>
                        </a:rPr>
                        <a:t>查核點</a:t>
                      </a:r>
                      <a:endParaRPr lang="zh-TW" sz="1600" kern="100" dirty="0">
                        <a:effectLst/>
                        <a:latin typeface="微軟正黑體" panose="020B0604030504040204" pitchFamily="34" charset="-120"/>
                        <a:ea typeface="微軟正黑體" panose="020B0604030504040204" pitchFamily="34" charset="-120"/>
                        <a:cs typeface="Times New Roman" panose="02020603050405020304" pitchFamily="18" charset="0"/>
                      </a:endParaRPr>
                    </a:p>
                  </a:txBody>
                  <a:tcPr marL="68580" marR="68580" marT="0" marB="0">
                    <a:solidFill>
                      <a:schemeClr val="accent1"/>
                    </a:solidFill>
                  </a:tcPr>
                </a:tc>
                <a:tc>
                  <a:txBody>
                    <a:bodyPr/>
                    <a:lstStyle/>
                    <a:p>
                      <a:pPr marL="63500" marR="63500" algn="ctr">
                        <a:lnSpc>
                          <a:spcPts val="2200"/>
                        </a:lnSpc>
                        <a:spcAft>
                          <a:spcPts val="0"/>
                        </a:spcAft>
                      </a:pPr>
                      <a:r>
                        <a:rPr lang="zh-TW" sz="1600" kern="100" dirty="0">
                          <a:effectLst/>
                          <a:latin typeface="微軟正黑體" panose="020B0604030504040204" pitchFamily="34" charset="-120"/>
                          <a:ea typeface="微軟正黑體" panose="020B0604030504040204" pitchFamily="34" charset="-120"/>
                        </a:rPr>
                        <a:t>進度說明</a:t>
                      </a:r>
                      <a:endParaRPr lang="zh-TW" sz="1600" kern="100" dirty="0">
                        <a:effectLst/>
                        <a:latin typeface="微軟正黑體" panose="020B0604030504040204" pitchFamily="34" charset="-120"/>
                        <a:ea typeface="微軟正黑體" panose="020B0604030504040204" pitchFamily="34" charset="-120"/>
                        <a:cs typeface="Times New Roman" panose="02020603050405020304" pitchFamily="18" charset="0"/>
                      </a:endParaRPr>
                    </a:p>
                  </a:txBody>
                  <a:tcPr marL="68580" marR="68580" marT="0" marB="0">
                    <a:solidFill>
                      <a:schemeClr val="accent1"/>
                    </a:solidFill>
                  </a:tcPr>
                </a:tc>
                <a:extLst>
                  <a:ext uri="{0D108BD9-81ED-4DB2-BD59-A6C34878D82A}">
                    <a16:rowId xmlns:a16="http://schemas.microsoft.com/office/drawing/2014/main" val="10000"/>
                  </a:ext>
                </a:extLst>
              </a:tr>
              <a:tr h="366016">
                <a:tc rowSpan="2">
                  <a:txBody>
                    <a:bodyPr/>
                    <a:lstStyle/>
                    <a:p>
                      <a:pPr marL="63500" marR="63500" algn="just">
                        <a:lnSpc>
                          <a:spcPts val="2200"/>
                        </a:lnSpc>
                        <a:spcAft>
                          <a:spcPts val="0"/>
                        </a:spcAft>
                      </a:pPr>
                      <a:r>
                        <a:rPr lang="en-US" sz="1600" kern="100" dirty="0">
                          <a:effectLst/>
                          <a:latin typeface="微軟正黑體" panose="020B0604030504040204" pitchFamily="34" charset="-120"/>
                          <a:ea typeface="微軟正黑體" panose="020B0604030504040204" pitchFamily="34" charset="-120"/>
                        </a:rPr>
                        <a:t>A</a:t>
                      </a:r>
                      <a:r>
                        <a:rPr lang="zh-TW" sz="1600" kern="100" dirty="0">
                          <a:effectLst/>
                          <a:latin typeface="微軟正黑體" panose="020B0604030504040204" pitchFamily="34" charset="-120"/>
                          <a:ea typeface="微軟正黑體" panose="020B0604030504040204" pitchFamily="34" charset="-120"/>
                        </a:rPr>
                        <a:t>、</a:t>
                      </a:r>
                      <a:r>
                        <a:rPr lang="en-US" sz="1600" kern="100" dirty="0">
                          <a:effectLst/>
                          <a:latin typeface="微軟正黑體" panose="020B0604030504040204" pitchFamily="34" charset="-120"/>
                          <a:ea typeface="微軟正黑體" panose="020B0604030504040204" pitchFamily="34" charset="-120"/>
                        </a:rPr>
                        <a:t>OOOOO</a:t>
                      </a:r>
                      <a:endParaRPr lang="zh-TW" sz="1600" kern="100" dirty="0">
                        <a:effectLst/>
                        <a:latin typeface="微軟正黑體" panose="020B0604030504040204" pitchFamily="34" charset="-120"/>
                        <a:ea typeface="微軟正黑體" panose="020B0604030504040204" pitchFamily="34" charset="-120"/>
                        <a:cs typeface="Times New Roman" panose="02020603050405020304" pitchFamily="18" charset="0"/>
                      </a:endParaRPr>
                    </a:p>
                  </a:txBody>
                  <a:tcPr marL="68580" marR="68580" marT="0" marB="0" anchor="ctr">
                    <a:solidFill>
                      <a:schemeClr val="bg1">
                        <a:lumMod val="85000"/>
                      </a:schemeClr>
                    </a:solidFill>
                  </a:tcPr>
                </a:tc>
                <a:tc>
                  <a:txBody>
                    <a:bodyPr/>
                    <a:lstStyle/>
                    <a:p>
                      <a:pPr marL="63500" marR="63500" algn="ctr">
                        <a:lnSpc>
                          <a:spcPts val="2200"/>
                        </a:lnSpc>
                        <a:spcAft>
                          <a:spcPts val="0"/>
                        </a:spcAft>
                      </a:pPr>
                      <a:r>
                        <a:rPr lang="en-US" sz="1600" kern="100">
                          <a:effectLst/>
                          <a:latin typeface="微軟正黑體" panose="020B0604030504040204" pitchFamily="34" charset="-120"/>
                          <a:ea typeface="微軟正黑體" panose="020B0604030504040204" pitchFamily="34" charset="-120"/>
                        </a:rPr>
                        <a:t>A-1</a:t>
                      </a:r>
                      <a:endParaRPr lang="zh-TW" sz="1600" kern="100">
                        <a:effectLst/>
                        <a:latin typeface="微軟正黑體" panose="020B0604030504040204" pitchFamily="34" charset="-120"/>
                        <a:ea typeface="微軟正黑體" panose="020B0604030504040204" pitchFamily="34" charset="-120"/>
                        <a:cs typeface="Times New Roman" panose="02020603050405020304" pitchFamily="18" charset="0"/>
                      </a:endParaRPr>
                    </a:p>
                  </a:txBody>
                  <a:tcPr marL="68580" marR="68580" marT="0" marB="0" anchor="ctr"/>
                </a:tc>
                <a:tc>
                  <a:txBody>
                    <a:bodyPr/>
                    <a:lstStyle/>
                    <a:p>
                      <a:pPr marL="63500" marR="63500" algn="just">
                        <a:lnSpc>
                          <a:spcPts val="2200"/>
                        </a:lnSpc>
                        <a:spcAft>
                          <a:spcPts val="0"/>
                        </a:spcAft>
                      </a:pPr>
                      <a:r>
                        <a:rPr lang="zh-TW" sz="1600" kern="100" dirty="0">
                          <a:effectLst/>
                          <a:latin typeface="微軟正黑體" panose="020B0604030504040204" pitchFamily="34" charset="-120"/>
                          <a:ea typeface="微軟正黑體" panose="020B0604030504040204" pitchFamily="34" charset="-120"/>
                        </a:rPr>
                        <a:t>完成</a:t>
                      </a:r>
                      <a:r>
                        <a:rPr lang="en-US" sz="1600" kern="100" dirty="0">
                          <a:effectLst/>
                          <a:latin typeface="微軟正黑體" panose="020B0604030504040204" pitchFamily="34" charset="-120"/>
                          <a:ea typeface="微軟正黑體" panose="020B0604030504040204" pitchFamily="34" charset="-120"/>
                        </a:rPr>
                        <a:t>OOOO</a:t>
                      </a:r>
                      <a:endParaRPr lang="zh-TW" sz="1600" kern="100" dirty="0">
                        <a:effectLst/>
                        <a:latin typeface="微軟正黑體" panose="020B0604030504040204" pitchFamily="34" charset="-120"/>
                        <a:ea typeface="微軟正黑體" panose="020B0604030504040204" pitchFamily="34" charset="-120"/>
                        <a:cs typeface="Times New Roman" panose="02020603050405020304" pitchFamily="18" charset="0"/>
                      </a:endParaRPr>
                    </a:p>
                  </a:txBody>
                  <a:tcPr marL="68580" marR="68580" marT="0" marB="0" anchor="ctr"/>
                </a:tc>
                <a:extLst>
                  <a:ext uri="{0D108BD9-81ED-4DB2-BD59-A6C34878D82A}">
                    <a16:rowId xmlns:a16="http://schemas.microsoft.com/office/drawing/2014/main" val="10001"/>
                  </a:ext>
                </a:extLst>
              </a:tr>
              <a:tr h="366016">
                <a:tc vMerge="1">
                  <a:txBody>
                    <a:bodyPr/>
                    <a:lstStyle/>
                    <a:p>
                      <a:endParaRPr lang="zh-TW" altLang="en-US"/>
                    </a:p>
                  </a:txBody>
                  <a:tcPr/>
                </a:tc>
                <a:tc>
                  <a:txBody>
                    <a:bodyPr/>
                    <a:lstStyle/>
                    <a:p>
                      <a:pPr marL="63500" marR="63500" algn="ctr">
                        <a:lnSpc>
                          <a:spcPts val="2200"/>
                        </a:lnSpc>
                        <a:spcAft>
                          <a:spcPts val="0"/>
                        </a:spcAft>
                      </a:pPr>
                      <a:r>
                        <a:rPr lang="en-US" sz="1600" kern="100">
                          <a:effectLst/>
                          <a:latin typeface="微軟正黑體" panose="020B0604030504040204" pitchFamily="34" charset="-120"/>
                          <a:ea typeface="微軟正黑體" panose="020B0604030504040204" pitchFamily="34" charset="-120"/>
                        </a:rPr>
                        <a:t>A-2</a:t>
                      </a:r>
                      <a:endParaRPr lang="zh-TW" sz="1600" kern="100">
                        <a:effectLst/>
                        <a:latin typeface="微軟正黑體" panose="020B0604030504040204" pitchFamily="34" charset="-120"/>
                        <a:ea typeface="微軟正黑體" panose="020B0604030504040204" pitchFamily="34" charset="-120"/>
                        <a:cs typeface="Times New Roman" panose="02020603050405020304" pitchFamily="18" charset="0"/>
                      </a:endParaRPr>
                    </a:p>
                  </a:txBody>
                  <a:tcPr marL="68580" marR="68580" marT="0" marB="0" anchor="ctr"/>
                </a:tc>
                <a:tc>
                  <a:txBody>
                    <a:bodyPr/>
                    <a:lstStyle/>
                    <a:p>
                      <a:pPr marL="63500" marR="177800" algn="just">
                        <a:spcAft>
                          <a:spcPts val="0"/>
                        </a:spcAft>
                      </a:pPr>
                      <a:r>
                        <a:rPr lang="zh-TW" sz="1600" kern="100">
                          <a:effectLst/>
                          <a:latin typeface="微軟正黑體" panose="020B0604030504040204" pitchFamily="34" charset="-120"/>
                          <a:ea typeface="微軟正黑體" panose="020B0604030504040204" pitchFamily="34" charset="-120"/>
                        </a:rPr>
                        <a:t>完成</a:t>
                      </a:r>
                      <a:r>
                        <a:rPr lang="en-US" sz="1600" kern="100">
                          <a:effectLst/>
                          <a:latin typeface="微軟正黑體" panose="020B0604030504040204" pitchFamily="34" charset="-120"/>
                          <a:ea typeface="微軟正黑體" panose="020B0604030504040204" pitchFamily="34" charset="-120"/>
                        </a:rPr>
                        <a:t>OOOO</a:t>
                      </a:r>
                      <a:endParaRPr lang="zh-TW" sz="1600" kern="100">
                        <a:effectLst/>
                        <a:latin typeface="微軟正黑體" panose="020B0604030504040204" pitchFamily="34" charset="-120"/>
                        <a:ea typeface="微軟正黑體" panose="020B0604030504040204" pitchFamily="34" charset="-120"/>
                        <a:cs typeface="Times New Roman" panose="02020603050405020304" pitchFamily="18" charset="0"/>
                      </a:endParaRPr>
                    </a:p>
                  </a:txBody>
                  <a:tcPr marL="68580" marR="68580" marT="0" marB="0" anchor="ctr"/>
                </a:tc>
                <a:extLst>
                  <a:ext uri="{0D108BD9-81ED-4DB2-BD59-A6C34878D82A}">
                    <a16:rowId xmlns:a16="http://schemas.microsoft.com/office/drawing/2014/main" val="10002"/>
                  </a:ext>
                </a:extLst>
              </a:tr>
              <a:tr h="366016">
                <a:tc rowSpan="2">
                  <a:txBody>
                    <a:bodyPr/>
                    <a:lstStyle/>
                    <a:p>
                      <a:pPr marL="63500" marR="63500" algn="just">
                        <a:lnSpc>
                          <a:spcPts val="2200"/>
                        </a:lnSpc>
                        <a:spcAft>
                          <a:spcPts val="0"/>
                        </a:spcAft>
                      </a:pPr>
                      <a:r>
                        <a:rPr lang="en-US" sz="1600" kern="100" dirty="0">
                          <a:effectLst/>
                          <a:latin typeface="微軟正黑體" panose="020B0604030504040204" pitchFamily="34" charset="-120"/>
                          <a:ea typeface="微軟正黑體" panose="020B0604030504040204" pitchFamily="34" charset="-120"/>
                        </a:rPr>
                        <a:t>B</a:t>
                      </a:r>
                      <a:r>
                        <a:rPr lang="zh-TW" sz="1600" kern="100" dirty="0">
                          <a:effectLst/>
                          <a:latin typeface="微軟正黑體" panose="020B0604030504040204" pitchFamily="34" charset="-120"/>
                          <a:ea typeface="微軟正黑體" panose="020B0604030504040204" pitchFamily="34" charset="-120"/>
                        </a:rPr>
                        <a:t>、</a:t>
                      </a:r>
                      <a:r>
                        <a:rPr lang="en-US" sz="1600" kern="100" dirty="0">
                          <a:effectLst/>
                          <a:latin typeface="微軟正黑體" panose="020B0604030504040204" pitchFamily="34" charset="-120"/>
                          <a:ea typeface="微軟正黑體" panose="020B0604030504040204" pitchFamily="34" charset="-120"/>
                        </a:rPr>
                        <a:t>OOOOO</a:t>
                      </a:r>
                      <a:endParaRPr lang="zh-TW" sz="1600" kern="100" dirty="0">
                        <a:effectLst/>
                        <a:latin typeface="微軟正黑體" panose="020B0604030504040204" pitchFamily="34" charset="-120"/>
                        <a:ea typeface="微軟正黑體" panose="020B0604030504040204" pitchFamily="34" charset="-120"/>
                        <a:cs typeface="Times New Roman" panose="02020603050405020304" pitchFamily="18" charset="0"/>
                      </a:endParaRPr>
                    </a:p>
                  </a:txBody>
                  <a:tcPr marL="68580" marR="68580" marT="0" marB="0" anchor="ctr">
                    <a:solidFill>
                      <a:schemeClr val="bg1">
                        <a:lumMod val="85000"/>
                      </a:schemeClr>
                    </a:solidFill>
                  </a:tcPr>
                </a:tc>
                <a:tc>
                  <a:txBody>
                    <a:bodyPr/>
                    <a:lstStyle/>
                    <a:p>
                      <a:pPr marL="63500" marR="63500" algn="ctr">
                        <a:lnSpc>
                          <a:spcPts val="2200"/>
                        </a:lnSpc>
                        <a:spcAft>
                          <a:spcPts val="0"/>
                        </a:spcAft>
                      </a:pPr>
                      <a:r>
                        <a:rPr lang="en-US" sz="1600" kern="100">
                          <a:effectLst/>
                          <a:latin typeface="微軟正黑體" panose="020B0604030504040204" pitchFamily="34" charset="-120"/>
                          <a:ea typeface="微軟正黑體" panose="020B0604030504040204" pitchFamily="34" charset="-120"/>
                        </a:rPr>
                        <a:t>B-1</a:t>
                      </a:r>
                      <a:endParaRPr lang="zh-TW" sz="1600" kern="100">
                        <a:effectLst/>
                        <a:latin typeface="微軟正黑體" panose="020B0604030504040204" pitchFamily="34" charset="-120"/>
                        <a:ea typeface="微軟正黑體" panose="020B0604030504040204" pitchFamily="34" charset="-120"/>
                        <a:cs typeface="Times New Roman" panose="02020603050405020304" pitchFamily="18" charset="0"/>
                      </a:endParaRPr>
                    </a:p>
                  </a:txBody>
                  <a:tcPr marL="68580" marR="68580" marT="0" marB="0" anchor="ctr"/>
                </a:tc>
                <a:tc>
                  <a:txBody>
                    <a:bodyPr/>
                    <a:lstStyle/>
                    <a:p>
                      <a:pPr marL="63500" marR="177800" algn="just">
                        <a:spcAft>
                          <a:spcPts val="0"/>
                        </a:spcAft>
                      </a:pPr>
                      <a:r>
                        <a:rPr lang="zh-TW" sz="1600" kern="100">
                          <a:effectLst/>
                          <a:latin typeface="微軟正黑體" panose="020B0604030504040204" pitchFamily="34" charset="-120"/>
                          <a:ea typeface="微軟正黑體" panose="020B0604030504040204" pitchFamily="34" charset="-120"/>
                        </a:rPr>
                        <a:t>完成</a:t>
                      </a:r>
                      <a:r>
                        <a:rPr lang="en-US" sz="1600" kern="100">
                          <a:effectLst/>
                          <a:latin typeface="微軟正黑體" panose="020B0604030504040204" pitchFamily="34" charset="-120"/>
                          <a:ea typeface="微軟正黑體" panose="020B0604030504040204" pitchFamily="34" charset="-120"/>
                        </a:rPr>
                        <a:t>OOOO</a:t>
                      </a:r>
                      <a:endParaRPr lang="zh-TW" sz="1600" kern="100">
                        <a:effectLst/>
                        <a:latin typeface="微軟正黑體" panose="020B0604030504040204" pitchFamily="34" charset="-120"/>
                        <a:ea typeface="微軟正黑體" panose="020B0604030504040204" pitchFamily="34" charset="-120"/>
                        <a:cs typeface="Times New Roman" panose="02020603050405020304" pitchFamily="18" charset="0"/>
                      </a:endParaRPr>
                    </a:p>
                  </a:txBody>
                  <a:tcPr marL="68580" marR="68580" marT="0" marB="0" anchor="ctr"/>
                </a:tc>
                <a:extLst>
                  <a:ext uri="{0D108BD9-81ED-4DB2-BD59-A6C34878D82A}">
                    <a16:rowId xmlns:a16="http://schemas.microsoft.com/office/drawing/2014/main" val="10003"/>
                  </a:ext>
                </a:extLst>
              </a:tr>
              <a:tr h="366016">
                <a:tc vMerge="1">
                  <a:txBody>
                    <a:bodyPr/>
                    <a:lstStyle/>
                    <a:p>
                      <a:endParaRPr lang="zh-TW" altLang="en-US"/>
                    </a:p>
                  </a:txBody>
                  <a:tcPr/>
                </a:tc>
                <a:tc>
                  <a:txBody>
                    <a:bodyPr/>
                    <a:lstStyle/>
                    <a:p>
                      <a:pPr marL="63500" marR="63500" algn="ctr">
                        <a:lnSpc>
                          <a:spcPts val="2200"/>
                        </a:lnSpc>
                        <a:spcAft>
                          <a:spcPts val="0"/>
                        </a:spcAft>
                      </a:pPr>
                      <a:r>
                        <a:rPr lang="en-US" sz="1600" kern="100">
                          <a:effectLst/>
                          <a:latin typeface="微軟正黑體" panose="020B0604030504040204" pitchFamily="34" charset="-120"/>
                          <a:ea typeface="微軟正黑體" panose="020B0604030504040204" pitchFamily="34" charset="-120"/>
                        </a:rPr>
                        <a:t>B-2</a:t>
                      </a:r>
                      <a:endParaRPr lang="zh-TW" sz="1600" kern="100">
                        <a:effectLst/>
                        <a:latin typeface="微軟正黑體" panose="020B0604030504040204" pitchFamily="34" charset="-120"/>
                        <a:ea typeface="微軟正黑體" panose="020B0604030504040204" pitchFamily="34" charset="-120"/>
                        <a:cs typeface="Times New Roman" panose="02020603050405020304" pitchFamily="18" charset="0"/>
                      </a:endParaRPr>
                    </a:p>
                  </a:txBody>
                  <a:tcPr marL="68580" marR="68580" marT="0" marB="0" anchor="ctr"/>
                </a:tc>
                <a:tc>
                  <a:txBody>
                    <a:bodyPr/>
                    <a:lstStyle/>
                    <a:p>
                      <a:pPr marL="63500" marR="177800" algn="just">
                        <a:spcAft>
                          <a:spcPts val="0"/>
                        </a:spcAft>
                      </a:pPr>
                      <a:r>
                        <a:rPr lang="zh-TW" sz="1600" kern="100">
                          <a:effectLst/>
                          <a:latin typeface="微軟正黑體" panose="020B0604030504040204" pitchFamily="34" charset="-120"/>
                          <a:ea typeface="微軟正黑體" panose="020B0604030504040204" pitchFamily="34" charset="-120"/>
                        </a:rPr>
                        <a:t>完成</a:t>
                      </a:r>
                      <a:r>
                        <a:rPr lang="en-US" sz="1600" kern="100">
                          <a:effectLst/>
                          <a:latin typeface="微軟正黑體" panose="020B0604030504040204" pitchFamily="34" charset="-120"/>
                          <a:ea typeface="微軟正黑體" panose="020B0604030504040204" pitchFamily="34" charset="-120"/>
                        </a:rPr>
                        <a:t>OOOO</a:t>
                      </a:r>
                      <a:endParaRPr lang="zh-TW" sz="1600" kern="100">
                        <a:effectLst/>
                        <a:latin typeface="微軟正黑體" panose="020B0604030504040204" pitchFamily="34" charset="-120"/>
                        <a:ea typeface="微軟正黑體" panose="020B0604030504040204" pitchFamily="34" charset="-120"/>
                        <a:cs typeface="Times New Roman" panose="02020603050405020304" pitchFamily="18" charset="0"/>
                      </a:endParaRPr>
                    </a:p>
                  </a:txBody>
                  <a:tcPr marL="68580" marR="68580" marT="0" marB="0" anchor="ctr"/>
                </a:tc>
                <a:extLst>
                  <a:ext uri="{0D108BD9-81ED-4DB2-BD59-A6C34878D82A}">
                    <a16:rowId xmlns:a16="http://schemas.microsoft.com/office/drawing/2014/main" val="10004"/>
                  </a:ext>
                </a:extLst>
              </a:tr>
              <a:tr h="366016">
                <a:tc rowSpan="2">
                  <a:txBody>
                    <a:bodyPr/>
                    <a:lstStyle/>
                    <a:p>
                      <a:pPr marL="63500" marR="63500" algn="just">
                        <a:lnSpc>
                          <a:spcPts val="2200"/>
                        </a:lnSpc>
                        <a:spcAft>
                          <a:spcPts val="0"/>
                        </a:spcAft>
                      </a:pPr>
                      <a:r>
                        <a:rPr lang="en-US" sz="1600" kern="100">
                          <a:effectLst/>
                          <a:latin typeface="微軟正黑體" panose="020B0604030504040204" pitchFamily="34" charset="-120"/>
                          <a:ea typeface="微軟正黑體" panose="020B0604030504040204" pitchFamily="34" charset="-120"/>
                        </a:rPr>
                        <a:t>C</a:t>
                      </a:r>
                      <a:r>
                        <a:rPr lang="zh-TW" sz="1600" kern="100">
                          <a:effectLst/>
                          <a:latin typeface="微軟正黑體" panose="020B0604030504040204" pitchFamily="34" charset="-120"/>
                          <a:ea typeface="微軟正黑體" panose="020B0604030504040204" pitchFamily="34" charset="-120"/>
                        </a:rPr>
                        <a:t>、</a:t>
                      </a:r>
                      <a:r>
                        <a:rPr lang="en-US" sz="1600" kern="100">
                          <a:effectLst/>
                          <a:latin typeface="微軟正黑體" panose="020B0604030504040204" pitchFamily="34" charset="-120"/>
                          <a:ea typeface="微軟正黑體" panose="020B0604030504040204" pitchFamily="34" charset="-120"/>
                        </a:rPr>
                        <a:t>OOOOO</a:t>
                      </a:r>
                      <a:endParaRPr lang="zh-TW" sz="1600" kern="100">
                        <a:effectLst/>
                        <a:latin typeface="微軟正黑體" panose="020B0604030504040204" pitchFamily="34" charset="-120"/>
                        <a:ea typeface="微軟正黑體" panose="020B0604030504040204" pitchFamily="34" charset="-120"/>
                        <a:cs typeface="Times New Roman" panose="02020603050405020304" pitchFamily="18" charset="0"/>
                      </a:endParaRPr>
                    </a:p>
                  </a:txBody>
                  <a:tcPr marL="68580" marR="68580" marT="0" marB="0" anchor="ctr">
                    <a:solidFill>
                      <a:schemeClr val="bg1">
                        <a:lumMod val="85000"/>
                      </a:schemeClr>
                    </a:solidFill>
                  </a:tcPr>
                </a:tc>
                <a:tc>
                  <a:txBody>
                    <a:bodyPr/>
                    <a:lstStyle/>
                    <a:p>
                      <a:pPr marL="63500" marR="63500" algn="ctr">
                        <a:lnSpc>
                          <a:spcPts val="2200"/>
                        </a:lnSpc>
                        <a:spcAft>
                          <a:spcPts val="0"/>
                        </a:spcAft>
                      </a:pPr>
                      <a:r>
                        <a:rPr lang="en-US" sz="1600" kern="100">
                          <a:effectLst/>
                          <a:latin typeface="微軟正黑體" panose="020B0604030504040204" pitchFamily="34" charset="-120"/>
                          <a:ea typeface="微軟正黑體" panose="020B0604030504040204" pitchFamily="34" charset="-120"/>
                        </a:rPr>
                        <a:t>C-1</a:t>
                      </a:r>
                      <a:endParaRPr lang="zh-TW" sz="1600" kern="100">
                        <a:effectLst/>
                        <a:latin typeface="微軟正黑體" panose="020B0604030504040204" pitchFamily="34" charset="-120"/>
                        <a:ea typeface="微軟正黑體" panose="020B0604030504040204" pitchFamily="34" charset="-120"/>
                        <a:cs typeface="Times New Roman" panose="02020603050405020304" pitchFamily="18" charset="0"/>
                      </a:endParaRPr>
                    </a:p>
                  </a:txBody>
                  <a:tcPr marL="68580" marR="68580" marT="0" marB="0" anchor="ctr"/>
                </a:tc>
                <a:tc>
                  <a:txBody>
                    <a:bodyPr/>
                    <a:lstStyle/>
                    <a:p>
                      <a:pPr marL="63500" marR="177800" algn="just">
                        <a:spcAft>
                          <a:spcPts val="0"/>
                        </a:spcAft>
                      </a:pPr>
                      <a:r>
                        <a:rPr lang="zh-TW" sz="1600" kern="100">
                          <a:effectLst/>
                          <a:latin typeface="微軟正黑體" panose="020B0604030504040204" pitchFamily="34" charset="-120"/>
                          <a:ea typeface="微軟正黑體" panose="020B0604030504040204" pitchFamily="34" charset="-120"/>
                        </a:rPr>
                        <a:t>完成</a:t>
                      </a:r>
                      <a:r>
                        <a:rPr lang="en-US" sz="1600" kern="100">
                          <a:effectLst/>
                          <a:latin typeface="微軟正黑體" panose="020B0604030504040204" pitchFamily="34" charset="-120"/>
                          <a:ea typeface="微軟正黑體" panose="020B0604030504040204" pitchFamily="34" charset="-120"/>
                        </a:rPr>
                        <a:t>OOOO</a:t>
                      </a:r>
                      <a:endParaRPr lang="zh-TW" sz="1600" kern="100">
                        <a:effectLst/>
                        <a:latin typeface="微軟正黑體" panose="020B0604030504040204" pitchFamily="34" charset="-120"/>
                        <a:ea typeface="微軟正黑體" panose="020B0604030504040204" pitchFamily="34" charset="-120"/>
                        <a:cs typeface="Times New Roman" panose="02020603050405020304" pitchFamily="18" charset="0"/>
                      </a:endParaRPr>
                    </a:p>
                  </a:txBody>
                  <a:tcPr marL="68580" marR="68580" marT="0" marB="0" anchor="ctr"/>
                </a:tc>
                <a:extLst>
                  <a:ext uri="{0D108BD9-81ED-4DB2-BD59-A6C34878D82A}">
                    <a16:rowId xmlns:a16="http://schemas.microsoft.com/office/drawing/2014/main" val="10005"/>
                  </a:ext>
                </a:extLst>
              </a:tr>
              <a:tr h="366016">
                <a:tc vMerge="1">
                  <a:txBody>
                    <a:bodyPr/>
                    <a:lstStyle/>
                    <a:p>
                      <a:endParaRPr lang="zh-TW" altLang="en-US"/>
                    </a:p>
                  </a:txBody>
                  <a:tcPr/>
                </a:tc>
                <a:tc>
                  <a:txBody>
                    <a:bodyPr/>
                    <a:lstStyle/>
                    <a:p>
                      <a:pPr marL="63500" marR="63500" algn="ctr">
                        <a:lnSpc>
                          <a:spcPts val="2200"/>
                        </a:lnSpc>
                        <a:spcAft>
                          <a:spcPts val="0"/>
                        </a:spcAft>
                      </a:pPr>
                      <a:r>
                        <a:rPr lang="en-US" sz="1600" kern="100">
                          <a:effectLst/>
                          <a:latin typeface="微軟正黑體" panose="020B0604030504040204" pitchFamily="34" charset="-120"/>
                          <a:ea typeface="微軟正黑體" panose="020B0604030504040204" pitchFamily="34" charset="-120"/>
                        </a:rPr>
                        <a:t>C-2</a:t>
                      </a:r>
                      <a:endParaRPr lang="zh-TW" sz="1600" kern="100">
                        <a:effectLst/>
                        <a:latin typeface="微軟正黑體" panose="020B0604030504040204" pitchFamily="34" charset="-120"/>
                        <a:ea typeface="微軟正黑體" panose="020B0604030504040204" pitchFamily="34" charset="-120"/>
                        <a:cs typeface="Times New Roman" panose="02020603050405020304" pitchFamily="18" charset="0"/>
                      </a:endParaRPr>
                    </a:p>
                  </a:txBody>
                  <a:tcPr marL="68580" marR="68580" marT="0" marB="0" anchor="ctr"/>
                </a:tc>
                <a:tc>
                  <a:txBody>
                    <a:bodyPr/>
                    <a:lstStyle/>
                    <a:p>
                      <a:pPr marL="63500" marR="177800" algn="just">
                        <a:spcAft>
                          <a:spcPts val="0"/>
                        </a:spcAft>
                      </a:pPr>
                      <a:r>
                        <a:rPr lang="zh-TW" sz="1600" kern="100">
                          <a:effectLst/>
                          <a:latin typeface="微軟正黑體" panose="020B0604030504040204" pitchFamily="34" charset="-120"/>
                          <a:ea typeface="微軟正黑體" panose="020B0604030504040204" pitchFamily="34" charset="-120"/>
                        </a:rPr>
                        <a:t>完成</a:t>
                      </a:r>
                      <a:r>
                        <a:rPr lang="en-US" sz="1600" kern="100">
                          <a:effectLst/>
                          <a:latin typeface="微軟正黑體" panose="020B0604030504040204" pitchFamily="34" charset="-120"/>
                          <a:ea typeface="微軟正黑體" panose="020B0604030504040204" pitchFamily="34" charset="-120"/>
                        </a:rPr>
                        <a:t>OOOO</a:t>
                      </a:r>
                      <a:endParaRPr lang="zh-TW" sz="1600" kern="100">
                        <a:effectLst/>
                        <a:latin typeface="微軟正黑體" panose="020B0604030504040204" pitchFamily="34" charset="-120"/>
                        <a:ea typeface="微軟正黑體" panose="020B0604030504040204" pitchFamily="34" charset="-120"/>
                        <a:cs typeface="Times New Roman" panose="02020603050405020304" pitchFamily="18" charset="0"/>
                      </a:endParaRPr>
                    </a:p>
                  </a:txBody>
                  <a:tcPr marL="68580" marR="68580" marT="0" marB="0" anchor="ctr"/>
                </a:tc>
                <a:extLst>
                  <a:ext uri="{0D108BD9-81ED-4DB2-BD59-A6C34878D82A}">
                    <a16:rowId xmlns:a16="http://schemas.microsoft.com/office/drawing/2014/main" val="10006"/>
                  </a:ext>
                </a:extLst>
              </a:tr>
              <a:tr h="361220">
                <a:tc rowSpan="4">
                  <a:txBody>
                    <a:bodyPr/>
                    <a:lstStyle/>
                    <a:p>
                      <a:pPr marL="63500" marR="63500">
                        <a:lnSpc>
                          <a:spcPts val="2200"/>
                        </a:lnSpc>
                        <a:spcAft>
                          <a:spcPts val="0"/>
                        </a:spcAft>
                      </a:pPr>
                      <a:r>
                        <a:rPr lang="en-US" sz="1600" kern="100" dirty="0">
                          <a:effectLst/>
                          <a:latin typeface="微軟正黑體" panose="020B0604030504040204" pitchFamily="34" charset="-120"/>
                          <a:ea typeface="微軟正黑體" panose="020B0604030504040204" pitchFamily="34" charset="-120"/>
                        </a:rPr>
                        <a:t>D</a:t>
                      </a:r>
                      <a:r>
                        <a:rPr lang="zh-TW" sz="1600" kern="100" dirty="0">
                          <a:effectLst/>
                          <a:latin typeface="微軟正黑體" panose="020B0604030504040204" pitchFamily="34" charset="-120"/>
                          <a:ea typeface="微軟正黑體" panose="020B0604030504040204" pitchFamily="34" charset="-120"/>
                        </a:rPr>
                        <a:t>、</a:t>
                      </a:r>
                      <a:r>
                        <a:rPr lang="zh-TW" sz="1600" u="sng" kern="100" dirty="0">
                          <a:effectLst/>
                          <a:latin typeface="微軟正黑體" panose="020B0604030504040204" pitchFamily="34" charset="-120"/>
                          <a:ea typeface="微軟正黑體" panose="020B0604030504040204" pitchFamily="34" charset="-120"/>
                        </a:rPr>
                        <a:t>取得</a:t>
                      </a:r>
                      <a:r>
                        <a:rPr lang="zh-TW" sz="1600" kern="100" dirty="0">
                          <a:effectLst/>
                          <a:latin typeface="微軟正黑體" panose="020B0604030504040204" pitchFamily="34" charset="-120"/>
                          <a:ea typeface="微軟正黑體" panose="020B0604030504040204" pitchFamily="34" charset="-120"/>
                        </a:rPr>
                        <a:t>能源管理、碳</a:t>
                      </a:r>
                      <a:r>
                        <a:rPr lang="en-US" sz="1600" kern="100" dirty="0">
                          <a:effectLst/>
                          <a:latin typeface="微軟正黑體" panose="020B0604030504040204" pitchFamily="34" charset="-120"/>
                          <a:ea typeface="微軟正黑體" panose="020B0604030504040204" pitchFamily="34" charset="-120"/>
                        </a:rPr>
                        <a:t>/</a:t>
                      </a:r>
                      <a:r>
                        <a:rPr lang="zh-TW" sz="1600" kern="100" dirty="0">
                          <a:effectLst/>
                          <a:latin typeface="微軟正黑體" panose="020B0604030504040204" pitchFamily="34" charset="-120"/>
                          <a:ea typeface="微軟正黑體" panose="020B0604030504040204" pitchFamily="34" charset="-120"/>
                        </a:rPr>
                        <a:t>水足跡、溫室氣體盤查管理等認驗證</a:t>
                      </a:r>
                      <a:endParaRPr lang="zh-TW" sz="1600" kern="100" dirty="0">
                        <a:effectLst/>
                        <a:latin typeface="微軟正黑體" panose="020B0604030504040204" pitchFamily="34" charset="-120"/>
                        <a:ea typeface="微軟正黑體" panose="020B0604030504040204" pitchFamily="34" charset="-120"/>
                        <a:cs typeface="Times New Roman" panose="02020603050405020304" pitchFamily="18" charset="0"/>
                      </a:endParaRPr>
                    </a:p>
                  </a:txBody>
                  <a:tcPr marL="68580" marR="68580" marT="0" marB="0" anchor="ctr">
                    <a:solidFill>
                      <a:schemeClr val="bg1">
                        <a:lumMod val="85000"/>
                      </a:schemeClr>
                    </a:solidFill>
                  </a:tcPr>
                </a:tc>
                <a:tc>
                  <a:txBody>
                    <a:bodyPr/>
                    <a:lstStyle/>
                    <a:p>
                      <a:pPr marL="63500" marR="63500" algn="ctr">
                        <a:lnSpc>
                          <a:spcPts val="2200"/>
                        </a:lnSpc>
                        <a:spcAft>
                          <a:spcPts val="0"/>
                        </a:spcAft>
                      </a:pPr>
                      <a:r>
                        <a:rPr lang="en-US" sz="1600" kern="100" dirty="0">
                          <a:effectLst/>
                          <a:latin typeface="微軟正黑體" panose="020B0604030504040204" pitchFamily="34" charset="-120"/>
                          <a:ea typeface="微軟正黑體" panose="020B0604030504040204" pitchFamily="34" charset="-120"/>
                        </a:rPr>
                        <a:t>D-1</a:t>
                      </a:r>
                      <a:endParaRPr lang="zh-TW" sz="1600" kern="100" dirty="0">
                        <a:effectLst/>
                        <a:latin typeface="微軟正黑體" panose="020B0604030504040204" pitchFamily="34" charset="-120"/>
                        <a:ea typeface="微軟正黑體" panose="020B0604030504040204" pitchFamily="34" charset="-120"/>
                        <a:cs typeface="Times New Roman" panose="02020603050405020304" pitchFamily="18" charset="0"/>
                      </a:endParaRPr>
                    </a:p>
                  </a:txBody>
                  <a:tcPr marL="68580" marR="68580" marT="0" marB="0" anchor="ctr"/>
                </a:tc>
                <a:tc>
                  <a:txBody>
                    <a:bodyPr/>
                    <a:lstStyle/>
                    <a:p>
                      <a:pPr marL="63500" marR="63500" algn="just">
                        <a:lnSpc>
                          <a:spcPts val="2200"/>
                        </a:lnSpc>
                        <a:spcAft>
                          <a:spcPts val="0"/>
                        </a:spcAft>
                      </a:pPr>
                      <a:r>
                        <a:rPr lang="zh-TW" sz="1600" kern="100">
                          <a:effectLst/>
                          <a:latin typeface="微軟正黑體" panose="020B0604030504040204" pitchFamily="34" charset="-120"/>
                          <a:ea typeface="微軟正黑體" panose="020B0604030504040204" pitchFamily="34" charset="-120"/>
                        </a:rPr>
                        <a:t>完成</a:t>
                      </a:r>
                      <a:r>
                        <a:rPr lang="en-US" sz="1600" kern="100">
                          <a:effectLst/>
                          <a:latin typeface="微軟正黑體" panose="020B0604030504040204" pitchFamily="34" charset="-120"/>
                          <a:ea typeface="微軟正黑體" panose="020B0604030504040204" pitchFamily="34" charset="-120"/>
                        </a:rPr>
                        <a:t>OOOO</a:t>
                      </a:r>
                      <a:r>
                        <a:rPr lang="zh-TW" sz="1600" kern="100">
                          <a:effectLst/>
                          <a:latin typeface="微軟正黑體" panose="020B0604030504040204" pitchFamily="34" charset="-120"/>
                          <a:ea typeface="微軟正黑體" panose="020B0604030504040204" pitchFamily="34" charset="-120"/>
                        </a:rPr>
                        <a:t>教育訓練○場次</a:t>
                      </a:r>
                      <a:endParaRPr lang="zh-TW" sz="1600" kern="100">
                        <a:effectLst/>
                        <a:latin typeface="微軟正黑體" panose="020B0604030504040204" pitchFamily="34" charset="-120"/>
                        <a:ea typeface="微軟正黑體" panose="020B0604030504040204" pitchFamily="34" charset="-120"/>
                        <a:cs typeface="Times New Roman" panose="02020603050405020304" pitchFamily="18" charset="0"/>
                      </a:endParaRPr>
                    </a:p>
                  </a:txBody>
                  <a:tcPr marL="68580" marR="68580" marT="0" marB="0" anchor="ctr"/>
                </a:tc>
                <a:extLst>
                  <a:ext uri="{0D108BD9-81ED-4DB2-BD59-A6C34878D82A}">
                    <a16:rowId xmlns:a16="http://schemas.microsoft.com/office/drawing/2014/main" val="10007"/>
                  </a:ext>
                </a:extLst>
              </a:tr>
              <a:tr h="366016">
                <a:tc vMerge="1">
                  <a:txBody>
                    <a:bodyPr/>
                    <a:lstStyle/>
                    <a:p>
                      <a:endParaRPr lang="zh-TW" altLang="en-US"/>
                    </a:p>
                  </a:txBody>
                  <a:tcPr/>
                </a:tc>
                <a:tc>
                  <a:txBody>
                    <a:bodyPr/>
                    <a:lstStyle/>
                    <a:p>
                      <a:pPr marL="63500" marR="63500" algn="ctr">
                        <a:lnSpc>
                          <a:spcPts val="2200"/>
                        </a:lnSpc>
                        <a:spcAft>
                          <a:spcPts val="0"/>
                        </a:spcAft>
                      </a:pPr>
                      <a:r>
                        <a:rPr lang="en-US" sz="1600" kern="100">
                          <a:effectLst/>
                          <a:latin typeface="微軟正黑體" panose="020B0604030504040204" pitchFamily="34" charset="-120"/>
                          <a:ea typeface="微軟正黑體" panose="020B0604030504040204" pitchFamily="34" charset="-120"/>
                        </a:rPr>
                        <a:t>D-2</a:t>
                      </a:r>
                      <a:endParaRPr lang="zh-TW" sz="1600" kern="100">
                        <a:effectLst/>
                        <a:latin typeface="微軟正黑體" panose="020B0604030504040204" pitchFamily="34" charset="-120"/>
                        <a:ea typeface="微軟正黑體" panose="020B0604030504040204" pitchFamily="34" charset="-120"/>
                        <a:cs typeface="Times New Roman" panose="02020603050405020304" pitchFamily="18" charset="0"/>
                      </a:endParaRPr>
                    </a:p>
                  </a:txBody>
                  <a:tcPr marL="68580" marR="68580" marT="0" marB="0" anchor="ctr"/>
                </a:tc>
                <a:tc>
                  <a:txBody>
                    <a:bodyPr/>
                    <a:lstStyle/>
                    <a:p>
                      <a:pPr marL="63500" marR="63500" algn="just">
                        <a:lnSpc>
                          <a:spcPts val="2200"/>
                        </a:lnSpc>
                        <a:spcAft>
                          <a:spcPts val="0"/>
                        </a:spcAft>
                      </a:pPr>
                      <a:r>
                        <a:rPr lang="zh-TW" sz="1600" kern="100">
                          <a:effectLst/>
                          <a:latin typeface="微軟正黑體" panose="020B0604030504040204" pitchFamily="34" charset="-120"/>
                          <a:ea typeface="微軟正黑體" panose="020B0604030504040204" pitchFamily="34" charset="-120"/>
                        </a:rPr>
                        <a:t>完成</a:t>
                      </a:r>
                      <a:r>
                        <a:rPr lang="en-US" sz="1600" kern="100">
                          <a:effectLst/>
                          <a:latin typeface="微軟正黑體" panose="020B0604030504040204" pitchFamily="34" charset="-120"/>
                          <a:ea typeface="微軟正黑體" panose="020B0604030504040204" pitchFamily="34" charset="-120"/>
                        </a:rPr>
                        <a:t>OOOO</a:t>
                      </a:r>
                      <a:endParaRPr lang="zh-TW" sz="1600" kern="100">
                        <a:effectLst/>
                        <a:latin typeface="微軟正黑體" panose="020B0604030504040204" pitchFamily="34" charset="-120"/>
                        <a:ea typeface="微軟正黑體" panose="020B0604030504040204" pitchFamily="34" charset="-120"/>
                        <a:cs typeface="Times New Roman" panose="02020603050405020304" pitchFamily="18" charset="0"/>
                      </a:endParaRPr>
                    </a:p>
                  </a:txBody>
                  <a:tcPr marL="68580" marR="68580" marT="0" marB="0" anchor="ctr"/>
                </a:tc>
                <a:extLst>
                  <a:ext uri="{0D108BD9-81ED-4DB2-BD59-A6C34878D82A}">
                    <a16:rowId xmlns:a16="http://schemas.microsoft.com/office/drawing/2014/main" val="10008"/>
                  </a:ext>
                </a:extLst>
              </a:tr>
              <a:tr h="366016">
                <a:tc vMerge="1">
                  <a:txBody>
                    <a:bodyPr/>
                    <a:lstStyle/>
                    <a:p>
                      <a:endParaRPr lang="zh-TW" altLang="en-US"/>
                    </a:p>
                  </a:txBody>
                  <a:tcPr/>
                </a:tc>
                <a:tc>
                  <a:txBody>
                    <a:bodyPr/>
                    <a:lstStyle/>
                    <a:p>
                      <a:pPr marL="63500" marR="63500" algn="ctr">
                        <a:lnSpc>
                          <a:spcPts val="2200"/>
                        </a:lnSpc>
                        <a:spcAft>
                          <a:spcPts val="0"/>
                        </a:spcAft>
                      </a:pPr>
                      <a:r>
                        <a:rPr lang="en-US" sz="1600" kern="100">
                          <a:effectLst/>
                          <a:latin typeface="微軟正黑體" panose="020B0604030504040204" pitchFamily="34" charset="-120"/>
                          <a:ea typeface="微軟正黑體" panose="020B0604030504040204" pitchFamily="34" charset="-120"/>
                        </a:rPr>
                        <a:t>D-3</a:t>
                      </a:r>
                      <a:endParaRPr lang="zh-TW" sz="1600" kern="100">
                        <a:effectLst/>
                        <a:latin typeface="微軟正黑體" panose="020B0604030504040204" pitchFamily="34" charset="-120"/>
                        <a:ea typeface="微軟正黑體" panose="020B0604030504040204" pitchFamily="34" charset="-120"/>
                        <a:cs typeface="Times New Roman" panose="02020603050405020304" pitchFamily="18" charset="0"/>
                      </a:endParaRPr>
                    </a:p>
                  </a:txBody>
                  <a:tcPr marL="68580" marR="68580" marT="0" marB="0" anchor="ctr"/>
                </a:tc>
                <a:tc>
                  <a:txBody>
                    <a:bodyPr/>
                    <a:lstStyle/>
                    <a:p>
                      <a:pPr marL="63500" marR="63500" algn="just">
                        <a:lnSpc>
                          <a:spcPts val="2200"/>
                        </a:lnSpc>
                        <a:spcAft>
                          <a:spcPts val="0"/>
                        </a:spcAft>
                      </a:pPr>
                      <a:r>
                        <a:rPr lang="zh-TW" sz="1600" kern="100">
                          <a:effectLst/>
                          <a:latin typeface="微軟正黑體" panose="020B0604030504040204" pitchFamily="34" charset="-120"/>
                          <a:ea typeface="微軟正黑體" panose="020B0604030504040204" pitchFamily="34" charset="-120"/>
                        </a:rPr>
                        <a:t>完成取得</a:t>
                      </a:r>
                      <a:r>
                        <a:rPr lang="en-US" sz="1600" kern="100">
                          <a:effectLst/>
                          <a:latin typeface="微軟正黑體" panose="020B0604030504040204" pitchFamily="34" charset="-120"/>
                          <a:ea typeface="微軟正黑體" panose="020B0604030504040204" pitchFamily="34" charset="-120"/>
                        </a:rPr>
                        <a:t>OOOO</a:t>
                      </a:r>
                      <a:r>
                        <a:rPr lang="zh-TW" sz="1600" kern="100">
                          <a:effectLst/>
                          <a:latin typeface="微軟正黑體" panose="020B0604030504040204" pitchFamily="34" charset="-120"/>
                          <a:ea typeface="微軟正黑體" panose="020B0604030504040204" pitchFamily="34" charset="-120"/>
                        </a:rPr>
                        <a:t>查證報告</a:t>
                      </a:r>
                      <a:endParaRPr lang="zh-TW" sz="1600" kern="100">
                        <a:effectLst/>
                        <a:latin typeface="微軟正黑體" panose="020B0604030504040204" pitchFamily="34" charset="-120"/>
                        <a:ea typeface="微軟正黑體" panose="020B0604030504040204" pitchFamily="34" charset="-120"/>
                        <a:cs typeface="Times New Roman" panose="02020603050405020304" pitchFamily="18" charset="0"/>
                      </a:endParaRPr>
                    </a:p>
                  </a:txBody>
                  <a:tcPr marL="68580" marR="68580" marT="0" marB="0" anchor="ctr"/>
                </a:tc>
                <a:extLst>
                  <a:ext uri="{0D108BD9-81ED-4DB2-BD59-A6C34878D82A}">
                    <a16:rowId xmlns:a16="http://schemas.microsoft.com/office/drawing/2014/main" val="10009"/>
                  </a:ext>
                </a:extLst>
              </a:tr>
              <a:tr h="366016">
                <a:tc vMerge="1">
                  <a:txBody>
                    <a:bodyPr/>
                    <a:lstStyle/>
                    <a:p>
                      <a:endParaRPr lang="zh-TW" altLang="en-US"/>
                    </a:p>
                  </a:txBody>
                  <a:tcPr/>
                </a:tc>
                <a:tc>
                  <a:txBody>
                    <a:bodyPr/>
                    <a:lstStyle/>
                    <a:p>
                      <a:pPr marL="63500" marR="63500" algn="ctr">
                        <a:lnSpc>
                          <a:spcPts val="2200"/>
                        </a:lnSpc>
                        <a:spcAft>
                          <a:spcPts val="0"/>
                        </a:spcAft>
                      </a:pPr>
                      <a:r>
                        <a:rPr lang="en-US" sz="1600" kern="100">
                          <a:effectLst/>
                          <a:latin typeface="微軟正黑體" panose="020B0604030504040204" pitchFamily="34" charset="-120"/>
                          <a:ea typeface="微軟正黑體" panose="020B0604030504040204" pitchFamily="34" charset="-120"/>
                        </a:rPr>
                        <a:t>D-4</a:t>
                      </a:r>
                      <a:endParaRPr lang="zh-TW" sz="1600" kern="100">
                        <a:effectLst/>
                        <a:latin typeface="微軟正黑體" panose="020B0604030504040204" pitchFamily="34" charset="-120"/>
                        <a:ea typeface="微軟正黑體" panose="020B0604030504040204" pitchFamily="34" charset="-120"/>
                        <a:cs typeface="Times New Roman" panose="02020603050405020304" pitchFamily="18" charset="0"/>
                      </a:endParaRPr>
                    </a:p>
                  </a:txBody>
                  <a:tcPr marL="68580" marR="68580" marT="0" marB="0" anchor="ctr"/>
                </a:tc>
                <a:tc>
                  <a:txBody>
                    <a:bodyPr/>
                    <a:lstStyle/>
                    <a:p>
                      <a:pPr marL="63500" marR="63500" algn="just">
                        <a:lnSpc>
                          <a:spcPts val="2200"/>
                        </a:lnSpc>
                        <a:spcAft>
                          <a:spcPts val="0"/>
                        </a:spcAft>
                      </a:pPr>
                      <a:r>
                        <a:rPr lang="zh-TW" sz="1600" kern="100">
                          <a:effectLst/>
                          <a:latin typeface="微軟正黑體" panose="020B0604030504040204" pitchFamily="34" charset="-120"/>
                          <a:ea typeface="微軟正黑體" panose="020B0604030504040204" pitchFamily="34" charset="-120"/>
                        </a:rPr>
                        <a:t>完成取得</a:t>
                      </a:r>
                      <a:r>
                        <a:rPr lang="en-US" sz="1600" kern="100">
                          <a:effectLst/>
                          <a:latin typeface="微軟正黑體" panose="020B0604030504040204" pitchFamily="34" charset="-120"/>
                          <a:ea typeface="微軟正黑體" panose="020B0604030504040204" pitchFamily="34" charset="-120"/>
                        </a:rPr>
                        <a:t>OOOO</a:t>
                      </a:r>
                      <a:r>
                        <a:rPr lang="zh-TW" sz="1600" kern="100">
                          <a:effectLst/>
                          <a:latin typeface="微軟正黑體" panose="020B0604030504040204" pitchFamily="34" charset="-120"/>
                          <a:ea typeface="微軟正黑體" panose="020B0604030504040204" pitchFamily="34" charset="-120"/>
                        </a:rPr>
                        <a:t>認驗證</a:t>
                      </a:r>
                      <a:endParaRPr lang="zh-TW" sz="1600" kern="100">
                        <a:effectLst/>
                        <a:latin typeface="微軟正黑體" panose="020B0604030504040204" pitchFamily="34" charset="-120"/>
                        <a:ea typeface="微軟正黑體" panose="020B0604030504040204" pitchFamily="34" charset="-120"/>
                        <a:cs typeface="Times New Roman" panose="02020603050405020304" pitchFamily="18" charset="0"/>
                      </a:endParaRPr>
                    </a:p>
                  </a:txBody>
                  <a:tcPr marL="68580" marR="68580" marT="0" marB="0" anchor="ctr"/>
                </a:tc>
                <a:extLst>
                  <a:ext uri="{0D108BD9-81ED-4DB2-BD59-A6C34878D82A}">
                    <a16:rowId xmlns:a16="http://schemas.microsoft.com/office/drawing/2014/main" val="10010"/>
                  </a:ext>
                </a:extLst>
              </a:tr>
              <a:tr h="366016">
                <a:tc>
                  <a:txBody>
                    <a:bodyPr/>
                    <a:lstStyle/>
                    <a:p>
                      <a:pPr marL="63500" marR="63500">
                        <a:lnSpc>
                          <a:spcPts val="2200"/>
                        </a:lnSpc>
                        <a:spcAft>
                          <a:spcPts val="0"/>
                        </a:spcAft>
                      </a:pPr>
                      <a:r>
                        <a:rPr lang="en-US" sz="1600" kern="0" dirty="0">
                          <a:effectLst/>
                          <a:latin typeface="微軟正黑體" panose="020B0604030504040204" pitchFamily="34" charset="-120"/>
                          <a:ea typeface="微軟正黑體" panose="020B0604030504040204" pitchFamily="34" charset="-120"/>
                        </a:rPr>
                        <a:t>E</a:t>
                      </a:r>
                      <a:r>
                        <a:rPr lang="zh-TW" sz="1600" kern="100" dirty="0">
                          <a:effectLst/>
                          <a:latin typeface="微軟正黑體" panose="020B0604030504040204" pitchFamily="34" charset="-120"/>
                          <a:ea typeface="微軟正黑體" panose="020B0604030504040204" pitchFamily="34" charset="-120"/>
                        </a:rPr>
                        <a:t>、期中報告</a:t>
                      </a:r>
                      <a:endParaRPr lang="zh-TW" sz="1600" kern="100" dirty="0">
                        <a:effectLst/>
                        <a:latin typeface="微軟正黑體" panose="020B0604030504040204" pitchFamily="34" charset="-120"/>
                        <a:ea typeface="微軟正黑體" panose="020B0604030504040204" pitchFamily="34" charset="-120"/>
                        <a:cs typeface="Times New Roman" panose="02020603050405020304" pitchFamily="18" charset="0"/>
                      </a:endParaRPr>
                    </a:p>
                  </a:txBody>
                  <a:tcPr marL="68580" marR="68580" marT="0" marB="0">
                    <a:solidFill>
                      <a:schemeClr val="bg1">
                        <a:lumMod val="85000"/>
                      </a:schemeClr>
                    </a:solidFill>
                  </a:tcPr>
                </a:tc>
                <a:tc>
                  <a:txBody>
                    <a:bodyPr/>
                    <a:lstStyle/>
                    <a:p>
                      <a:pPr marL="63500" marR="63500" algn="ctr">
                        <a:lnSpc>
                          <a:spcPts val="2200"/>
                        </a:lnSpc>
                        <a:spcAft>
                          <a:spcPts val="0"/>
                        </a:spcAft>
                      </a:pPr>
                      <a:r>
                        <a:rPr lang="en-US" sz="1600" kern="100">
                          <a:effectLst/>
                          <a:latin typeface="微軟正黑體" panose="020B0604030504040204" pitchFamily="34" charset="-120"/>
                          <a:ea typeface="微軟正黑體" panose="020B0604030504040204" pitchFamily="34" charset="-120"/>
                        </a:rPr>
                        <a:t>E</a:t>
                      </a:r>
                      <a:endParaRPr lang="zh-TW" sz="1600" kern="100">
                        <a:effectLst/>
                        <a:latin typeface="微軟正黑體" panose="020B0604030504040204" pitchFamily="34" charset="-120"/>
                        <a:ea typeface="微軟正黑體" panose="020B0604030504040204" pitchFamily="34" charset="-120"/>
                        <a:cs typeface="Times New Roman" panose="02020603050405020304" pitchFamily="18" charset="0"/>
                      </a:endParaRPr>
                    </a:p>
                  </a:txBody>
                  <a:tcPr marL="68580" marR="68580" marT="0" marB="0" anchor="ctr"/>
                </a:tc>
                <a:tc>
                  <a:txBody>
                    <a:bodyPr/>
                    <a:lstStyle/>
                    <a:p>
                      <a:pPr marL="63500" marR="63500" algn="just">
                        <a:lnSpc>
                          <a:spcPts val="2200"/>
                        </a:lnSpc>
                        <a:spcAft>
                          <a:spcPts val="0"/>
                        </a:spcAft>
                      </a:pPr>
                      <a:r>
                        <a:rPr lang="zh-TW" sz="1600" kern="100">
                          <a:effectLst/>
                          <a:latin typeface="微軟正黑體" panose="020B0604030504040204" pitchFamily="34" charset="-120"/>
                          <a:ea typeface="微軟正黑體" panose="020B0604030504040204" pitchFamily="34" charset="-120"/>
                        </a:rPr>
                        <a:t>完成並提交期中進度報告</a:t>
                      </a:r>
                      <a:endParaRPr lang="zh-TW" sz="1600" kern="100">
                        <a:effectLst/>
                        <a:latin typeface="微軟正黑體" panose="020B0604030504040204" pitchFamily="34" charset="-120"/>
                        <a:ea typeface="微軟正黑體" panose="020B0604030504040204" pitchFamily="34" charset="-120"/>
                        <a:cs typeface="Times New Roman" panose="02020603050405020304" pitchFamily="18" charset="0"/>
                      </a:endParaRPr>
                    </a:p>
                  </a:txBody>
                  <a:tcPr marL="68580" marR="68580" marT="0" marB="0" anchor="ctr"/>
                </a:tc>
                <a:extLst>
                  <a:ext uri="{0D108BD9-81ED-4DB2-BD59-A6C34878D82A}">
                    <a16:rowId xmlns:a16="http://schemas.microsoft.com/office/drawing/2014/main" val="10011"/>
                  </a:ext>
                </a:extLst>
              </a:tr>
              <a:tr h="366016">
                <a:tc>
                  <a:txBody>
                    <a:bodyPr/>
                    <a:lstStyle/>
                    <a:p>
                      <a:pPr marL="63500" marR="63500">
                        <a:lnSpc>
                          <a:spcPts val="2200"/>
                        </a:lnSpc>
                        <a:spcAft>
                          <a:spcPts val="0"/>
                        </a:spcAft>
                      </a:pPr>
                      <a:r>
                        <a:rPr lang="en-US" sz="1600" kern="0" dirty="0">
                          <a:effectLst/>
                          <a:latin typeface="微軟正黑體" panose="020B0604030504040204" pitchFamily="34" charset="-120"/>
                          <a:ea typeface="微軟正黑體" panose="020B0604030504040204" pitchFamily="34" charset="-120"/>
                        </a:rPr>
                        <a:t>F</a:t>
                      </a:r>
                      <a:r>
                        <a:rPr lang="zh-TW" sz="1600" kern="100" dirty="0">
                          <a:effectLst/>
                          <a:latin typeface="微軟正黑體" panose="020B0604030504040204" pitchFamily="34" charset="-120"/>
                          <a:ea typeface="微軟正黑體" panose="020B0604030504040204" pitchFamily="34" charset="-120"/>
                        </a:rPr>
                        <a:t>、期末報告</a:t>
                      </a:r>
                      <a:endParaRPr lang="zh-TW" sz="1600" kern="100" dirty="0">
                        <a:effectLst/>
                        <a:latin typeface="微軟正黑體" panose="020B0604030504040204" pitchFamily="34" charset="-120"/>
                        <a:ea typeface="微軟正黑體" panose="020B0604030504040204" pitchFamily="34" charset="-120"/>
                        <a:cs typeface="Times New Roman" panose="02020603050405020304" pitchFamily="18" charset="0"/>
                      </a:endParaRPr>
                    </a:p>
                  </a:txBody>
                  <a:tcPr marL="68580" marR="68580" marT="0" marB="0">
                    <a:solidFill>
                      <a:schemeClr val="bg1">
                        <a:lumMod val="85000"/>
                      </a:schemeClr>
                    </a:solidFill>
                  </a:tcPr>
                </a:tc>
                <a:tc>
                  <a:txBody>
                    <a:bodyPr/>
                    <a:lstStyle/>
                    <a:p>
                      <a:pPr marL="63500" marR="63500" algn="ctr">
                        <a:lnSpc>
                          <a:spcPts val="2200"/>
                        </a:lnSpc>
                        <a:spcAft>
                          <a:spcPts val="0"/>
                        </a:spcAft>
                      </a:pPr>
                      <a:r>
                        <a:rPr lang="en-US" sz="1600" kern="100">
                          <a:effectLst/>
                          <a:latin typeface="微軟正黑體" panose="020B0604030504040204" pitchFamily="34" charset="-120"/>
                          <a:ea typeface="微軟正黑體" panose="020B0604030504040204" pitchFamily="34" charset="-120"/>
                        </a:rPr>
                        <a:t>F</a:t>
                      </a:r>
                      <a:endParaRPr lang="zh-TW" sz="1600" kern="100">
                        <a:effectLst/>
                        <a:latin typeface="微軟正黑體" panose="020B0604030504040204" pitchFamily="34" charset="-120"/>
                        <a:ea typeface="微軟正黑體" panose="020B0604030504040204" pitchFamily="34" charset="-120"/>
                        <a:cs typeface="Times New Roman" panose="02020603050405020304" pitchFamily="18" charset="0"/>
                      </a:endParaRPr>
                    </a:p>
                  </a:txBody>
                  <a:tcPr marL="68580" marR="68580" marT="0" marB="0" anchor="ctr"/>
                </a:tc>
                <a:tc>
                  <a:txBody>
                    <a:bodyPr/>
                    <a:lstStyle/>
                    <a:p>
                      <a:pPr marL="63500" marR="63500" algn="just">
                        <a:lnSpc>
                          <a:spcPts val="2200"/>
                        </a:lnSpc>
                        <a:spcAft>
                          <a:spcPts val="0"/>
                        </a:spcAft>
                      </a:pPr>
                      <a:r>
                        <a:rPr lang="zh-TW" sz="1600" kern="100" dirty="0">
                          <a:effectLst/>
                          <a:latin typeface="微軟正黑體" panose="020B0604030504040204" pitchFamily="34" charset="-120"/>
                          <a:ea typeface="微軟正黑體" panose="020B0604030504040204" pitchFamily="34" charset="-120"/>
                        </a:rPr>
                        <a:t>完成並提交期末進度報告</a:t>
                      </a:r>
                      <a:endParaRPr lang="zh-TW" sz="1600" kern="100" dirty="0">
                        <a:effectLst/>
                        <a:latin typeface="微軟正黑體" panose="020B0604030504040204" pitchFamily="34" charset="-120"/>
                        <a:ea typeface="微軟正黑體" panose="020B0604030504040204" pitchFamily="34" charset="-120"/>
                        <a:cs typeface="Times New Roman" panose="02020603050405020304" pitchFamily="18" charset="0"/>
                      </a:endParaRPr>
                    </a:p>
                  </a:txBody>
                  <a:tcPr marL="68580" marR="68580" marT="0" marB="0" anchor="ctr"/>
                </a:tc>
                <a:extLst>
                  <a:ext uri="{0D108BD9-81ED-4DB2-BD59-A6C34878D82A}">
                    <a16:rowId xmlns:a16="http://schemas.microsoft.com/office/drawing/2014/main" val="10012"/>
                  </a:ext>
                </a:extLst>
              </a:tr>
            </a:tbl>
          </a:graphicData>
        </a:graphic>
      </p:graphicFrame>
      <p:sp>
        <p:nvSpPr>
          <p:cNvPr id="2" name="標題 1"/>
          <p:cNvSpPr>
            <a:spLocks noGrp="1"/>
          </p:cNvSpPr>
          <p:nvPr>
            <p:ph type="title"/>
          </p:nvPr>
        </p:nvSpPr>
        <p:spPr/>
        <p:txBody>
          <a:bodyPr>
            <a:normAutofit fontScale="90000"/>
          </a:bodyPr>
          <a:lstStyle/>
          <a:p>
            <a:r>
              <a:rPr lang="zh-TW" altLang="en-US" dirty="0"/>
              <a:t>四、工作進度規劃</a:t>
            </a:r>
          </a:p>
        </p:txBody>
      </p:sp>
      <p:sp>
        <p:nvSpPr>
          <p:cNvPr id="4" name="投影片編號版面配置區 3"/>
          <p:cNvSpPr>
            <a:spLocks noGrp="1"/>
          </p:cNvSpPr>
          <p:nvPr>
            <p:ph type="sldNum" sz="quarter" idx="12"/>
          </p:nvPr>
        </p:nvSpPr>
        <p:spPr/>
        <p:txBody>
          <a:bodyPr/>
          <a:lstStyle/>
          <a:p>
            <a:fld id="{73223D1E-4C2A-4DC2-9A2B-E1865257190C}" type="slidenum">
              <a:rPr lang="zh-TW" altLang="en-US" smtClean="0"/>
              <a:pPr/>
              <a:t>14</a:t>
            </a:fld>
            <a:endParaRPr lang="zh-TW" altLang="en-US"/>
          </a:p>
        </p:txBody>
      </p:sp>
      <p:sp>
        <p:nvSpPr>
          <p:cNvPr id="6" name="圓角矩形圖說文字 5"/>
          <p:cNvSpPr/>
          <p:nvPr/>
        </p:nvSpPr>
        <p:spPr>
          <a:xfrm>
            <a:off x="5364088" y="5949280"/>
            <a:ext cx="2376264" cy="360040"/>
          </a:xfrm>
          <a:prstGeom prst="wedgeRoundRectCallout">
            <a:avLst>
              <a:gd name="adj1" fmla="val -87671"/>
              <a:gd name="adj2" fmla="val -523442"/>
              <a:gd name="adj3" fmla="val 16667"/>
            </a:avLst>
          </a:prstGeom>
          <a:solidFill>
            <a:srgbClr val="C0C0C0">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71450" indent="-171450">
              <a:lnSpc>
                <a:spcPts val="2000"/>
              </a:lnSpc>
              <a:buFont typeface="Arial" panose="020B0604020202020204" pitchFamily="34" charset="0"/>
              <a:buChar char="•"/>
            </a:pPr>
            <a:r>
              <a:rPr lang="zh-TW" altLang="en-US" sz="1600" dirty="0">
                <a:solidFill>
                  <a:srgbClr val="FF6600"/>
                </a:solidFill>
                <a:latin typeface="微軟正黑體" panose="020B0604030504040204" pitchFamily="34" charset="-120"/>
                <a:ea typeface="微軟正黑體" panose="020B0604030504040204" pitchFamily="34" charset="-120"/>
              </a:rPr>
              <a:t>請符合甘特圖查核點</a:t>
            </a:r>
            <a:endParaRPr lang="en-US" altLang="zh-TW" sz="1600" dirty="0">
              <a:solidFill>
                <a:srgbClr val="FF6600"/>
              </a:solidFill>
              <a:latin typeface="微軟正黑體" panose="020B0604030504040204" pitchFamily="34" charset="-120"/>
              <a:ea typeface="微軟正黑體" panose="020B0604030504040204" pitchFamily="34" charset="-120"/>
            </a:endParaRPr>
          </a:p>
        </p:txBody>
      </p:sp>
    </p:spTree>
    <p:extLst>
      <p:ext uri="{BB962C8B-B14F-4D97-AF65-F5344CB8AC3E}">
        <p14:creationId xmlns:p14="http://schemas.microsoft.com/office/powerpoint/2010/main" val="419977035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fontScale="90000"/>
          </a:bodyPr>
          <a:lstStyle/>
          <a:p>
            <a:r>
              <a:rPr lang="zh-TW" altLang="en-US" dirty="0"/>
              <a:t>五、經費規劃</a:t>
            </a:r>
          </a:p>
        </p:txBody>
      </p:sp>
      <p:sp>
        <p:nvSpPr>
          <p:cNvPr id="4" name="投影片編號版面配置區 3"/>
          <p:cNvSpPr>
            <a:spLocks noGrp="1"/>
          </p:cNvSpPr>
          <p:nvPr>
            <p:ph type="sldNum" sz="quarter" idx="12"/>
          </p:nvPr>
        </p:nvSpPr>
        <p:spPr/>
        <p:txBody>
          <a:bodyPr/>
          <a:lstStyle/>
          <a:p>
            <a:fld id="{73223D1E-4C2A-4DC2-9A2B-E1865257190C}" type="slidenum">
              <a:rPr lang="zh-TW" altLang="en-US" smtClean="0"/>
              <a:pPr/>
              <a:t>15</a:t>
            </a:fld>
            <a:endParaRPr lang="zh-TW" altLang="en-US"/>
          </a:p>
        </p:txBody>
      </p:sp>
      <p:graphicFrame>
        <p:nvGraphicFramePr>
          <p:cNvPr id="6" name="表格 5"/>
          <p:cNvGraphicFramePr>
            <a:graphicFrameLocks noGrp="1"/>
          </p:cNvGraphicFramePr>
          <p:nvPr>
            <p:extLst>
              <p:ext uri="{D42A27DB-BD31-4B8C-83A1-F6EECF244321}">
                <p14:modId xmlns:p14="http://schemas.microsoft.com/office/powerpoint/2010/main" val="4076585611"/>
              </p:ext>
            </p:extLst>
          </p:nvPr>
        </p:nvGraphicFramePr>
        <p:xfrm>
          <a:off x="251520" y="1052733"/>
          <a:ext cx="8640960" cy="4694542"/>
        </p:xfrm>
        <a:graphic>
          <a:graphicData uri="http://schemas.openxmlformats.org/drawingml/2006/table">
            <a:tbl>
              <a:tblPr firstRow="1" bandRow="1">
                <a:tableStyleId>{5940675A-B579-460E-94D1-54222C63F5DA}</a:tableStyleId>
              </a:tblPr>
              <a:tblGrid>
                <a:gridCol w="1728192">
                  <a:extLst>
                    <a:ext uri="{9D8B030D-6E8A-4147-A177-3AD203B41FA5}">
                      <a16:colId xmlns:a16="http://schemas.microsoft.com/office/drawing/2014/main" val="20000"/>
                    </a:ext>
                  </a:extLst>
                </a:gridCol>
                <a:gridCol w="2016224">
                  <a:extLst>
                    <a:ext uri="{9D8B030D-6E8A-4147-A177-3AD203B41FA5}">
                      <a16:colId xmlns:a16="http://schemas.microsoft.com/office/drawing/2014/main" val="20001"/>
                    </a:ext>
                  </a:extLst>
                </a:gridCol>
                <a:gridCol w="2016224">
                  <a:extLst>
                    <a:ext uri="{9D8B030D-6E8A-4147-A177-3AD203B41FA5}">
                      <a16:colId xmlns:a16="http://schemas.microsoft.com/office/drawing/2014/main" val="20002"/>
                    </a:ext>
                  </a:extLst>
                </a:gridCol>
                <a:gridCol w="1656184">
                  <a:extLst>
                    <a:ext uri="{9D8B030D-6E8A-4147-A177-3AD203B41FA5}">
                      <a16:colId xmlns:a16="http://schemas.microsoft.com/office/drawing/2014/main" val="20003"/>
                    </a:ext>
                  </a:extLst>
                </a:gridCol>
                <a:gridCol w="1224136">
                  <a:extLst>
                    <a:ext uri="{9D8B030D-6E8A-4147-A177-3AD203B41FA5}">
                      <a16:colId xmlns:a16="http://schemas.microsoft.com/office/drawing/2014/main" val="20004"/>
                    </a:ext>
                  </a:extLst>
                </a:gridCol>
              </a:tblGrid>
              <a:tr h="288035">
                <a:tc rowSpan="3">
                  <a:txBody>
                    <a:bodyPr/>
                    <a:lstStyle/>
                    <a:p>
                      <a:pPr algn="r"/>
                      <a:r>
                        <a:rPr lang="zh-TW" altLang="en-US" sz="1600" b="1" dirty="0">
                          <a:latin typeface="微軟正黑體" panose="020B0604030504040204" pitchFamily="34" charset="-120"/>
                          <a:ea typeface="微軟正黑體" panose="020B0604030504040204" pitchFamily="34" charset="-120"/>
                        </a:rPr>
                        <a:t>              費用</a:t>
                      </a:r>
                      <a:endParaRPr lang="en-US" altLang="zh-TW" sz="1600" b="1" dirty="0">
                        <a:latin typeface="微軟正黑體" panose="020B0604030504040204" pitchFamily="34" charset="-120"/>
                        <a:ea typeface="微軟正黑體" panose="020B0604030504040204" pitchFamily="34" charset="-120"/>
                      </a:endParaRPr>
                    </a:p>
                    <a:p>
                      <a:endParaRPr lang="en-US" altLang="zh-TW" sz="1600" b="1" dirty="0">
                        <a:latin typeface="微軟正黑體" panose="020B0604030504040204" pitchFamily="34" charset="-120"/>
                        <a:ea typeface="微軟正黑體" panose="020B0604030504040204" pitchFamily="34" charset="-120"/>
                      </a:endParaRPr>
                    </a:p>
                    <a:p>
                      <a:r>
                        <a:rPr lang="zh-TW" altLang="en-US" sz="1600" b="1" dirty="0">
                          <a:latin typeface="微軟正黑體" panose="020B0604030504040204" pitchFamily="34" charset="-120"/>
                          <a:ea typeface="微軟正黑體" panose="020B0604030504040204" pitchFamily="34" charset="-120"/>
                        </a:rPr>
                        <a:t>項目</a:t>
                      </a:r>
                    </a:p>
                  </a:txBody>
                  <a:tcPr anchor="ctr">
                    <a:lnTlToBr w="12700" cap="flat" cmpd="sng" algn="ctr">
                      <a:solidFill>
                        <a:schemeClr val="tx1"/>
                      </a:solidFill>
                      <a:prstDash val="solid"/>
                      <a:round/>
                      <a:headEnd type="none" w="med" len="med"/>
                      <a:tailEnd type="none" w="med" len="med"/>
                    </a:lnTlToBr>
                    <a:solidFill>
                      <a:srgbClr val="FFC000"/>
                    </a:solidFill>
                  </a:tcPr>
                </a:tc>
                <a:tc gridSpan="4">
                  <a:txBody>
                    <a:bodyPr/>
                    <a:lstStyle/>
                    <a:p>
                      <a:pPr algn="ctr"/>
                      <a:r>
                        <a:rPr lang="zh-TW" altLang="en-US" sz="1600" b="1" dirty="0">
                          <a:latin typeface="微軟正黑體" panose="020B0604030504040204" pitchFamily="34" charset="-120"/>
                          <a:ea typeface="微軟正黑體" panose="020B0604030504040204" pitchFamily="34" charset="-120"/>
                        </a:rPr>
                        <a:t>預算數（單位：元）</a:t>
                      </a:r>
                    </a:p>
                  </a:txBody>
                  <a:tcPr anchor="ctr">
                    <a:solidFill>
                      <a:srgbClr val="FFC000"/>
                    </a:solidFill>
                  </a:tcPr>
                </a:tc>
                <a:tc hMerge="1">
                  <a:txBody>
                    <a:bodyPr/>
                    <a:lstStyle/>
                    <a:p>
                      <a:endParaRPr lang="zh-TW" altLang="en-US" dirty="0">
                        <a:latin typeface="微軟正黑體" panose="020B0604030504040204" pitchFamily="34" charset="-120"/>
                        <a:ea typeface="微軟正黑體" panose="020B0604030504040204" pitchFamily="34" charset="-120"/>
                      </a:endParaRPr>
                    </a:p>
                  </a:txBody>
                  <a:tcPr/>
                </a:tc>
                <a:tc hMerge="1">
                  <a:txBody>
                    <a:bodyPr/>
                    <a:lstStyle/>
                    <a:p>
                      <a:endParaRPr lang="zh-TW" altLang="en-US" dirty="0">
                        <a:latin typeface="微軟正黑體" panose="020B0604030504040204" pitchFamily="34" charset="-120"/>
                        <a:ea typeface="微軟正黑體" panose="020B0604030504040204" pitchFamily="34" charset="-120"/>
                      </a:endParaRPr>
                    </a:p>
                  </a:txBody>
                  <a:tcPr/>
                </a:tc>
                <a:tc hMerge="1">
                  <a:txBody>
                    <a:bodyPr/>
                    <a:lstStyle/>
                    <a:p>
                      <a:endParaRPr lang="zh-TW" altLang="en-US" dirty="0">
                        <a:latin typeface="微軟正黑體" panose="020B0604030504040204" pitchFamily="34" charset="-120"/>
                        <a:ea typeface="微軟正黑體" panose="020B0604030504040204" pitchFamily="34" charset="-120"/>
                      </a:endParaRPr>
                    </a:p>
                  </a:txBody>
                  <a:tcPr/>
                </a:tc>
                <a:extLst>
                  <a:ext uri="{0D108BD9-81ED-4DB2-BD59-A6C34878D82A}">
                    <a16:rowId xmlns:a16="http://schemas.microsoft.com/office/drawing/2014/main" val="10000"/>
                  </a:ext>
                </a:extLst>
              </a:tr>
              <a:tr h="383751">
                <a:tc vMerge="1">
                  <a:txBody>
                    <a:bodyPr/>
                    <a:lstStyle/>
                    <a:p>
                      <a:endParaRPr lang="zh-TW" altLang="en-US" sz="1400" dirty="0">
                        <a:latin typeface="微軟正黑體" panose="020B0604030504040204" pitchFamily="34" charset="-120"/>
                        <a:ea typeface="微軟正黑體" panose="020B0604030504040204" pitchFamily="34" charset="-120"/>
                      </a:endParaRPr>
                    </a:p>
                  </a:txBody>
                  <a:tcPr/>
                </a:tc>
                <a:tc rowSpan="2">
                  <a:txBody>
                    <a:bodyPr/>
                    <a:lstStyle/>
                    <a:p>
                      <a:pPr algn="ctr"/>
                      <a:r>
                        <a:rPr lang="zh-TW" altLang="en-US" sz="1600" b="1" dirty="0">
                          <a:latin typeface="微軟正黑體" panose="020B0604030504040204" pitchFamily="34" charset="-120"/>
                          <a:ea typeface="微軟正黑體" panose="020B0604030504040204" pitchFamily="34" charset="-120"/>
                        </a:rPr>
                        <a:t>政府經費</a:t>
                      </a:r>
                      <a:r>
                        <a:rPr lang="en-US" altLang="zh-TW" sz="1600" b="1" dirty="0">
                          <a:latin typeface="微軟正黑體" panose="020B0604030504040204" pitchFamily="34" charset="-120"/>
                          <a:ea typeface="微軟正黑體" panose="020B0604030504040204" pitchFamily="34" charset="-120"/>
                        </a:rPr>
                        <a:t>(A)</a:t>
                      </a:r>
                      <a:endParaRPr lang="zh-TW" altLang="en-US" sz="1600" b="1" dirty="0">
                        <a:latin typeface="微軟正黑體" panose="020B0604030504040204" pitchFamily="34" charset="-120"/>
                        <a:ea typeface="微軟正黑體" panose="020B0604030504040204" pitchFamily="34" charset="-120"/>
                      </a:endParaRPr>
                    </a:p>
                  </a:txBody>
                  <a:tcPr anchor="ctr">
                    <a:solidFill>
                      <a:srgbClr val="FFC000"/>
                    </a:solidFill>
                  </a:tcPr>
                </a:tc>
                <a:tc rowSpan="2">
                  <a:txBody>
                    <a:bodyPr/>
                    <a:lstStyle/>
                    <a:p>
                      <a:pPr algn="ctr"/>
                      <a:r>
                        <a:rPr lang="zh-TW" altLang="en-US" sz="1600" b="1" dirty="0">
                          <a:latin typeface="微軟正黑體" panose="020B0604030504040204" pitchFamily="34" charset="-120"/>
                          <a:ea typeface="微軟正黑體" panose="020B0604030504040204" pitchFamily="34" charset="-120"/>
                        </a:rPr>
                        <a:t>自籌款</a:t>
                      </a:r>
                      <a:r>
                        <a:rPr lang="en-US" altLang="zh-TW" sz="1600" b="1" dirty="0">
                          <a:latin typeface="微軟正黑體" panose="020B0604030504040204" pitchFamily="34" charset="-120"/>
                          <a:ea typeface="微軟正黑體" panose="020B0604030504040204" pitchFamily="34" charset="-120"/>
                        </a:rPr>
                        <a:t>(B)</a:t>
                      </a:r>
                      <a:endParaRPr lang="zh-TW" altLang="en-US" sz="1600" b="1" dirty="0">
                        <a:latin typeface="微軟正黑體" panose="020B0604030504040204" pitchFamily="34" charset="-120"/>
                        <a:ea typeface="微軟正黑體" panose="020B0604030504040204" pitchFamily="34" charset="-120"/>
                      </a:endParaRPr>
                    </a:p>
                  </a:txBody>
                  <a:tcPr anchor="ctr">
                    <a:solidFill>
                      <a:srgbClr val="FFC000"/>
                    </a:solidFill>
                  </a:tcPr>
                </a:tc>
                <a:tc gridSpan="2">
                  <a:txBody>
                    <a:bodyPr/>
                    <a:lstStyle/>
                    <a:p>
                      <a:pPr algn="ctr"/>
                      <a:r>
                        <a:rPr lang="zh-TW" altLang="en-US" sz="1600" b="1" dirty="0">
                          <a:latin typeface="微軟正黑體" panose="020B0604030504040204" pitchFamily="34" charset="-120"/>
                          <a:ea typeface="微軟正黑體" panose="020B0604030504040204" pitchFamily="34" charset="-120"/>
                        </a:rPr>
                        <a:t>合計</a:t>
                      </a:r>
                    </a:p>
                  </a:txBody>
                  <a:tcPr anchor="ctr">
                    <a:solidFill>
                      <a:srgbClr val="FFC000"/>
                    </a:solidFill>
                  </a:tcPr>
                </a:tc>
                <a:tc hMerge="1">
                  <a:txBody>
                    <a:bodyPr/>
                    <a:lstStyle/>
                    <a:p>
                      <a:endParaRPr lang="zh-TW" altLang="en-US" sz="1400" dirty="0">
                        <a:latin typeface="微軟正黑體" panose="020B0604030504040204" pitchFamily="34" charset="-120"/>
                        <a:ea typeface="微軟正黑體" panose="020B0604030504040204" pitchFamily="34" charset="-120"/>
                      </a:endParaRPr>
                    </a:p>
                  </a:txBody>
                  <a:tcPr/>
                </a:tc>
                <a:extLst>
                  <a:ext uri="{0D108BD9-81ED-4DB2-BD59-A6C34878D82A}">
                    <a16:rowId xmlns:a16="http://schemas.microsoft.com/office/drawing/2014/main" val="10001"/>
                  </a:ext>
                </a:extLst>
              </a:tr>
              <a:tr h="383751">
                <a:tc vMerge="1">
                  <a:txBody>
                    <a:bodyPr/>
                    <a:lstStyle/>
                    <a:p>
                      <a:endParaRPr lang="zh-TW" altLang="en-US" sz="1400" dirty="0">
                        <a:latin typeface="微軟正黑體" panose="020B0604030504040204" pitchFamily="34" charset="-120"/>
                        <a:ea typeface="微軟正黑體" panose="020B0604030504040204" pitchFamily="34" charset="-120"/>
                      </a:endParaRPr>
                    </a:p>
                  </a:txBody>
                  <a:tcPr/>
                </a:tc>
                <a:tc vMerge="1">
                  <a:txBody>
                    <a:bodyPr/>
                    <a:lstStyle/>
                    <a:p>
                      <a:endParaRPr lang="zh-TW" altLang="en-US" sz="1400" dirty="0">
                        <a:latin typeface="微軟正黑體" panose="020B0604030504040204" pitchFamily="34" charset="-120"/>
                        <a:ea typeface="微軟正黑體" panose="020B0604030504040204" pitchFamily="34" charset="-120"/>
                      </a:endParaRPr>
                    </a:p>
                  </a:txBody>
                  <a:tcPr/>
                </a:tc>
                <a:tc vMerge="1">
                  <a:txBody>
                    <a:bodyPr/>
                    <a:lstStyle/>
                    <a:p>
                      <a:endParaRPr lang="zh-TW" altLang="en-US" sz="1400" dirty="0">
                        <a:latin typeface="微軟正黑體" panose="020B0604030504040204" pitchFamily="34" charset="-120"/>
                        <a:ea typeface="微軟正黑體" panose="020B0604030504040204" pitchFamily="34" charset="-120"/>
                      </a:endParaRPr>
                    </a:p>
                  </a:txBody>
                  <a:tcPr/>
                </a:tc>
                <a:tc>
                  <a:txBody>
                    <a:bodyPr/>
                    <a:lstStyle/>
                    <a:p>
                      <a:pPr algn="ctr"/>
                      <a:r>
                        <a:rPr lang="zh-TW" altLang="en-US" sz="1600" b="1" dirty="0">
                          <a:latin typeface="微軟正黑體" panose="020B0604030504040204" pitchFamily="34" charset="-120"/>
                          <a:ea typeface="微軟正黑體" panose="020B0604030504040204" pitchFamily="34" charset="-120"/>
                        </a:rPr>
                        <a:t>金額</a:t>
                      </a:r>
                      <a:r>
                        <a:rPr lang="en-US" altLang="zh-TW" sz="1600" b="1" dirty="0">
                          <a:latin typeface="微軟正黑體" panose="020B0604030504040204" pitchFamily="34" charset="-120"/>
                          <a:ea typeface="微軟正黑體" panose="020B0604030504040204" pitchFamily="34" charset="-120"/>
                        </a:rPr>
                        <a:t>(A+B)</a:t>
                      </a:r>
                      <a:endParaRPr lang="zh-TW" altLang="en-US" sz="1600" b="1" dirty="0">
                        <a:latin typeface="微軟正黑體" panose="020B0604030504040204" pitchFamily="34" charset="-120"/>
                        <a:ea typeface="微軟正黑體" panose="020B0604030504040204" pitchFamily="34" charset="-120"/>
                      </a:endParaRPr>
                    </a:p>
                  </a:txBody>
                  <a:tcPr anchor="ctr">
                    <a:solidFill>
                      <a:srgbClr val="FFC000"/>
                    </a:solidFill>
                  </a:tcPr>
                </a:tc>
                <a:tc>
                  <a:txBody>
                    <a:bodyPr/>
                    <a:lstStyle/>
                    <a:p>
                      <a:pPr algn="ctr"/>
                      <a:r>
                        <a:rPr lang="zh-TW" altLang="en-US" sz="1600" b="1" dirty="0">
                          <a:latin typeface="微軟正黑體" panose="020B0604030504040204" pitchFamily="34" charset="-120"/>
                          <a:ea typeface="微軟正黑體" panose="020B0604030504040204" pitchFamily="34" charset="-120"/>
                        </a:rPr>
                        <a:t>佔總經費比</a:t>
                      </a:r>
                    </a:p>
                  </a:txBody>
                  <a:tcPr anchor="ctr">
                    <a:solidFill>
                      <a:srgbClr val="FFC000"/>
                    </a:solidFill>
                  </a:tcPr>
                </a:tc>
                <a:extLst>
                  <a:ext uri="{0D108BD9-81ED-4DB2-BD59-A6C34878D82A}">
                    <a16:rowId xmlns:a16="http://schemas.microsoft.com/office/drawing/2014/main" val="10002"/>
                  </a:ext>
                </a:extLst>
              </a:tr>
              <a:tr h="718352">
                <a:tc>
                  <a:txBody>
                    <a:bodyPr/>
                    <a:lstStyle/>
                    <a:p>
                      <a:pPr algn="just"/>
                      <a:r>
                        <a:rPr lang="zh-TW" altLang="en-US" sz="1400" dirty="0">
                          <a:latin typeface="微軟正黑體" panose="020B0604030504040204" pitchFamily="34" charset="-120"/>
                          <a:ea typeface="微軟正黑體" panose="020B0604030504040204" pitchFamily="34" charset="-120"/>
                        </a:rPr>
                        <a:t>一、直接薪資</a:t>
                      </a:r>
                    </a:p>
                  </a:txBody>
                  <a:tcPr anchor="ctr"/>
                </a:tc>
                <a:tc>
                  <a:txBody>
                    <a:bodyPr/>
                    <a:lstStyle/>
                    <a:p>
                      <a:endParaRPr lang="zh-TW" altLang="en-US" sz="1400" dirty="0">
                        <a:latin typeface="微軟正黑體" panose="020B0604030504040204" pitchFamily="34" charset="-120"/>
                        <a:ea typeface="微軟正黑體" panose="020B0604030504040204" pitchFamily="34" charset="-120"/>
                      </a:endParaRPr>
                    </a:p>
                  </a:txBody>
                  <a:tcPr/>
                </a:tc>
                <a:tc>
                  <a:txBody>
                    <a:bodyPr/>
                    <a:lstStyle/>
                    <a:p>
                      <a:endParaRPr lang="zh-TW" altLang="en-US" sz="1400" dirty="0">
                        <a:latin typeface="微軟正黑體" panose="020B0604030504040204" pitchFamily="34" charset="-120"/>
                        <a:ea typeface="微軟正黑體" panose="020B0604030504040204" pitchFamily="34" charset="-120"/>
                      </a:endParaRPr>
                    </a:p>
                  </a:txBody>
                  <a:tcPr/>
                </a:tc>
                <a:tc>
                  <a:txBody>
                    <a:bodyPr/>
                    <a:lstStyle/>
                    <a:p>
                      <a:endParaRPr lang="zh-TW" altLang="en-US" sz="1400">
                        <a:latin typeface="微軟正黑體" panose="020B0604030504040204" pitchFamily="34" charset="-120"/>
                        <a:ea typeface="微軟正黑體" panose="020B0604030504040204" pitchFamily="34" charset="-120"/>
                      </a:endParaRPr>
                    </a:p>
                  </a:txBody>
                  <a:tcPr/>
                </a:tc>
                <a:tc>
                  <a:txBody>
                    <a:bodyPr/>
                    <a:lstStyle/>
                    <a:p>
                      <a:endParaRPr lang="zh-TW" altLang="en-US" sz="1400">
                        <a:latin typeface="微軟正黑體" panose="020B0604030504040204" pitchFamily="34" charset="-120"/>
                        <a:ea typeface="微軟正黑體" panose="020B0604030504040204" pitchFamily="34" charset="-120"/>
                      </a:endParaRPr>
                    </a:p>
                  </a:txBody>
                  <a:tcPr/>
                </a:tc>
                <a:extLst>
                  <a:ext uri="{0D108BD9-81ED-4DB2-BD59-A6C34878D82A}">
                    <a16:rowId xmlns:a16="http://schemas.microsoft.com/office/drawing/2014/main" val="10003"/>
                  </a:ext>
                </a:extLst>
              </a:tr>
              <a:tr h="718352">
                <a:tc>
                  <a:txBody>
                    <a:bodyPr/>
                    <a:lstStyle/>
                    <a:p>
                      <a:pPr algn="just"/>
                      <a:r>
                        <a:rPr lang="zh-TW" altLang="en-US" sz="1400" dirty="0">
                          <a:latin typeface="微軟正黑體" panose="020B0604030504040204" pitchFamily="34" charset="-120"/>
                          <a:ea typeface="微軟正黑體" panose="020B0604030504040204" pitchFamily="34" charset="-120"/>
                        </a:rPr>
                        <a:t>二、管理費</a:t>
                      </a:r>
                    </a:p>
                  </a:txBody>
                  <a:tcPr anchor="ctr"/>
                </a:tc>
                <a:tc>
                  <a:txBody>
                    <a:bodyPr/>
                    <a:lstStyle/>
                    <a:p>
                      <a:endParaRPr lang="zh-TW" altLang="en-US" sz="1400">
                        <a:latin typeface="微軟正黑體" panose="020B0604030504040204" pitchFamily="34" charset="-120"/>
                        <a:ea typeface="微軟正黑體" panose="020B0604030504040204" pitchFamily="34" charset="-120"/>
                      </a:endParaRPr>
                    </a:p>
                  </a:txBody>
                  <a:tcPr/>
                </a:tc>
                <a:tc>
                  <a:txBody>
                    <a:bodyPr/>
                    <a:lstStyle/>
                    <a:p>
                      <a:endParaRPr lang="zh-TW" altLang="en-US" sz="1400" dirty="0">
                        <a:latin typeface="微軟正黑體" panose="020B0604030504040204" pitchFamily="34" charset="-120"/>
                        <a:ea typeface="微軟正黑體" panose="020B0604030504040204" pitchFamily="34" charset="-120"/>
                      </a:endParaRPr>
                    </a:p>
                  </a:txBody>
                  <a:tcPr/>
                </a:tc>
                <a:tc>
                  <a:txBody>
                    <a:bodyPr/>
                    <a:lstStyle/>
                    <a:p>
                      <a:endParaRPr lang="zh-TW" altLang="en-US" sz="1400">
                        <a:latin typeface="微軟正黑體" panose="020B0604030504040204" pitchFamily="34" charset="-120"/>
                        <a:ea typeface="微軟正黑體" panose="020B0604030504040204" pitchFamily="34" charset="-120"/>
                      </a:endParaRPr>
                    </a:p>
                  </a:txBody>
                  <a:tcPr/>
                </a:tc>
                <a:tc>
                  <a:txBody>
                    <a:bodyPr/>
                    <a:lstStyle/>
                    <a:p>
                      <a:endParaRPr lang="zh-TW" altLang="en-US" sz="1400">
                        <a:latin typeface="微軟正黑體" panose="020B0604030504040204" pitchFamily="34" charset="-120"/>
                        <a:ea typeface="微軟正黑體" panose="020B0604030504040204" pitchFamily="34" charset="-120"/>
                      </a:endParaRPr>
                    </a:p>
                  </a:txBody>
                  <a:tcPr/>
                </a:tc>
                <a:extLst>
                  <a:ext uri="{0D108BD9-81ED-4DB2-BD59-A6C34878D82A}">
                    <a16:rowId xmlns:a16="http://schemas.microsoft.com/office/drawing/2014/main" val="10004"/>
                  </a:ext>
                </a:extLst>
              </a:tr>
              <a:tr h="718352">
                <a:tc>
                  <a:txBody>
                    <a:bodyPr/>
                    <a:lstStyle/>
                    <a:p>
                      <a:pPr algn="just"/>
                      <a:r>
                        <a:rPr lang="zh-TW" altLang="en-US" sz="1400" dirty="0">
                          <a:latin typeface="微軟正黑體" panose="020B0604030504040204" pitchFamily="34" charset="-120"/>
                          <a:ea typeface="微軟正黑體" panose="020B0604030504040204" pitchFamily="34" charset="-120"/>
                        </a:rPr>
                        <a:t>三、其他直接費用</a:t>
                      </a:r>
                    </a:p>
                  </a:txBody>
                  <a:tcPr anchor="ctr"/>
                </a:tc>
                <a:tc>
                  <a:txBody>
                    <a:bodyPr/>
                    <a:lstStyle/>
                    <a:p>
                      <a:endParaRPr lang="zh-TW" altLang="en-US" sz="1400" dirty="0">
                        <a:latin typeface="微軟正黑體" panose="020B0604030504040204" pitchFamily="34" charset="-120"/>
                        <a:ea typeface="微軟正黑體" panose="020B0604030504040204" pitchFamily="34" charset="-120"/>
                      </a:endParaRPr>
                    </a:p>
                  </a:txBody>
                  <a:tcPr/>
                </a:tc>
                <a:tc>
                  <a:txBody>
                    <a:bodyPr/>
                    <a:lstStyle/>
                    <a:p>
                      <a:endParaRPr lang="zh-TW" altLang="en-US" sz="1400" dirty="0">
                        <a:latin typeface="微軟正黑體" panose="020B0604030504040204" pitchFamily="34" charset="-120"/>
                        <a:ea typeface="微軟正黑體" panose="020B0604030504040204" pitchFamily="34" charset="-120"/>
                      </a:endParaRPr>
                    </a:p>
                  </a:txBody>
                  <a:tcPr/>
                </a:tc>
                <a:tc>
                  <a:txBody>
                    <a:bodyPr/>
                    <a:lstStyle/>
                    <a:p>
                      <a:endParaRPr lang="zh-TW" altLang="en-US" sz="1400" dirty="0">
                        <a:latin typeface="微軟正黑體" panose="020B0604030504040204" pitchFamily="34" charset="-120"/>
                        <a:ea typeface="微軟正黑體" panose="020B0604030504040204" pitchFamily="34" charset="-120"/>
                      </a:endParaRPr>
                    </a:p>
                  </a:txBody>
                  <a:tcPr/>
                </a:tc>
                <a:tc>
                  <a:txBody>
                    <a:bodyPr/>
                    <a:lstStyle/>
                    <a:p>
                      <a:endParaRPr lang="zh-TW" altLang="en-US" sz="1400">
                        <a:latin typeface="微軟正黑體" panose="020B0604030504040204" pitchFamily="34" charset="-120"/>
                        <a:ea typeface="微軟正黑體" panose="020B0604030504040204" pitchFamily="34" charset="-120"/>
                      </a:endParaRPr>
                    </a:p>
                  </a:txBody>
                  <a:tcPr/>
                </a:tc>
                <a:extLst>
                  <a:ext uri="{0D108BD9-81ED-4DB2-BD59-A6C34878D82A}">
                    <a16:rowId xmlns:a16="http://schemas.microsoft.com/office/drawing/2014/main" val="10005"/>
                  </a:ext>
                </a:extLst>
              </a:tr>
              <a:tr h="718352">
                <a:tc>
                  <a:txBody>
                    <a:bodyPr/>
                    <a:lstStyle/>
                    <a:p>
                      <a:pPr algn="just"/>
                      <a:r>
                        <a:rPr lang="zh-TW" altLang="en-US" sz="1400" dirty="0">
                          <a:latin typeface="微軟正黑體" panose="020B0604030504040204" pitchFamily="34" charset="-120"/>
                          <a:ea typeface="微軟正黑體" panose="020B0604030504040204" pitchFamily="34" charset="-120"/>
                        </a:rPr>
                        <a:t>四、營業稅</a:t>
                      </a:r>
                    </a:p>
                  </a:txBody>
                  <a:tcPr anchor="ctr"/>
                </a:tc>
                <a:tc>
                  <a:txBody>
                    <a:bodyPr/>
                    <a:lstStyle/>
                    <a:p>
                      <a:endParaRPr lang="zh-TW" altLang="en-US" sz="1400">
                        <a:latin typeface="微軟正黑體" panose="020B0604030504040204" pitchFamily="34" charset="-120"/>
                        <a:ea typeface="微軟正黑體" panose="020B0604030504040204" pitchFamily="34" charset="-120"/>
                      </a:endParaRPr>
                    </a:p>
                  </a:txBody>
                  <a:tcPr/>
                </a:tc>
                <a:tc>
                  <a:txBody>
                    <a:bodyPr/>
                    <a:lstStyle/>
                    <a:p>
                      <a:endParaRPr lang="zh-TW" altLang="en-US" sz="1400" dirty="0">
                        <a:latin typeface="微軟正黑體" panose="020B0604030504040204" pitchFamily="34" charset="-120"/>
                        <a:ea typeface="微軟正黑體" panose="020B0604030504040204" pitchFamily="34" charset="-120"/>
                      </a:endParaRPr>
                    </a:p>
                  </a:txBody>
                  <a:tcPr/>
                </a:tc>
                <a:tc>
                  <a:txBody>
                    <a:bodyPr/>
                    <a:lstStyle/>
                    <a:p>
                      <a:endParaRPr lang="zh-TW" altLang="en-US" sz="1400" dirty="0">
                        <a:latin typeface="微軟正黑體" panose="020B0604030504040204" pitchFamily="34" charset="-120"/>
                        <a:ea typeface="微軟正黑體" panose="020B0604030504040204" pitchFamily="34" charset="-120"/>
                      </a:endParaRPr>
                    </a:p>
                  </a:txBody>
                  <a:tcPr/>
                </a:tc>
                <a:tc>
                  <a:txBody>
                    <a:bodyPr/>
                    <a:lstStyle/>
                    <a:p>
                      <a:endParaRPr lang="zh-TW" altLang="en-US" sz="1400" dirty="0">
                        <a:latin typeface="微軟正黑體" panose="020B0604030504040204" pitchFamily="34" charset="-120"/>
                        <a:ea typeface="微軟正黑體" panose="020B0604030504040204" pitchFamily="34" charset="-120"/>
                      </a:endParaRPr>
                    </a:p>
                  </a:txBody>
                  <a:tcPr/>
                </a:tc>
                <a:extLst>
                  <a:ext uri="{0D108BD9-81ED-4DB2-BD59-A6C34878D82A}">
                    <a16:rowId xmlns:a16="http://schemas.microsoft.com/office/drawing/2014/main" val="10006"/>
                  </a:ext>
                </a:extLst>
              </a:tr>
              <a:tr h="718352">
                <a:tc>
                  <a:txBody>
                    <a:bodyPr/>
                    <a:lstStyle/>
                    <a:p>
                      <a:pPr algn="ctr"/>
                      <a:r>
                        <a:rPr lang="zh-TW" altLang="en-US" sz="1400" dirty="0">
                          <a:latin typeface="微軟正黑體" panose="020B0604030504040204" pitchFamily="34" charset="-120"/>
                          <a:ea typeface="微軟正黑體" panose="020B0604030504040204" pitchFamily="34" charset="-120"/>
                        </a:rPr>
                        <a:t>合計</a:t>
                      </a:r>
                    </a:p>
                  </a:txBody>
                  <a:tcPr anchor="ctr"/>
                </a:tc>
                <a:tc>
                  <a:txBody>
                    <a:bodyPr/>
                    <a:lstStyle/>
                    <a:p>
                      <a:endParaRPr lang="zh-TW" altLang="en-US" sz="1400" dirty="0">
                        <a:latin typeface="微軟正黑體" panose="020B0604030504040204" pitchFamily="34" charset="-120"/>
                        <a:ea typeface="微軟正黑體" panose="020B0604030504040204" pitchFamily="34" charset="-120"/>
                      </a:endParaRPr>
                    </a:p>
                  </a:txBody>
                  <a:tcPr/>
                </a:tc>
                <a:tc>
                  <a:txBody>
                    <a:bodyPr/>
                    <a:lstStyle/>
                    <a:p>
                      <a:endParaRPr lang="zh-TW" altLang="en-US" sz="1400" dirty="0">
                        <a:latin typeface="微軟正黑體" panose="020B0604030504040204" pitchFamily="34" charset="-120"/>
                        <a:ea typeface="微軟正黑體" panose="020B0604030504040204" pitchFamily="34" charset="-120"/>
                      </a:endParaRPr>
                    </a:p>
                  </a:txBody>
                  <a:tcPr/>
                </a:tc>
                <a:tc>
                  <a:txBody>
                    <a:bodyPr/>
                    <a:lstStyle/>
                    <a:p>
                      <a:endParaRPr lang="zh-TW" altLang="en-US" sz="1400" dirty="0">
                        <a:latin typeface="微軟正黑體" panose="020B0604030504040204" pitchFamily="34" charset="-120"/>
                        <a:ea typeface="微軟正黑體" panose="020B0604030504040204" pitchFamily="34" charset="-120"/>
                      </a:endParaRPr>
                    </a:p>
                  </a:txBody>
                  <a:tcPr/>
                </a:tc>
                <a:tc>
                  <a:txBody>
                    <a:bodyPr/>
                    <a:lstStyle/>
                    <a:p>
                      <a:endParaRPr lang="zh-TW" altLang="en-US" sz="1400" dirty="0">
                        <a:latin typeface="微軟正黑體" panose="020B0604030504040204" pitchFamily="34" charset="-120"/>
                        <a:ea typeface="微軟正黑體" panose="020B0604030504040204" pitchFamily="34" charset="-120"/>
                      </a:endParaRPr>
                    </a:p>
                  </a:txBody>
                  <a:tcPr/>
                </a:tc>
                <a:extLst>
                  <a:ext uri="{0D108BD9-81ED-4DB2-BD59-A6C34878D82A}">
                    <a16:rowId xmlns:a16="http://schemas.microsoft.com/office/drawing/2014/main" val="10007"/>
                  </a:ext>
                </a:extLst>
              </a:tr>
            </a:tbl>
          </a:graphicData>
        </a:graphic>
      </p:graphicFrame>
      <p:sp>
        <p:nvSpPr>
          <p:cNvPr id="5" name="圓角矩形圖說文字 4"/>
          <p:cNvSpPr/>
          <p:nvPr/>
        </p:nvSpPr>
        <p:spPr>
          <a:xfrm>
            <a:off x="4283968" y="2636912"/>
            <a:ext cx="4392488" cy="2592288"/>
          </a:xfrm>
          <a:prstGeom prst="wedgeRoundRectCallout">
            <a:avLst>
              <a:gd name="adj1" fmla="val -62780"/>
              <a:gd name="adj2" fmla="val 6382"/>
              <a:gd name="adj3" fmla="val 16667"/>
            </a:avLst>
          </a:prstGeom>
          <a:solidFill>
            <a:srgbClr val="C0C0C0">
              <a:alpha val="65098"/>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71450" indent="-171450">
              <a:lnSpc>
                <a:spcPts val="2000"/>
              </a:lnSpc>
              <a:buFont typeface="Arial" panose="020B0604020202020204" pitchFamily="34" charset="0"/>
              <a:buChar char="•"/>
            </a:pPr>
            <a:r>
              <a:rPr lang="zh-TW" altLang="en-US" sz="1600" dirty="0">
                <a:solidFill>
                  <a:srgbClr val="FF6600"/>
                </a:solidFill>
                <a:latin typeface="微軟正黑體" panose="020B0604030504040204" pitchFamily="34" charset="-120"/>
                <a:ea typeface="微軟正黑體" panose="020B0604030504040204" pitchFamily="34" charset="-120"/>
              </a:rPr>
              <a:t>提案經費需依「經濟部及所屬機關委辦計畫預算編列基準」編列及執行。</a:t>
            </a:r>
            <a:endParaRPr lang="en-US" altLang="zh-TW" sz="1600" dirty="0">
              <a:solidFill>
                <a:srgbClr val="FF6600"/>
              </a:solidFill>
              <a:latin typeface="微軟正黑體" panose="020B0604030504040204" pitchFamily="34" charset="-120"/>
              <a:ea typeface="微軟正黑體" panose="020B0604030504040204" pitchFamily="34" charset="-120"/>
            </a:endParaRPr>
          </a:p>
          <a:p>
            <a:pPr marL="171450" indent="-171450">
              <a:lnSpc>
                <a:spcPts val="2000"/>
              </a:lnSpc>
              <a:buFont typeface="Arial" panose="020B0604020202020204" pitchFamily="34" charset="0"/>
              <a:buChar char="•"/>
            </a:pPr>
            <a:r>
              <a:rPr lang="zh-TW" altLang="en-US" sz="1600" dirty="0">
                <a:solidFill>
                  <a:srgbClr val="FF6600"/>
                </a:solidFill>
                <a:latin typeface="微軟正黑體" panose="020B0604030504040204" pitchFamily="34" charset="-120"/>
                <a:ea typeface="微軟正黑體" panose="020B0604030504040204" pitchFamily="34" charset="-120"/>
              </a:rPr>
              <a:t>中企處負擔</a:t>
            </a:r>
            <a:r>
              <a:rPr lang="en-US" altLang="zh-TW" sz="1600" dirty="0">
                <a:solidFill>
                  <a:srgbClr val="FF6600"/>
                </a:solidFill>
                <a:latin typeface="微軟正黑體" panose="020B0604030504040204" pitchFamily="34" charset="-120"/>
                <a:ea typeface="微軟正黑體" panose="020B0604030504040204" pitchFamily="34" charset="-120"/>
              </a:rPr>
              <a:t>(</a:t>
            </a:r>
            <a:r>
              <a:rPr lang="zh-TW" altLang="en-US" sz="1600" dirty="0">
                <a:solidFill>
                  <a:srgbClr val="FF6600"/>
                </a:solidFill>
                <a:latin typeface="微軟正黑體" panose="020B0604030504040204" pitchFamily="34" charset="-120"/>
                <a:ea typeface="微軟正黑體" panose="020B0604030504040204" pitchFamily="34" charset="-120"/>
              </a:rPr>
              <a:t>政府經費</a:t>
            </a:r>
            <a:r>
              <a:rPr lang="en-US" altLang="zh-TW" sz="1600" dirty="0">
                <a:solidFill>
                  <a:srgbClr val="FF6600"/>
                </a:solidFill>
                <a:latin typeface="微軟正黑體" panose="020B0604030504040204" pitchFamily="34" charset="-120"/>
                <a:ea typeface="微軟正黑體" panose="020B0604030504040204" pitchFamily="34" charset="-120"/>
              </a:rPr>
              <a:t>)</a:t>
            </a:r>
            <a:r>
              <a:rPr lang="zh-TW" altLang="en-US" sz="1600" dirty="0">
                <a:solidFill>
                  <a:srgbClr val="FF6600"/>
                </a:solidFill>
                <a:latin typeface="微軟正黑體" panose="020B0604030504040204" pitchFamily="34" charset="-120"/>
                <a:ea typeface="微軟正黑體" panose="020B0604030504040204" pitchFamily="34" charset="-120"/>
              </a:rPr>
              <a:t>：人事費不得超過政府經費之</a:t>
            </a:r>
            <a:r>
              <a:rPr lang="en-US" altLang="zh-TW" sz="1600" dirty="0">
                <a:solidFill>
                  <a:srgbClr val="FF6600"/>
                </a:solidFill>
                <a:latin typeface="微軟正黑體" panose="020B0604030504040204" pitchFamily="34" charset="-120"/>
                <a:ea typeface="微軟正黑體" panose="020B0604030504040204" pitchFamily="34" charset="-120"/>
              </a:rPr>
              <a:t>30%</a:t>
            </a:r>
            <a:r>
              <a:rPr lang="zh-TW" altLang="en-US" sz="1600" dirty="0">
                <a:solidFill>
                  <a:srgbClr val="FF6600"/>
                </a:solidFill>
                <a:latin typeface="微軟正黑體" panose="020B0604030504040204" pitchFamily="34" charset="-120"/>
                <a:ea typeface="微軟正黑體" panose="020B0604030504040204" pitchFamily="34" charset="-120"/>
              </a:rPr>
              <a:t>。</a:t>
            </a:r>
            <a:endParaRPr lang="en-US" altLang="zh-TW" sz="1600" dirty="0">
              <a:solidFill>
                <a:srgbClr val="FF6600"/>
              </a:solidFill>
              <a:latin typeface="微軟正黑體" panose="020B0604030504040204" pitchFamily="34" charset="-120"/>
              <a:ea typeface="微軟正黑體" panose="020B0604030504040204" pitchFamily="34" charset="-120"/>
            </a:endParaRPr>
          </a:p>
          <a:p>
            <a:pPr marL="171450" indent="-171450">
              <a:lnSpc>
                <a:spcPts val="2000"/>
              </a:lnSpc>
              <a:buFont typeface="Arial" panose="020B0604020202020204" pitchFamily="34" charset="0"/>
              <a:buChar char="•"/>
            </a:pPr>
            <a:r>
              <a:rPr lang="zh-TW" altLang="en-US" sz="1600" dirty="0">
                <a:solidFill>
                  <a:srgbClr val="FF6600"/>
                </a:solidFill>
                <a:latin typeface="微軟正黑體" panose="020B0604030504040204" pitchFamily="34" charset="-120"/>
                <a:ea typeface="微軟正黑體" panose="020B0604030504040204" pitchFamily="34" charset="-120"/>
              </a:rPr>
              <a:t>營業稅：直接薪資</a:t>
            </a:r>
            <a:r>
              <a:rPr lang="en-US" altLang="zh-TW" sz="1600" dirty="0">
                <a:solidFill>
                  <a:srgbClr val="FF6600"/>
                </a:solidFill>
                <a:latin typeface="微軟正黑體" panose="020B0604030504040204" pitchFamily="34" charset="-120"/>
                <a:ea typeface="微軟正黑體" panose="020B0604030504040204" pitchFamily="34" charset="-120"/>
              </a:rPr>
              <a:t>+</a:t>
            </a:r>
            <a:r>
              <a:rPr lang="zh-TW" altLang="en-US" sz="1600" dirty="0">
                <a:solidFill>
                  <a:srgbClr val="FF6600"/>
                </a:solidFill>
                <a:latin typeface="微軟正黑體" panose="020B0604030504040204" pitchFamily="34" charset="-120"/>
                <a:ea typeface="微軟正黑體" panose="020B0604030504040204" pitchFamily="34" charset="-120"/>
              </a:rPr>
              <a:t>管理費</a:t>
            </a:r>
            <a:r>
              <a:rPr lang="en-US" altLang="zh-TW" sz="1600" dirty="0">
                <a:solidFill>
                  <a:srgbClr val="FF6600"/>
                </a:solidFill>
                <a:latin typeface="微軟正黑體" panose="020B0604030504040204" pitchFamily="34" charset="-120"/>
                <a:ea typeface="微軟正黑體" panose="020B0604030504040204" pitchFamily="34" charset="-120"/>
              </a:rPr>
              <a:t>+</a:t>
            </a:r>
            <a:r>
              <a:rPr lang="zh-TW" altLang="en-US" sz="1600" dirty="0">
                <a:solidFill>
                  <a:srgbClr val="FF6600"/>
                </a:solidFill>
                <a:latin typeface="微軟正黑體" panose="020B0604030504040204" pitchFamily="34" charset="-120"/>
                <a:ea typeface="微軟正黑體" panose="020B0604030504040204" pitchFamily="34" charset="-120"/>
              </a:rPr>
              <a:t>其他直接費用</a:t>
            </a:r>
            <a:r>
              <a:rPr lang="en-US" altLang="zh-TW" sz="1600" dirty="0">
                <a:solidFill>
                  <a:srgbClr val="FF6600"/>
                </a:solidFill>
                <a:latin typeface="微軟正黑體" panose="020B0604030504040204" pitchFamily="34" charset="-120"/>
                <a:ea typeface="微軟正黑體" panose="020B0604030504040204" pitchFamily="34" charset="-120"/>
              </a:rPr>
              <a:t>) x5%</a:t>
            </a:r>
          </a:p>
          <a:p>
            <a:pPr marL="171450" indent="-171450">
              <a:lnSpc>
                <a:spcPts val="2000"/>
              </a:lnSpc>
              <a:buFont typeface="Arial" panose="020B0604020202020204" pitchFamily="34" charset="0"/>
              <a:buChar char="•"/>
            </a:pPr>
            <a:r>
              <a:rPr lang="zh-TW" altLang="en-US" sz="1600" dirty="0">
                <a:solidFill>
                  <a:srgbClr val="FF6600"/>
                </a:solidFill>
                <a:latin typeface="微軟正黑體" panose="020B0604030504040204" pitchFamily="34" charset="-120"/>
                <a:ea typeface="微軟正黑體" panose="020B0604030504040204" pitchFamily="34" charset="-120"/>
              </a:rPr>
              <a:t>「專業服務費」包含：輔導單位費用、取得必要量化成果之認驗證費用、會計師查證費用。</a:t>
            </a:r>
          </a:p>
        </p:txBody>
      </p:sp>
      <p:sp>
        <p:nvSpPr>
          <p:cNvPr id="3" name="矩形 2"/>
          <p:cNvSpPr/>
          <p:nvPr/>
        </p:nvSpPr>
        <p:spPr>
          <a:xfrm>
            <a:off x="251520" y="5877272"/>
            <a:ext cx="7116051" cy="369332"/>
          </a:xfrm>
          <a:prstGeom prst="rect">
            <a:avLst/>
          </a:prstGeom>
        </p:spPr>
        <p:txBody>
          <a:bodyPr wrap="none">
            <a:spAutoFit/>
          </a:bodyPr>
          <a:lstStyle/>
          <a:p>
            <a:r>
              <a:rPr lang="zh-TW" altLang="en-US" dirty="0">
                <a:latin typeface="微軟正黑體" panose="020B0604030504040204" pitchFamily="34" charset="-120"/>
                <a:ea typeface="微軟正黑體" panose="020B0604030504040204" pitchFamily="34" charset="-120"/>
              </a:rPr>
              <a:t>「專業服務費」佔總經費比例</a:t>
            </a:r>
            <a:r>
              <a:rPr lang="en-US" altLang="zh-TW" dirty="0">
                <a:latin typeface="微軟正黑體" panose="020B0604030504040204" pitchFamily="34" charset="-120"/>
                <a:ea typeface="微軟正黑體" panose="020B0604030504040204" pitchFamily="34" charset="-120"/>
              </a:rPr>
              <a:t>OOO</a:t>
            </a:r>
            <a:r>
              <a:rPr lang="zh-TW" altLang="en-US" dirty="0">
                <a:latin typeface="微軟正黑體" panose="020B0604030504040204" pitchFamily="34" charset="-120"/>
                <a:ea typeface="微軟正黑體" panose="020B0604030504040204" pitchFamily="34" charset="-120"/>
              </a:rPr>
              <a:t> </a:t>
            </a:r>
            <a:r>
              <a:rPr lang="en-US" altLang="zh-TW" dirty="0">
                <a:latin typeface="微軟正黑體" panose="020B0604030504040204" pitchFamily="34" charset="-120"/>
                <a:ea typeface="微軟正黑體" panose="020B0604030504040204" pitchFamily="34" charset="-120"/>
              </a:rPr>
              <a:t>%</a:t>
            </a:r>
            <a:r>
              <a:rPr lang="zh-TW" altLang="en-US" dirty="0">
                <a:latin typeface="微軟正黑體" panose="020B0604030504040204" pitchFamily="34" charset="-120"/>
                <a:ea typeface="微軟正黑體" panose="020B0604030504040204" pitchFamily="34" charset="-120"/>
              </a:rPr>
              <a:t>      </a:t>
            </a:r>
            <a:r>
              <a:rPr lang="zh-TW" altLang="en-US" sz="1200" dirty="0">
                <a:latin typeface="微軟正黑體" panose="020B0604030504040204" pitchFamily="34" charset="-120"/>
                <a:ea typeface="微軟正黑體" panose="020B0604030504040204" pitchFamily="34" charset="-120"/>
              </a:rPr>
              <a:t>計算方式：</a:t>
            </a:r>
            <a:r>
              <a:rPr lang="en-US" altLang="zh-TW" sz="1200" dirty="0">
                <a:latin typeface="微軟正黑體" panose="020B0604030504040204" pitchFamily="34" charset="-120"/>
                <a:ea typeface="微軟正黑體" panose="020B0604030504040204" pitchFamily="34" charset="-120"/>
              </a:rPr>
              <a:t>(</a:t>
            </a:r>
            <a:r>
              <a:rPr lang="zh-TW" altLang="en-US" sz="1200" dirty="0">
                <a:latin typeface="微軟正黑體" panose="020B0604030504040204" pitchFamily="34" charset="-120"/>
                <a:ea typeface="微軟正黑體" panose="020B0604030504040204" pitchFamily="34" charset="-120"/>
              </a:rPr>
              <a:t>專業服務費</a:t>
            </a:r>
            <a:r>
              <a:rPr lang="en-US" altLang="zh-TW" sz="1200" dirty="0">
                <a:latin typeface="微軟正黑體" panose="020B0604030504040204" pitchFamily="34" charset="-120"/>
                <a:ea typeface="微軟正黑體" panose="020B0604030504040204" pitchFamily="34" charset="-120"/>
              </a:rPr>
              <a:t>/</a:t>
            </a:r>
            <a:r>
              <a:rPr lang="zh-TW" altLang="en-US" sz="1200" dirty="0">
                <a:latin typeface="微軟正黑體" panose="020B0604030504040204" pitchFamily="34" charset="-120"/>
                <a:ea typeface="微軟正黑體" panose="020B0604030504040204" pitchFamily="34" charset="-120"/>
              </a:rPr>
              <a:t>總經費</a:t>
            </a:r>
            <a:r>
              <a:rPr lang="en-US" altLang="zh-TW" sz="1200" dirty="0">
                <a:latin typeface="微軟正黑體" panose="020B0604030504040204" pitchFamily="34" charset="-120"/>
                <a:ea typeface="微軟正黑體" panose="020B0604030504040204" pitchFamily="34" charset="-120"/>
              </a:rPr>
              <a:t>)</a:t>
            </a:r>
            <a:r>
              <a:rPr lang="zh-TW" altLang="en-US" sz="1200" dirty="0">
                <a:latin typeface="微軟正黑體" panose="020B0604030504040204" pitchFamily="34" charset="-120"/>
                <a:ea typeface="微軟正黑體" panose="020B0604030504040204" pitchFamily="34" charset="-120"/>
              </a:rPr>
              <a:t> </a:t>
            </a:r>
            <a:r>
              <a:rPr lang="en-US" altLang="zh-TW" sz="1200" dirty="0">
                <a:latin typeface="微軟正黑體" panose="020B0604030504040204" pitchFamily="34" charset="-120"/>
                <a:ea typeface="微軟正黑體" panose="020B0604030504040204" pitchFamily="34" charset="-120"/>
              </a:rPr>
              <a:t>x 100%</a:t>
            </a:r>
            <a:r>
              <a:rPr lang="zh-TW" altLang="en-US" sz="1200" dirty="0">
                <a:latin typeface="微軟正黑體" panose="020B0604030504040204" pitchFamily="34" charset="-120"/>
                <a:ea typeface="微軟正黑體" panose="020B0604030504040204" pitchFamily="34" charset="-120"/>
              </a:rPr>
              <a:t> </a:t>
            </a:r>
            <a:endParaRPr lang="zh-TW" altLang="en-US" sz="1200" dirty="0"/>
          </a:p>
        </p:txBody>
      </p:sp>
    </p:spTree>
    <p:extLst>
      <p:ext uri="{BB962C8B-B14F-4D97-AF65-F5344CB8AC3E}">
        <p14:creationId xmlns:p14="http://schemas.microsoft.com/office/powerpoint/2010/main" val="375339266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fontScale="90000"/>
          </a:bodyPr>
          <a:lstStyle/>
          <a:p>
            <a:r>
              <a:rPr lang="zh-TW" altLang="en-US" dirty="0"/>
              <a:t>六、人力規劃</a:t>
            </a:r>
          </a:p>
        </p:txBody>
      </p:sp>
      <p:sp>
        <p:nvSpPr>
          <p:cNvPr id="4" name="投影片編號版面配置區 3"/>
          <p:cNvSpPr>
            <a:spLocks noGrp="1"/>
          </p:cNvSpPr>
          <p:nvPr>
            <p:ph type="sldNum" sz="quarter" idx="12"/>
          </p:nvPr>
        </p:nvSpPr>
        <p:spPr/>
        <p:txBody>
          <a:bodyPr/>
          <a:lstStyle/>
          <a:p>
            <a:fld id="{73223D1E-4C2A-4DC2-9A2B-E1865257190C}" type="slidenum">
              <a:rPr lang="zh-TW" altLang="en-US" smtClean="0"/>
              <a:pPr/>
              <a:t>16</a:t>
            </a:fld>
            <a:endParaRPr lang="zh-TW" altLang="en-US"/>
          </a:p>
        </p:txBody>
      </p:sp>
      <p:graphicFrame>
        <p:nvGraphicFramePr>
          <p:cNvPr id="5" name="表格 4"/>
          <p:cNvGraphicFramePr>
            <a:graphicFrameLocks noGrp="1"/>
          </p:cNvGraphicFramePr>
          <p:nvPr>
            <p:extLst>
              <p:ext uri="{D42A27DB-BD31-4B8C-83A1-F6EECF244321}">
                <p14:modId xmlns:p14="http://schemas.microsoft.com/office/powerpoint/2010/main" val="3146469768"/>
              </p:ext>
            </p:extLst>
          </p:nvPr>
        </p:nvGraphicFramePr>
        <p:xfrm>
          <a:off x="251520" y="1052737"/>
          <a:ext cx="8640960" cy="4996309"/>
        </p:xfrm>
        <a:graphic>
          <a:graphicData uri="http://schemas.openxmlformats.org/drawingml/2006/table">
            <a:tbl>
              <a:tblPr firstRow="1" firstCol="1" bandRow="1">
                <a:tableStyleId>{5940675A-B579-460E-94D1-54222C63F5DA}</a:tableStyleId>
              </a:tblPr>
              <a:tblGrid>
                <a:gridCol w="576064">
                  <a:extLst>
                    <a:ext uri="{9D8B030D-6E8A-4147-A177-3AD203B41FA5}">
                      <a16:colId xmlns:a16="http://schemas.microsoft.com/office/drawing/2014/main" val="20000"/>
                    </a:ext>
                  </a:extLst>
                </a:gridCol>
                <a:gridCol w="2492014">
                  <a:extLst>
                    <a:ext uri="{9D8B030D-6E8A-4147-A177-3AD203B41FA5}">
                      <a16:colId xmlns:a16="http://schemas.microsoft.com/office/drawing/2014/main" val="20001"/>
                    </a:ext>
                  </a:extLst>
                </a:gridCol>
                <a:gridCol w="3203668">
                  <a:extLst>
                    <a:ext uri="{9D8B030D-6E8A-4147-A177-3AD203B41FA5}">
                      <a16:colId xmlns:a16="http://schemas.microsoft.com/office/drawing/2014/main" val="20002"/>
                    </a:ext>
                  </a:extLst>
                </a:gridCol>
                <a:gridCol w="2369214">
                  <a:extLst>
                    <a:ext uri="{9D8B030D-6E8A-4147-A177-3AD203B41FA5}">
                      <a16:colId xmlns:a16="http://schemas.microsoft.com/office/drawing/2014/main" val="20003"/>
                    </a:ext>
                  </a:extLst>
                </a:gridCol>
              </a:tblGrid>
              <a:tr h="507808">
                <a:tc>
                  <a:txBody>
                    <a:bodyPr/>
                    <a:lstStyle/>
                    <a:p>
                      <a:pPr algn="ctr">
                        <a:lnSpc>
                          <a:spcPts val="2200"/>
                        </a:lnSpc>
                        <a:spcAft>
                          <a:spcPts val="0"/>
                        </a:spcAft>
                      </a:pPr>
                      <a:r>
                        <a:rPr lang="zh-TW" altLang="en-US" sz="1600" kern="100" dirty="0">
                          <a:effectLst/>
                          <a:latin typeface="微軟正黑體" panose="020B0604030504040204" pitchFamily="34" charset="-120"/>
                          <a:ea typeface="微軟正黑體" panose="020B0604030504040204" pitchFamily="34" charset="-120"/>
                          <a:cs typeface="CG Times"/>
                        </a:rPr>
                        <a:t>單位</a:t>
                      </a:r>
                      <a:endParaRPr lang="zh-TW" sz="1600" kern="100" dirty="0">
                        <a:effectLst/>
                        <a:latin typeface="微軟正黑體" panose="020B0604030504040204" pitchFamily="34" charset="-120"/>
                        <a:ea typeface="微軟正黑體" panose="020B0604030504040204" pitchFamily="34" charset="-120"/>
                        <a:cs typeface="CG Times"/>
                      </a:endParaRPr>
                    </a:p>
                  </a:txBody>
                  <a:tcPr marL="68580" marR="68580" marT="0" marB="0">
                    <a:solidFill>
                      <a:schemeClr val="bg1">
                        <a:lumMod val="85000"/>
                      </a:schemeClr>
                    </a:solidFill>
                  </a:tcPr>
                </a:tc>
                <a:tc>
                  <a:txBody>
                    <a:bodyPr/>
                    <a:lstStyle/>
                    <a:p>
                      <a:pPr marL="0" marR="0" indent="0" algn="ctr" defTabSz="914400" rtl="0" eaLnBrk="1" fontAlgn="auto" latinLnBrk="0" hangingPunct="1">
                        <a:lnSpc>
                          <a:spcPts val="2200"/>
                        </a:lnSpc>
                        <a:spcBef>
                          <a:spcPts val="0"/>
                        </a:spcBef>
                        <a:spcAft>
                          <a:spcPts val="0"/>
                        </a:spcAft>
                        <a:buClrTx/>
                        <a:buSzTx/>
                        <a:buFontTx/>
                        <a:buNone/>
                        <a:tabLst/>
                        <a:defRPr/>
                      </a:pPr>
                      <a:r>
                        <a:rPr lang="zh-TW" altLang="en-US" sz="1600" kern="100" dirty="0">
                          <a:effectLst/>
                          <a:latin typeface="微軟正黑體" panose="020B0604030504040204" pitchFamily="34" charset="-120"/>
                          <a:ea typeface="微軟正黑體" panose="020B0604030504040204" pitchFamily="34" charset="-120"/>
                          <a:cs typeface="+mn-cs"/>
                        </a:rPr>
                        <a:t>單位名稱</a:t>
                      </a:r>
                      <a:r>
                        <a:rPr lang="en-US" altLang="zh-TW" sz="1600" kern="100" dirty="0">
                          <a:effectLst/>
                          <a:latin typeface="微軟正黑體" panose="020B0604030504040204" pitchFamily="34" charset="-120"/>
                          <a:ea typeface="微軟正黑體" panose="020B0604030504040204" pitchFamily="34" charset="-120"/>
                          <a:cs typeface="+mn-cs"/>
                        </a:rPr>
                        <a:t>/</a:t>
                      </a:r>
                      <a:r>
                        <a:rPr lang="zh-TW" altLang="en-US" sz="1600" kern="100" dirty="0">
                          <a:effectLst/>
                          <a:latin typeface="微軟正黑體" panose="020B0604030504040204" pitchFamily="34" charset="-120"/>
                          <a:ea typeface="微軟正黑體" panose="020B0604030504040204" pitchFamily="34" charset="-120"/>
                          <a:cs typeface="+mn-cs"/>
                        </a:rPr>
                        <a:t>姓名</a:t>
                      </a:r>
                      <a:endParaRPr lang="zh-TW" altLang="zh-TW" sz="1600" kern="100" dirty="0">
                        <a:effectLst/>
                        <a:latin typeface="微軟正黑體" panose="020B0604030504040204" pitchFamily="34" charset="-120"/>
                        <a:ea typeface="微軟正黑體" panose="020B0604030504040204" pitchFamily="34" charset="-120"/>
                        <a:cs typeface="CG Times"/>
                      </a:endParaRPr>
                    </a:p>
                  </a:txBody>
                  <a:tcPr marL="68580" marR="68580" marT="0" marB="0">
                    <a:solidFill>
                      <a:schemeClr val="bg1">
                        <a:lumMod val="85000"/>
                      </a:schemeClr>
                    </a:solidFill>
                  </a:tcPr>
                </a:tc>
                <a:tc>
                  <a:txBody>
                    <a:bodyPr/>
                    <a:lstStyle/>
                    <a:p>
                      <a:pPr algn="ctr">
                        <a:lnSpc>
                          <a:spcPts val="2200"/>
                        </a:lnSpc>
                        <a:spcAft>
                          <a:spcPts val="0"/>
                        </a:spcAft>
                      </a:pPr>
                      <a:r>
                        <a:rPr lang="zh-TW" sz="1600" kern="100" dirty="0">
                          <a:effectLst/>
                          <a:latin typeface="微軟正黑體" panose="020B0604030504040204" pitchFamily="34" charset="-120"/>
                          <a:ea typeface="微軟正黑體" panose="020B0604030504040204" pitchFamily="34" charset="-120"/>
                        </a:rPr>
                        <a:t>本計畫執行人員階層</a:t>
                      </a:r>
                      <a:endParaRPr lang="zh-TW" sz="1600" kern="100" dirty="0">
                        <a:effectLst/>
                        <a:latin typeface="微軟正黑體" panose="020B0604030504040204" pitchFamily="34" charset="-120"/>
                        <a:ea typeface="微軟正黑體" panose="020B0604030504040204" pitchFamily="34" charset="-120"/>
                        <a:cs typeface="CG Times"/>
                      </a:endParaRPr>
                    </a:p>
                  </a:txBody>
                  <a:tcPr marL="68580" marR="68580" marT="0" marB="0">
                    <a:solidFill>
                      <a:schemeClr val="bg1">
                        <a:lumMod val="85000"/>
                      </a:schemeClr>
                    </a:solidFill>
                  </a:tcPr>
                </a:tc>
                <a:tc>
                  <a:txBody>
                    <a:bodyPr/>
                    <a:lstStyle/>
                    <a:p>
                      <a:pPr algn="ctr">
                        <a:lnSpc>
                          <a:spcPts val="2200"/>
                        </a:lnSpc>
                        <a:spcAft>
                          <a:spcPts val="0"/>
                        </a:spcAft>
                      </a:pPr>
                      <a:r>
                        <a:rPr lang="zh-TW" altLang="en-US" sz="1600" kern="100" dirty="0">
                          <a:effectLst/>
                          <a:latin typeface="微軟正黑體" panose="020B0604030504040204" pitchFamily="34" charset="-120"/>
                          <a:ea typeface="微軟正黑體" panose="020B0604030504040204" pitchFamily="34" charset="-120"/>
                        </a:rPr>
                        <a:t>人力運用</a:t>
                      </a:r>
                      <a:r>
                        <a:rPr lang="en-US" altLang="zh-TW" sz="1600" kern="100" dirty="0">
                          <a:effectLst/>
                          <a:latin typeface="微軟正黑體" panose="020B0604030504040204" pitchFamily="34" charset="-120"/>
                          <a:ea typeface="微軟正黑體" panose="020B0604030504040204" pitchFamily="34" charset="-120"/>
                        </a:rPr>
                        <a:t>(</a:t>
                      </a:r>
                      <a:r>
                        <a:rPr lang="zh-TW" altLang="en-US" sz="1600" kern="100" dirty="0">
                          <a:effectLst/>
                          <a:latin typeface="微軟正黑體" panose="020B0604030504040204" pitchFamily="34" charset="-120"/>
                          <a:ea typeface="微軟正黑體" panose="020B0604030504040204" pitchFamily="34" charset="-120"/>
                        </a:rPr>
                        <a:t>人月數</a:t>
                      </a:r>
                      <a:r>
                        <a:rPr lang="en-US" altLang="zh-TW" sz="1600" kern="100" dirty="0">
                          <a:effectLst/>
                          <a:latin typeface="微軟正黑體" panose="020B0604030504040204" pitchFamily="34" charset="-120"/>
                          <a:ea typeface="微軟正黑體" panose="020B0604030504040204" pitchFamily="34" charset="-120"/>
                        </a:rPr>
                        <a:t>)/</a:t>
                      </a:r>
                    </a:p>
                    <a:p>
                      <a:pPr algn="ctr">
                        <a:lnSpc>
                          <a:spcPts val="2200"/>
                        </a:lnSpc>
                        <a:spcAft>
                          <a:spcPts val="0"/>
                        </a:spcAft>
                      </a:pPr>
                      <a:r>
                        <a:rPr lang="zh-TW" altLang="en-US" sz="1600" kern="100" dirty="0">
                          <a:effectLst/>
                          <a:latin typeface="微軟正黑體" panose="020B0604030504040204" pitchFamily="34" charset="-120"/>
                          <a:ea typeface="微軟正黑體" panose="020B0604030504040204" pitchFamily="34" charset="-120"/>
                        </a:rPr>
                        <a:t>專長說明</a:t>
                      </a:r>
                      <a:endParaRPr lang="zh-TW" sz="1600" kern="100" dirty="0">
                        <a:effectLst/>
                        <a:latin typeface="微軟正黑體" panose="020B0604030504040204" pitchFamily="34" charset="-120"/>
                        <a:ea typeface="微軟正黑體" panose="020B0604030504040204" pitchFamily="34" charset="-120"/>
                        <a:cs typeface="CG Times"/>
                      </a:endParaRPr>
                    </a:p>
                  </a:txBody>
                  <a:tcPr marL="68580" marR="68580" marT="0" marB="0">
                    <a:solidFill>
                      <a:schemeClr val="bg1">
                        <a:lumMod val="85000"/>
                      </a:schemeClr>
                    </a:solidFill>
                  </a:tcPr>
                </a:tc>
                <a:extLst>
                  <a:ext uri="{0D108BD9-81ED-4DB2-BD59-A6C34878D82A}">
                    <a16:rowId xmlns:a16="http://schemas.microsoft.com/office/drawing/2014/main" val="10000"/>
                  </a:ext>
                </a:extLst>
              </a:tr>
              <a:tr h="318625">
                <a:tc rowSpan="8">
                  <a:txBody>
                    <a:bodyPr/>
                    <a:lstStyle/>
                    <a:p>
                      <a:pPr algn="ctr">
                        <a:lnSpc>
                          <a:spcPts val="2200"/>
                        </a:lnSpc>
                        <a:spcAft>
                          <a:spcPts val="0"/>
                        </a:spcAft>
                      </a:pPr>
                      <a:r>
                        <a:rPr lang="zh-TW" altLang="en-US" sz="1600" kern="100" dirty="0">
                          <a:solidFill>
                            <a:schemeClr val="bg1"/>
                          </a:solidFill>
                          <a:effectLst/>
                          <a:latin typeface="微軟正黑體" panose="020B0604030504040204" pitchFamily="34" charset="-120"/>
                          <a:ea typeface="微軟正黑體" panose="020B0604030504040204" pitchFamily="34" charset="-120"/>
                          <a:cs typeface="CG Times"/>
                        </a:rPr>
                        <a:t>提案單位</a:t>
                      </a:r>
                      <a:endParaRPr lang="zh-TW" sz="1600" kern="100" dirty="0">
                        <a:solidFill>
                          <a:schemeClr val="bg1"/>
                        </a:solidFill>
                        <a:effectLst/>
                        <a:latin typeface="微軟正黑體" panose="020B0604030504040204" pitchFamily="34" charset="-120"/>
                        <a:ea typeface="微軟正黑體" panose="020B0604030504040204" pitchFamily="34" charset="-120"/>
                        <a:cs typeface="CG Times"/>
                      </a:endParaRPr>
                    </a:p>
                  </a:txBody>
                  <a:tcPr marL="68580" marR="68580" marT="0" marB="0" vert="eaVert" anchor="ctr">
                    <a:solidFill>
                      <a:schemeClr val="accent2"/>
                    </a:solidFill>
                  </a:tcPr>
                </a:tc>
                <a:tc>
                  <a:txBody>
                    <a:bodyPr/>
                    <a:lstStyle/>
                    <a:p>
                      <a:pPr algn="just">
                        <a:lnSpc>
                          <a:spcPts val="2200"/>
                        </a:lnSpc>
                        <a:spcAft>
                          <a:spcPts val="0"/>
                        </a:spcAft>
                      </a:pPr>
                      <a:r>
                        <a:rPr lang="en-US" altLang="zh-TW" sz="1200" kern="100" dirty="0">
                          <a:effectLst/>
                          <a:latin typeface="微軟正黑體" panose="020B0604030504040204" pitchFamily="34" charset="-120"/>
                          <a:ea typeface="微軟正黑體" panose="020B0604030504040204" pitchFamily="34" charset="-120"/>
                          <a:cs typeface="CG Times"/>
                        </a:rPr>
                        <a:t>OOO</a:t>
                      </a:r>
                      <a:r>
                        <a:rPr lang="zh-TW" altLang="en-US" sz="1200" kern="100" dirty="0">
                          <a:effectLst/>
                          <a:latin typeface="微軟正黑體" panose="020B0604030504040204" pitchFamily="34" charset="-120"/>
                          <a:ea typeface="微軟正黑體" panose="020B0604030504040204" pitchFamily="34" charset="-120"/>
                          <a:cs typeface="CG Times"/>
                        </a:rPr>
                        <a:t>公司</a:t>
                      </a:r>
                      <a:r>
                        <a:rPr lang="en-US" altLang="zh-TW" sz="1200" kern="100" dirty="0">
                          <a:effectLst/>
                          <a:latin typeface="微軟正黑體" panose="020B0604030504040204" pitchFamily="34" charset="-120"/>
                          <a:ea typeface="微軟正黑體" panose="020B0604030504040204" pitchFamily="34" charset="-120"/>
                          <a:cs typeface="CG Times"/>
                        </a:rPr>
                        <a:t>/OOO</a:t>
                      </a:r>
                      <a:endParaRPr lang="zh-TW" sz="1200" kern="100" dirty="0">
                        <a:effectLst/>
                        <a:latin typeface="微軟正黑體" panose="020B0604030504040204" pitchFamily="34" charset="-120"/>
                        <a:ea typeface="微軟正黑體" panose="020B0604030504040204" pitchFamily="34" charset="-120"/>
                        <a:cs typeface="CG Times"/>
                      </a:endParaRPr>
                    </a:p>
                  </a:txBody>
                  <a:tcPr marL="68580" marR="68580" marT="0" marB="0"/>
                </a:tc>
                <a:tc>
                  <a:txBody>
                    <a:bodyPr/>
                    <a:lstStyle/>
                    <a:p>
                      <a:pPr algn="just">
                        <a:lnSpc>
                          <a:spcPts val="2200"/>
                        </a:lnSpc>
                        <a:spcAft>
                          <a:spcPts val="0"/>
                        </a:spcAft>
                      </a:pPr>
                      <a:r>
                        <a:rPr lang="en-US" sz="1400" kern="100" dirty="0">
                          <a:effectLst/>
                          <a:latin typeface="微軟正黑體" panose="020B0604030504040204" pitchFamily="34" charset="-120"/>
                          <a:ea typeface="微軟正黑體" panose="020B0604030504040204" pitchFamily="34" charset="-120"/>
                        </a:rPr>
                        <a:t> </a:t>
                      </a:r>
                      <a:r>
                        <a:rPr lang="zh-TW" altLang="en-US" sz="1400" kern="100" dirty="0">
                          <a:effectLst/>
                          <a:latin typeface="微軟正黑體" panose="020B0604030504040204" pitchFamily="34" charset="-120"/>
                          <a:ea typeface="微軟正黑體" panose="020B0604030504040204" pitchFamily="34" charset="-120"/>
                        </a:rPr>
                        <a:t>計畫主持人</a:t>
                      </a:r>
                      <a:endParaRPr lang="zh-TW" sz="1200" kern="100" dirty="0">
                        <a:effectLst/>
                        <a:latin typeface="微軟正黑體" panose="020B0604030504040204" pitchFamily="34" charset="-120"/>
                        <a:ea typeface="微軟正黑體" panose="020B0604030504040204" pitchFamily="34" charset="-120"/>
                        <a:cs typeface="CG Times"/>
                      </a:endParaRPr>
                    </a:p>
                  </a:txBody>
                  <a:tcPr marL="68580" marR="68580" marT="0" marB="0"/>
                </a:tc>
                <a:tc>
                  <a:txBody>
                    <a:bodyPr/>
                    <a:lstStyle/>
                    <a:p>
                      <a:pPr marL="0" marR="63500" algn="just" defTabSz="914400" rtl="0" eaLnBrk="1" latinLnBrk="0" hangingPunct="1">
                        <a:lnSpc>
                          <a:spcPts val="2200"/>
                        </a:lnSpc>
                        <a:spcAft>
                          <a:spcPts val="0"/>
                        </a:spcAft>
                      </a:pPr>
                      <a:r>
                        <a:rPr lang="en-US" sz="1400" kern="100">
                          <a:solidFill>
                            <a:schemeClr val="tx1"/>
                          </a:solidFill>
                          <a:effectLst/>
                          <a:latin typeface="微軟正黑體" panose="020B0604030504040204" pitchFamily="34" charset="-120"/>
                          <a:ea typeface="微軟正黑體" panose="020B0604030504040204" pitchFamily="34" charset="-120"/>
                          <a:cs typeface="+mn-cs"/>
                        </a:rPr>
                        <a:t>OO</a:t>
                      </a:r>
                      <a:r>
                        <a:rPr lang="zh-TW" sz="1400" kern="100">
                          <a:solidFill>
                            <a:schemeClr val="tx1"/>
                          </a:solidFill>
                          <a:effectLst/>
                          <a:latin typeface="微軟正黑體" panose="020B0604030504040204" pitchFamily="34" charset="-120"/>
                          <a:ea typeface="微軟正黑體" panose="020B0604030504040204" pitchFamily="34" charset="-120"/>
                          <a:cs typeface="+mn-cs"/>
                        </a:rPr>
                        <a:t>人月</a:t>
                      </a:r>
                      <a:r>
                        <a:rPr lang="en-US" sz="1400" kern="100">
                          <a:solidFill>
                            <a:schemeClr val="tx1"/>
                          </a:solidFill>
                          <a:effectLst/>
                          <a:latin typeface="微軟正黑體" panose="020B0604030504040204" pitchFamily="34" charset="-120"/>
                          <a:ea typeface="微軟正黑體" panose="020B0604030504040204" pitchFamily="34" charset="-120"/>
                          <a:cs typeface="+mn-cs"/>
                        </a:rPr>
                        <a:t>/</a:t>
                      </a:r>
                      <a:r>
                        <a:rPr lang="zh-TW" sz="1400" kern="100">
                          <a:solidFill>
                            <a:schemeClr val="tx1"/>
                          </a:solidFill>
                          <a:effectLst/>
                          <a:latin typeface="微軟正黑體" panose="020B0604030504040204" pitchFamily="34" charset="-120"/>
                          <a:ea typeface="微軟正黑體" panose="020B0604030504040204" pitchFamily="34" charset="-120"/>
                          <a:cs typeface="+mn-cs"/>
                        </a:rPr>
                        <a:t>專長說明</a:t>
                      </a:r>
                    </a:p>
                  </a:txBody>
                  <a:tcPr marL="68580" marR="68580" marT="0" marB="0"/>
                </a:tc>
                <a:extLst>
                  <a:ext uri="{0D108BD9-81ED-4DB2-BD59-A6C34878D82A}">
                    <a16:rowId xmlns:a16="http://schemas.microsoft.com/office/drawing/2014/main" val="10001"/>
                  </a:ext>
                </a:extLst>
              </a:tr>
              <a:tr h="318625">
                <a:tc vMerge="1">
                  <a:txBody>
                    <a:bodyPr/>
                    <a:lstStyle/>
                    <a:p>
                      <a:pPr algn="just">
                        <a:lnSpc>
                          <a:spcPts val="2200"/>
                        </a:lnSpc>
                        <a:spcAft>
                          <a:spcPts val="0"/>
                        </a:spcAft>
                      </a:pPr>
                      <a:endParaRPr lang="zh-TW" sz="1200" kern="100" dirty="0">
                        <a:effectLst/>
                        <a:latin typeface="微軟正黑體" panose="020B0604030504040204" pitchFamily="34" charset="-120"/>
                        <a:ea typeface="微軟正黑體" panose="020B0604030504040204" pitchFamily="34" charset="-120"/>
                        <a:cs typeface="CG Times"/>
                      </a:endParaRPr>
                    </a:p>
                  </a:txBody>
                  <a:tcPr marL="68580" marR="68580" marT="0" marB="0"/>
                </a:tc>
                <a:tc>
                  <a:txBody>
                    <a:bodyPr/>
                    <a:lstStyle/>
                    <a:p>
                      <a:pPr marL="0" marR="0" indent="0" algn="just" defTabSz="914400" rtl="0" eaLnBrk="1" fontAlgn="auto" latinLnBrk="0" hangingPunct="1">
                        <a:lnSpc>
                          <a:spcPts val="2200"/>
                        </a:lnSpc>
                        <a:spcBef>
                          <a:spcPts val="0"/>
                        </a:spcBef>
                        <a:spcAft>
                          <a:spcPts val="0"/>
                        </a:spcAft>
                        <a:buClrTx/>
                        <a:buSzTx/>
                        <a:buFontTx/>
                        <a:buNone/>
                        <a:tabLst/>
                        <a:defRPr/>
                      </a:pPr>
                      <a:r>
                        <a:rPr lang="en-US" altLang="zh-TW" sz="1200" kern="100" dirty="0">
                          <a:effectLst/>
                          <a:latin typeface="微軟正黑體" panose="020B0604030504040204" pitchFamily="34" charset="-120"/>
                          <a:ea typeface="微軟正黑體" panose="020B0604030504040204" pitchFamily="34" charset="-120"/>
                          <a:cs typeface="CG Times"/>
                        </a:rPr>
                        <a:t>OOO</a:t>
                      </a:r>
                      <a:r>
                        <a:rPr lang="zh-TW" altLang="en-US" sz="1200" kern="100" dirty="0">
                          <a:effectLst/>
                          <a:latin typeface="微軟正黑體" panose="020B0604030504040204" pitchFamily="34" charset="-120"/>
                          <a:ea typeface="微軟正黑體" panose="020B0604030504040204" pitchFamily="34" charset="-120"/>
                          <a:cs typeface="CG Times"/>
                        </a:rPr>
                        <a:t>公司</a:t>
                      </a:r>
                      <a:r>
                        <a:rPr lang="en-US" altLang="zh-TW" sz="1200" kern="100" dirty="0">
                          <a:effectLst/>
                          <a:latin typeface="微軟正黑體" panose="020B0604030504040204" pitchFamily="34" charset="-120"/>
                          <a:ea typeface="微軟正黑體" panose="020B0604030504040204" pitchFamily="34" charset="-120"/>
                          <a:cs typeface="CG Times"/>
                        </a:rPr>
                        <a:t>/OOO</a:t>
                      </a:r>
                      <a:endParaRPr lang="zh-TW" altLang="zh-TW" sz="1200" kern="100" dirty="0">
                        <a:effectLst/>
                        <a:latin typeface="微軟正黑體" panose="020B0604030504040204" pitchFamily="34" charset="-120"/>
                        <a:ea typeface="微軟正黑體" panose="020B0604030504040204" pitchFamily="34" charset="-120"/>
                        <a:cs typeface="CG Times"/>
                      </a:endParaRPr>
                    </a:p>
                  </a:txBody>
                  <a:tcPr marL="68580" marR="68580" marT="0" marB="0"/>
                </a:tc>
                <a:tc>
                  <a:txBody>
                    <a:bodyPr/>
                    <a:lstStyle/>
                    <a:p>
                      <a:pPr marL="0" marR="63500" algn="just" defTabSz="914400" rtl="0" eaLnBrk="1" latinLnBrk="0" hangingPunct="1">
                        <a:lnSpc>
                          <a:spcPts val="2200"/>
                        </a:lnSpc>
                        <a:spcAft>
                          <a:spcPts val="0"/>
                        </a:spcAft>
                      </a:pPr>
                      <a:r>
                        <a:rPr lang="zh-TW" sz="1400" kern="100" dirty="0">
                          <a:solidFill>
                            <a:schemeClr val="tx1"/>
                          </a:solidFill>
                          <a:effectLst/>
                          <a:latin typeface="微軟正黑體" panose="020B0604030504040204" pitchFamily="34" charset="-120"/>
                          <a:ea typeface="微軟正黑體" panose="020B0604030504040204" pitchFamily="34" charset="-120"/>
                          <a:cs typeface="+mn-cs"/>
                        </a:rPr>
                        <a:t>副研究員</a:t>
                      </a:r>
                    </a:p>
                  </a:txBody>
                  <a:tcPr marL="68580" marR="68580" marT="0" marB="0"/>
                </a:tc>
                <a:tc>
                  <a:txBody>
                    <a:bodyPr/>
                    <a:lstStyle/>
                    <a:p>
                      <a:pPr marL="0" marR="63500" algn="just" defTabSz="914400" rtl="0" eaLnBrk="1" latinLnBrk="0" hangingPunct="1">
                        <a:lnSpc>
                          <a:spcPts val="2200"/>
                        </a:lnSpc>
                        <a:spcAft>
                          <a:spcPts val="0"/>
                        </a:spcAft>
                      </a:pPr>
                      <a:r>
                        <a:rPr lang="en-US" sz="1400" kern="100">
                          <a:solidFill>
                            <a:schemeClr val="tx1"/>
                          </a:solidFill>
                          <a:effectLst/>
                          <a:latin typeface="微軟正黑體" panose="020B0604030504040204" pitchFamily="34" charset="-120"/>
                          <a:ea typeface="微軟正黑體" panose="020B0604030504040204" pitchFamily="34" charset="-120"/>
                          <a:cs typeface="+mn-cs"/>
                        </a:rPr>
                        <a:t>OO</a:t>
                      </a:r>
                      <a:r>
                        <a:rPr lang="zh-TW" sz="1400" kern="100">
                          <a:solidFill>
                            <a:schemeClr val="tx1"/>
                          </a:solidFill>
                          <a:effectLst/>
                          <a:latin typeface="微軟正黑體" panose="020B0604030504040204" pitchFamily="34" charset="-120"/>
                          <a:ea typeface="微軟正黑體" panose="020B0604030504040204" pitchFamily="34" charset="-120"/>
                          <a:cs typeface="+mn-cs"/>
                        </a:rPr>
                        <a:t>人月</a:t>
                      </a:r>
                      <a:r>
                        <a:rPr lang="en-US" sz="1400" kern="100">
                          <a:solidFill>
                            <a:schemeClr val="tx1"/>
                          </a:solidFill>
                          <a:effectLst/>
                          <a:latin typeface="微軟正黑體" panose="020B0604030504040204" pitchFamily="34" charset="-120"/>
                          <a:ea typeface="微軟正黑體" panose="020B0604030504040204" pitchFamily="34" charset="-120"/>
                          <a:cs typeface="+mn-cs"/>
                        </a:rPr>
                        <a:t>/</a:t>
                      </a:r>
                      <a:r>
                        <a:rPr lang="zh-TW" sz="1400" kern="100">
                          <a:solidFill>
                            <a:schemeClr val="tx1"/>
                          </a:solidFill>
                          <a:effectLst/>
                          <a:latin typeface="微軟正黑體" panose="020B0604030504040204" pitchFamily="34" charset="-120"/>
                          <a:ea typeface="微軟正黑體" panose="020B0604030504040204" pitchFamily="34" charset="-120"/>
                          <a:cs typeface="+mn-cs"/>
                        </a:rPr>
                        <a:t>專長說明（不支薪）</a:t>
                      </a:r>
                    </a:p>
                  </a:txBody>
                  <a:tcPr marL="68580" marR="68580" marT="0" marB="0"/>
                </a:tc>
                <a:extLst>
                  <a:ext uri="{0D108BD9-81ED-4DB2-BD59-A6C34878D82A}">
                    <a16:rowId xmlns:a16="http://schemas.microsoft.com/office/drawing/2014/main" val="10002"/>
                  </a:ext>
                </a:extLst>
              </a:tr>
              <a:tr h="318625">
                <a:tc vMerge="1">
                  <a:txBody>
                    <a:bodyPr/>
                    <a:lstStyle/>
                    <a:p>
                      <a:pPr algn="just">
                        <a:lnSpc>
                          <a:spcPts val="2200"/>
                        </a:lnSpc>
                        <a:spcAft>
                          <a:spcPts val="0"/>
                        </a:spcAft>
                      </a:pPr>
                      <a:endParaRPr lang="zh-TW" sz="1200" kern="100" dirty="0">
                        <a:effectLst/>
                        <a:latin typeface="微軟正黑體" panose="020B0604030504040204" pitchFamily="34" charset="-120"/>
                        <a:ea typeface="微軟正黑體" panose="020B0604030504040204" pitchFamily="34" charset="-120"/>
                        <a:cs typeface="CG Times"/>
                      </a:endParaRPr>
                    </a:p>
                  </a:txBody>
                  <a:tcPr marL="68580" marR="68580" marT="0" marB="0"/>
                </a:tc>
                <a:tc>
                  <a:txBody>
                    <a:bodyPr/>
                    <a:lstStyle/>
                    <a:p>
                      <a:pPr marL="0" marR="0" indent="0" algn="just" defTabSz="914400" rtl="0" eaLnBrk="1" fontAlgn="auto" latinLnBrk="0" hangingPunct="1">
                        <a:lnSpc>
                          <a:spcPts val="2200"/>
                        </a:lnSpc>
                        <a:spcBef>
                          <a:spcPts val="0"/>
                        </a:spcBef>
                        <a:spcAft>
                          <a:spcPts val="0"/>
                        </a:spcAft>
                        <a:buClrTx/>
                        <a:buSzTx/>
                        <a:buFontTx/>
                        <a:buNone/>
                        <a:tabLst/>
                        <a:defRPr/>
                      </a:pPr>
                      <a:r>
                        <a:rPr lang="en-US" altLang="zh-TW" sz="1200" kern="100" dirty="0">
                          <a:effectLst/>
                          <a:latin typeface="微軟正黑體" panose="020B0604030504040204" pitchFamily="34" charset="-120"/>
                          <a:ea typeface="微軟正黑體" panose="020B0604030504040204" pitchFamily="34" charset="-120"/>
                          <a:cs typeface="CG Times"/>
                        </a:rPr>
                        <a:t>OOO</a:t>
                      </a:r>
                      <a:r>
                        <a:rPr lang="zh-TW" altLang="en-US" sz="1200" kern="100" dirty="0">
                          <a:effectLst/>
                          <a:latin typeface="微軟正黑體" panose="020B0604030504040204" pitchFamily="34" charset="-120"/>
                          <a:ea typeface="微軟正黑體" panose="020B0604030504040204" pitchFamily="34" charset="-120"/>
                          <a:cs typeface="CG Times"/>
                        </a:rPr>
                        <a:t>公司</a:t>
                      </a:r>
                      <a:r>
                        <a:rPr lang="en-US" altLang="zh-TW" sz="1200" kern="100" dirty="0">
                          <a:effectLst/>
                          <a:latin typeface="微軟正黑體" panose="020B0604030504040204" pitchFamily="34" charset="-120"/>
                          <a:ea typeface="微軟正黑體" panose="020B0604030504040204" pitchFamily="34" charset="-120"/>
                          <a:cs typeface="CG Times"/>
                        </a:rPr>
                        <a:t>/OOO</a:t>
                      </a:r>
                      <a:endParaRPr lang="zh-TW" altLang="zh-TW" sz="1200" kern="100" dirty="0">
                        <a:effectLst/>
                        <a:latin typeface="微軟正黑體" panose="020B0604030504040204" pitchFamily="34" charset="-120"/>
                        <a:ea typeface="微軟正黑體" panose="020B0604030504040204" pitchFamily="34" charset="-120"/>
                        <a:cs typeface="CG Times"/>
                      </a:endParaRPr>
                    </a:p>
                  </a:txBody>
                  <a:tcPr marL="68580" marR="68580" marT="0" marB="0"/>
                </a:tc>
                <a:tc>
                  <a:txBody>
                    <a:bodyPr/>
                    <a:lstStyle/>
                    <a:p>
                      <a:pPr marL="0" marR="63500" algn="just" defTabSz="914400" rtl="0" eaLnBrk="1" latinLnBrk="0" hangingPunct="1">
                        <a:lnSpc>
                          <a:spcPts val="2200"/>
                        </a:lnSpc>
                        <a:spcAft>
                          <a:spcPts val="0"/>
                        </a:spcAft>
                      </a:pPr>
                      <a:r>
                        <a:rPr lang="zh-TW" sz="1400" kern="100" dirty="0">
                          <a:solidFill>
                            <a:schemeClr val="tx1"/>
                          </a:solidFill>
                          <a:effectLst/>
                          <a:latin typeface="微軟正黑體" panose="020B0604030504040204" pitchFamily="34" charset="-120"/>
                          <a:ea typeface="微軟正黑體" panose="020B0604030504040204" pitchFamily="34" charset="-120"/>
                          <a:cs typeface="+mn-cs"/>
                        </a:rPr>
                        <a:t>助理研究員</a:t>
                      </a:r>
                    </a:p>
                  </a:txBody>
                  <a:tcPr marL="68580" marR="68580" marT="0" marB="0"/>
                </a:tc>
                <a:tc>
                  <a:txBody>
                    <a:bodyPr/>
                    <a:lstStyle/>
                    <a:p>
                      <a:pPr marL="0" marR="63500" algn="just" defTabSz="914400" rtl="0" eaLnBrk="1" latinLnBrk="0" hangingPunct="1">
                        <a:lnSpc>
                          <a:spcPts val="2200"/>
                        </a:lnSpc>
                        <a:spcAft>
                          <a:spcPts val="0"/>
                        </a:spcAft>
                      </a:pPr>
                      <a:r>
                        <a:rPr lang="en-US" sz="1400" kern="100" dirty="0">
                          <a:solidFill>
                            <a:schemeClr val="tx1"/>
                          </a:solidFill>
                          <a:effectLst/>
                          <a:latin typeface="微軟正黑體" panose="020B0604030504040204" pitchFamily="34" charset="-120"/>
                          <a:ea typeface="微軟正黑體" panose="020B0604030504040204" pitchFamily="34" charset="-120"/>
                          <a:cs typeface="+mn-cs"/>
                        </a:rPr>
                        <a:t>OO</a:t>
                      </a:r>
                      <a:r>
                        <a:rPr lang="zh-TW" sz="1400" kern="100" dirty="0">
                          <a:solidFill>
                            <a:schemeClr val="tx1"/>
                          </a:solidFill>
                          <a:effectLst/>
                          <a:latin typeface="微軟正黑體" panose="020B0604030504040204" pitchFamily="34" charset="-120"/>
                          <a:ea typeface="微軟正黑體" panose="020B0604030504040204" pitchFamily="34" charset="-120"/>
                          <a:cs typeface="+mn-cs"/>
                        </a:rPr>
                        <a:t>人月</a:t>
                      </a:r>
                      <a:r>
                        <a:rPr lang="en-US" sz="1400" kern="100" dirty="0">
                          <a:solidFill>
                            <a:schemeClr val="tx1"/>
                          </a:solidFill>
                          <a:effectLst/>
                          <a:latin typeface="微軟正黑體" panose="020B0604030504040204" pitchFamily="34" charset="-120"/>
                          <a:ea typeface="微軟正黑體" panose="020B0604030504040204" pitchFamily="34" charset="-120"/>
                          <a:cs typeface="+mn-cs"/>
                        </a:rPr>
                        <a:t>/</a:t>
                      </a:r>
                      <a:r>
                        <a:rPr lang="zh-TW" sz="1400" kern="100" dirty="0">
                          <a:solidFill>
                            <a:schemeClr val="tx1"/>
                          </a:solidFill>
                          <a:effectLst/>
                          <a:latin typeface="微軟正黑體" panose="020B0604030504040204" pitchFamily="34" charset="-120"/>
                          <a:ea typeface="微軟正黑體" panose="020B0604030504040204" pitchFamily="34" charset="-120"/>
                          <a:cs typeface="+mn-cs"/>
                        </a:rPr>
                        <a:t>專長說明（不支薪）</a:t>
                      </a:r>
                    </a:p>
                  </a:txBody>
                  <a:tcPr marL="68580" marR="68580" marT="0" marB="0"/>
                </a:tc>
                <a:extLst>
                  <a:ext uri="{0D108BD9-81ED-4DB2-BD59-A6C34878D82A}">
                    <a16:rowId xmlns:a16="http://schemas.microsoft.com/office/drawing/2014/main" val="10003"/>
                  </a:ext>
                </a:extLst>
              </a:tr>
              <a:tr h="318625">
                <a:tc vMerge="1">
                  <a:txBody>
                    <a:bodyPr/>
                    <a:lstStyle/>
                    <a:p>
                      <a:pPr algn="just">
                        <a:lnSpc>
                          <a:spcPts val="2200"/>
                        </a:lnSpc>
                        <a:spcAft>
                          <a:spcPts val="0"/>
                        </a:spcAft>
                      </a:pPr>
                      <a:endParaRPr lang="zh-TW" sz="1200" kern="100" dirty="0">
                        <a:effectLst/>
                        <a:latin typeface="微軟正黑體" panose="020B0604030504040204" pitchFamily="34" charset="-120"/>
                        <a:ea typeface="微軟正黑體" panose="020B0604030504040204" pitchFamily="34" charset="-120"/>
                        <a:cs typeface="CG Times"/>
                      </a:endParaRPr>
                    </a:p>
                  </a:txBody>
                  <a:tcPr marL="68580" marR="68580" marT="0" marB="0"/>
                </a:tc>
                <a:tc>
                  <a:txBody>
                    <a:bodyPr/>
                    <a:lstStyle/>
                    <a:p>
                      <a:pPr algn="just">
                        <a:lnSpc>
                          <a:spcPts val="2200"/>
                        </a:lnSpc>
                        <a:spcAft>
                          <a:spcPts val="0"/>
                        </a:spcAft>
                      </a:pPr>
                      <a:endParaRPr lang="zh-TW" sz="1200" kern="100" dirty="0">
                        <a:effectLst/>
                        <a:latin typeface="微軟正黑體" panose="020B0604030504040204" pitchFamily="34" charset="-120"/>
                        <a:ea typeface="微軟正黑體" panose="020B0604030504040204" pitchFamily="34" charset="-120"/>
                        <a:cs typeface="CG Times"/>
                      </a:endParaRPr>
                    </a:p>
                  </a:txBody>
                  <a:tcPr marL="68580" marR="68580" marT="0" marB="0"/>
                </a:tc>
                <a:tc>
                  <a:txBody>
                    <a:bodyPr/>
                    <a:lstStyle/>
                    <a:p>
                      <a:pPr algn="just">
                        <a:lnSpc>
                          <a:spcPts val="2200"/>
                        </a:lnSpc>
                        <a:spcAft>
                          <a:spcPts val="0"/>
                        </a:spcAft>
                      </a:pPr>
                      <a:endParaRPr lang="zh-TW" sz="1200" kern="100">
                        <a:effectLst/>
                        <a:latin typeface="微軟正黑體" panose="020B0604030504040204" pitchFamily="34" charset="-120"/>
                        <a:ea typeface="微軟正黑體" panose="020B0604030504040204" pitchFamily="34" charset="-120"/>
                        <a:cs typeface="CG Times"/>
                      </a:endParaRPr>
                    </a:p>
                  </a:txBody>
                  <a:tcPr marL="68580" marR="68580" marT="0" marB="0"/>
                </a:tc>
                <a:tc>
                  <a:txBody>
                    <a:bodyPr/>
                    <a:lstStyle/>
                    <a:p>
                      <a:pPr algn="just">
                        <a:lnSpc>
                          <a:spcPts val="2200"/>
                        </a:lnSpc>
                        <a:spcAft>
                          <a:spcPts val="0"/>
                        </a:spcAft>
                      </a:pPr>
                      <a:endParaRPr lang="zh-TW" sz="1200" kern="100" dirty="0">
                        <a:effectLst/>
                        <a:latin typeface="微軟正黑體" panose="020B0604030504040204" pitchFamily="34" charset="-120"/>
                        <a:ea typeface="微軟正黑體" panose="020B0604030504040204" pitchFamily="34" charset="-120"/>
                        <a:cs typeface="CG Times"/>
                      </a:endParaRPr>
                    </a:p>
                  </a:txBody>
                  <a:tcPr marL="68580" marR="68580" marT="0" marB="0"/>
                </a:tc>
                <a:extLst>
                  <a:ext uri="{0D108BD9-81ED-4DB2-BD59-A6C34878D82A}">
                    <a16:rowId xmlns:a16="http://schemas.microsoft.com/office/drawing/2014/main" val="10004"/>
                  </a:ext>
                </a:extLst>
              </a:tr>
              <a:tr h="318625">
                <a:tc vMerge="1">
                  <a:txBody>
                    <a:bodyPr/>
                    <a:lstStyle/>
                    <a:p>
                      <a:pPr algn="ctr">
                        <a:lnSpc>
                          <a:spcPts val="2200"/>
                        </a:lnSpc>
                        <a:spcAft>
                          <a:spcPts val="0"/>
                        </a:spcAft>
                      </a:pPr>
                      <a:endParaRPr lang="zh-TW" altLang="en-US" sz="1600" kern="100" dirty="0">
                        <a:effectLst/>
                        <a:latin typeface="微軟正黑體" panose="020B0604030504040204" pitchFamily="34" charset="-120"/>
                        <a:ea typeface="微軟正黑體" panose="020B0604030504040204" pitchFamily="34" charset="-120"/>
                        <a:cs typeface="CG Times"/>
                      </a:endParaRPr>
                    </a:p>
                  </a:txBody>
                  <a:tcPr marL="68580" marR="68580" marT="0" marB="0" vert="eaVert" anchor="ctr">
                    <a:solidFill>
                      <a:schemeClr val="accent3"/>
                    </a:solidFill>
                  </a:tcPr>
                </a:tc>
                <a:tc>
                  <a:txBody>
                    <a:bodyPr/>
                    <a:lstStyle/>
                    <a:p>
                      <a:pPr algn="just">
                        <a:lnSpc>
                          <a:spcPts val="2200"/>
                        </a:lnSpc>
                        <a:spcAft>
                          <a:spcPts val="0"/>
                        </a:spcAft>
                      </a:pPr>
                      <a:endParaRPr lang="zh-TW" sz="1200" kern="100" dirty="0">
                        <a:effectLst/>
                        <a:latin typeface="微軟正黑體" panose="020B0604030504040204" pitchFamily="34" charset="-120"/>
                        <a:ea typeface="微軟正黑體" panose="020B0604030504040204" pitchFamily="34" charset="-120"/>
                        <a:cs typeface="CG Times"/>
                      </a:endParaRPr>
                    </a:p>
                  </a:txBody>
                  <a:tcPr marL="68580" marR="68580" marT="0" marB="0"/>
                </a:tc>
                <a:tc>
                  <a:txBody>
                    <a:bodyPr/>
                    <a:lstStyle/>
                    <a:p>
                      <a:pPr algn="just">
                        <a:lnSpc>
                          <a:spcPts val="2200"/>
                        </a:lnSpc>
                        <a:spcAft>
                          <a:spcPts val="0"/>
                        </a:spcAft>
                      </a:pPr>
                      <a:r>
                        <a:rPr lang="en-US" sz="1400" kern="100">
                          <a:effectLst/>
                          <a:latin typeface="微軟正黑體" panose="020B0604030504040204" pitchFamily="34" charset="-120"/>
                          <a:ea typeface="微軟正黑體" panose="020B0604030504040204" pitchFamily="34" charset="-120"/>
                        </a:rPr>
                        <a:t> </a:t>
                      </a:r>
                      <a:endParaRPr lang="zh-TW" sz="1200" kern="100">
                        <a:effectLst/>
                        <a:latin typeface="微軟正黑體" panose="020B0604030504040204" pitchFamily="34" charset="-120"/>
                        <a:ea typeface="微軟正黑體" panose="020B0604030504040204" pitchFamily="34" charset="-120"/>
                        <a:cs typeface="CG Times"/>
                      </a:endParaRPr>
                    </a:p>
                  </a:txBody>
                  <a:tcPr marL="68580" marR="68580" marT="0" marB="0"/>
                </a:tc>
                <a:tc>
                  <a:txBody>
                    <a:bodyPr/>
                    <a:lstStyle/>
                    <a:p>
                      <a:pPr algn="just">
                        <a:lnSpc>
                          <a:spcPts val="2200"/>
                        </a:lnSpc>
                        <a:spcAft>
                          <a:spcPts val="0"/>
                        </a:spcAft>
                      </a:pPr>
                      <a:r>
                        <a:rPr lang="en-US" sz="1400" kern="100">
                          <a:effectLst/>
                          <a:latin typeface="微軟正黑體" panose="020B0604030504040204" pitchFamily="34" charset="-120"/>
                          <a:ea typeface="微軟正黑體" panose="020B0604030504040204" pitchFamily="34" charset="-120"/>
                        </a:rPr>
                        <a:t> </a:t>
                      </a:r>
                      <a:endParaRPr lang="zh-TW" sz="1200" kern="100">
                        <a:effectLst/>
                        <a:latin typeface="微軟正黑體" panose="020B0604030504040204" pitchFamily="34" charset="-120"/>
                        <a:ea typeface="微軟正黑體" panose="020B0604030504040204" pitchFamily="34" charset="-120"/>
                        <a:cs typeface="CG Times"/>
                      </a:endParaRPr>
                    </a:p>
                  </a:txBody>
                  <a:tcPr marL="68580" marR="68580" marT="0" marB="0"/>
                </a:tc>
                <a:extLst>
                  <a:ext uri="{0D108BD9-81ED-4DB2-BD59-A6C34878D82A}">
                    <a16:rowId xmlns:a16="http://schemas.microsoft.com/office/drawing/2014/main" val="10005"/>
                  </a:ext>
                </a:extLst>
              </a:tr>
              <a:tr h="318625">
                <a:tc vMerge="1">
                  <a:txBody>
                    <a:bodyPr/>
                    <a:lstStyle/>
                    <a:p>
                      <a:pPr algn="just">
                        <a:lnSpc>
                          <a:spcPts val="2200"/>
                        </a:lnSpc>
                        <a:spcAft>
                          <a:spcPts val="0"/>
                        </a:spcAft>
                      </a:pPr>
                      <a:endParaRPr lang="zh-TW" sz="1200" kern="100" dirty="0">
                        <a:effectLst/>
                        <a:latin typeface="微軟正黑體" panose="020B0604030504040204" pitchFamily="34" charset="-120"/>
                        <a:ea typeface="微軟正黑體" panose="020B0604030504040204" pitchFamily="34" charset="-120"/>
                        <a:cs typeface="CG Times"/>
                      </a:endParaRPr>
                    </a:p>
                  </a:txBody>
                  <a:tcPr marL="68580" marR="68580" marT="0" marB="0"/>
                </a:tc>
                <a:tc>
                  <a:txBody>
                    <a:bodyPr/>
                    <a:lstStyle/>
                    <a:p>
                      <a:pPr algn="just">
                        <a:lnSpc>
                          <a:spcPts val="2200"/>
                        </a:lnSpc>
                        <a:spcAft>
                          <a:spcPts val="0"/>
                        </a:spcAft>
                      </a:pPr>
                      <a:endParaRPr lang="zh-TW" sz="1200" kern="100" dirty="0">
                        <a:effectLst/>
                        <a:latin typeface="微軟正黑體" panose="020B0604030504040204" pitchFamily="34" charset="-120"/>
                        <a:ea typeface="微軟正黑體" panose="020B0604030504040204" pitchFamily="34" charset="-120"/>
                        <a:cs typeface="CG Times"/>
                      </a:endParaRPr>
                    </a:p>
                  </a:txBody>
                  <a:tcPr marL="68580" marR="68580" marT="0" marB="0"/>
                </a:tc>
                <a:tc>
                  <a:txBody>
                    <a:bodyPr/>
                    <a:lstStyle/>
                    <a:p>
                      <a:pPr algn="just">
                        <a:lnSpc>
                          <a:spcPts val="2200"/>
                        </a:lnSpc>
                        <a:spcAft>
                          <a:spcPts val="0"/>
                        </a:spcAft>
                      </a:pPr>
                      <a:r>
                        <a:rPr lang="en-US" sz="1400" kern="100">
                          <a:effectLst/>
                          <a:latin typeface="微軟正黑體" panose="020B0604030504040204" pitchFamily="34" charset="-120"/>
                          <a:ea typeface="微軟正黑體" panose="020B0604030504040204" pitchFamily="34" charset="-120"/>
                        </a:rPr>
                        <a:t> </a:t>
                      </a:r>
                      <a:endParaRPr lang="zh-TW" sz="1200" kern="100">
                        <a:effectLst/>
                        <a:latin typeface="微軟正黑體" panose="020B0604030504040204" pitchFamily="34" charset="-120"/>
                        <a:ea typeface="微軟正黑體" panose="020B0604030504040204" pitchFamily="34" charset="-120"/>
                        <a:cs typeface="CG Times"/>
                      </a:endParaRPr>
                    </a:p>
                  </a:txBody>
                  <a:tcPr marL="68580" marR="68580" marT="0" marB="0"/>
                </a:tc>
                <a:tc>
                  <a:txBody>
                    <a:bodyPr/>
                    <a:lstStyle/>
                    <a:p>
                      <a:pPr algn="just">
                        <a:lnSpc>
                          <a:spcPts val="2200"/>
                        </a:lnSpc>
                        <a:spcAft>
                          <a:spcPts val="0"/>
                        </a:spcAft>
                      </a:pPr>
                      <a:r>
                        <a:rPr lang="en-US" sz="1400" kern="100">
                          <a:effectLst/>
                          <a:latin typeface="微軟正黑體" panose="020B0604030504040204" pitchFamily="34" charset="-120"/>
                          <a:ea typeface="微軟正黑體" panose="020B0604030504040204" pitchFamily="34" charset="-120"/>
                        </a:rPr>
                        <a:t> </a:t>
                      </a:r>
                      <a:endParaRPr lang="zh-TW" sz="1200" kern="100">
                        <a:effectLst/>
                        <a:latin typeface="微軟正黑體" panose="020B0604030504040204" pitchFamily="34" charset="-120"/>
                        <a:ea typeface="微軟正黑體" panose="020B0604030504040204" pitchFamily="34" charset="-120"/>
                        <a:cs typeface="CG Times"/>
                      </a:endParaRPr>
                    </a:p>
                  </a:txBody>
                  <a:tcPr marL="68580" marR="68580" marT="0" marB="0"/>
                </a:tc>
                <a:extLst>
                  <a:ext uri="{0D108BD9-81ED-4DB2-BD59-A6C34878D82A}">
                    <a16:rowId xmlns:a16="http://schemas.microsoft.com/office/drawing/2014/main" val="10006"/>
                  </a:ext>
                </a:extLst>
              </a:tr>
              <a:tr h="318625">
                <a:tc vMerge="1">
                  <a:txBody>
                    <a:bodyPr/>
                    <a:lstStyle/>
                    <a:p>
                      <a:pPr algn="just">
                        <a:lnSpc>
                          <a:spcPts val="2200"/>
                        </a:lnSpc>
                        <a:spcAft>
                          <a:spcPts val="0"/>
                        </a:spcAft>
                      </a:pPr>
                      <a:endParaRPr lang="zh-TW" sz="1200" kern="100" dirty="0">
                        <a:effectLst/>
                        <a:latin typeface="微軟正黑體" panose="020B0604030504040204" pitchFamily="34" charset="-120"/>
                        <a:ea typeface="微軟正黑體" panose="020B0604030504040204" pitchFamily="34" charset="-120"/>
                        <a:cs typeface="CG Times"/>
                      </a:endParaRPr>
                    </a:p>
                  </a:txBody>
                  <a:tcPr marL="68580" marR="68580" marT="0" marB="0"/>
                </a:tc>
                <a:tc>
                  <a:txBody>
                    <a:bodyPr/>
                    <a:lstStyle/>
                    <a:p>
                      <a:pPr algn="just">
                        <a:lnSpc>
                          <a:spcPts val="2200"/>
                        </a:lnSpc>
                        <a:spcAft>
                          <a:spcPts val="0"/>
                        </a:spcAft>
                      </a:pPr>
                      <a:endParaRPr lang="zh-TW" sz="1200" kern="100" dirty="0">
                        <a:effectLst/>
                        <a:latin typeface="微軟正黑體" panose="020B0604030504040204" pitchFamily="34" charset="-120"/>
                        <a:ea typeface="微軟正黑體" panose="020B0604030504040204" pitchFamily="34" charset="-120"/>
                        <a:cs typeface="CG Times"/>
                      </a:endParaRPr>
                    </a:p>
                  </a:txBody>
                  <a:tcPr marL="68580" marR="68580" marT="0" marB="0"/>
                </a:tc>
                <a:tc>
                  <a:txBody>
                    <a:bodyPr/>
                    <a:lstStyle/>
                    <a:p>
                      <a:pPr algn="just">
                        <a:lnSpc>
                          <a:spcPts val="2200"/>
                        </a:lnSpc>
                        <a:spcAft>
                          <a:spcPts val="0"/>
                        </a:spcAft>
                      </a:pPr>
                      <a:r>
                        <a:rPr lang="en-US" sz="1400" kern="100" dirty="0">
                          <a:effectLst/>
                          <a:latin typeface="微軟正黑體" panose="020B0604030504040204" pitchFamily="34" charset="-120"/>
                          <a:ea typeface="微軟正黑體" panose="020B0604030504040204" pitchFamily="34" charset="-120"/>
                        </a:rPr>
                        <a:t> </a:t>
                      </a:r>
                      <a:endParaRPr lang="zh-TW" sz="1200" kern="100" dirty="0">
                        <a:effectLst/>
                        <a:latin typeface="微軟正黑體" panose="020B0604030504040204" pitchFamily="34" charset="-120"/>
                        <a:ea typeface="微軟正黑體" panose="020B0604030504040204" pitchFamily="34" charset="-120"/>
                        <a:cs typeface="CG Times"/>
                      </a:endParaRPr>
                    </a:p>
                  </a:txBody>
                  <a:tcPr marL="68580" marR="68580" marT="0" marB="0"/>
                </a:tc>
                <a:tc>
                  <a:txBody>
                    <a:bodyPr/>
                    <a:lstStyle/>
                    <a:p>
                      <a:pPr algn="just">
                        <a:lnSpc>
                          <a:spcPts val="2200"/>
                        </a:lnSpc>
                        <a:spcAft>
                          <a:spcPts val="0"/>
                        </a:spcAft>
                      </a:pPr>
                      <a:r>
                        <a:rPr lang="en-US" sz="1400" kern="100">
                          <a:effectLst/>
                          <a:latin typeface="微軟正黑體" panose="020B0604030504040204" pitchFamily="34" charset="-120"/>
                          <a:ea typeface="微軟正黑體" panose="020B0604030504040204" pitchFamily="34" charset="-120"/>
                        </a:rPr>
                        <a:t> </a:t>
                      </a:r>
                      <a:endParaRPr lang="zh-TW" sz="1200" kern="100">
                        <a:effectLst/>
                        <a:latin typeface="微軟正黑體" panose="020B0604030504040204" pitchFamily="34" charset="-120"/>
                        <a:ea typeface="微軟正黑體" panose="020B0604030504040204" pitchFamily="34" charset="-120"/>
                        <a:cs typeface="CG Times"/>
                      </a:endParaRPr>
                    </a:p>
                  </a:txBody>
                  <a:tcPr marL="68580" marR="68580" marT="0" marB="0"/>
                </a:tc>
                <a:extLst>
                  <a:ext uri="{0D108BD9-81ED-4DB2-BD59-A6C34878D82A}">
                    <a16:rowId xmlns:a16="http://schemas.microsoft.com/office/drawing/2014/main" val="10007"/>
                  </a:ext>
                </a:extLst>
              </a:tr>
              <a:tr h="318625">
                <a:tc vMerge="1">
                  <a:txBody>
                    <a:bodyPr/>
                    <a:lstStyle/>
                    <a:p>
                      <a:pPr algn="just">
                        <a:lnSpc>
                          <a:spcPts val="2200"/>
                        </a:lnSpc>
                        <a:spcAft>
                          <a:spcPts val="0"/>
                        </a:spcAft>
                      </a:pPr>
                      <a:endParaRPr lang="zh-TW" sz="1200" kern="100" dirty="0">
                        <a:effectLst/>
                        <a:latin typeface="微軟正黑體" panose="020B0604030504040204" pitchFamily="34" charset="-120"/>
                        <a:ea typeface="微軟正黑體" panose="020B0604030504040204" pitchFamily="34" charset="-120"/>
                        <a:cs typeface="CG Times"/>
                      </a:endParaRPr>
                    </a:p>
                  </a:txBody>
                  <a:tcPr marL="68580" marR="68580" marT="0" marB="0"/>
                </a:tc>
                <a:tc>
                  <a:txBody>
                    <a:bodyPr/>
                    <a:lstStyle/>
                    <a:p>
                      <a:pPr algn="just">
                        <a:lnSpc>
                          <a:spcPts val="2200"/>
                        </a:lnSpc>
                        <a:spcAft>
                          <a:spcPts val="0"/>
                        </a:spcAft>
                      </a:pPr>
                      <a:endParaRPr lang="zh-TW" sz="1200" kern="100">
                        <a:effectLst/>
                        <a:latin typeface="微軟正黑體" panose="020B0604030504040204" pitchFamily="34" charset="-120"/>
                        <a:ea typeface="微軟正黑體" panose="020B0604030504040204" pitchFamily="34" charset="-120"/>
                        <a:cs typeface="CG Times"/>
                      </a:endParaRPr>
                    </a:p>
                  </a:txBody>
                  <a:tcPr marL="68580" marR="68580" marT="0" marB="0"/>
                </a:tc>
                <a:tc>
                  <a:txBody>
                    <a:bodyPr/>
                    <a:lstStyle/>
                    <a:p>
                      <a:pPr algn="just">
                        <a:lnSpc>
                          <a:spcPts val="2200"/>
                        </a:lnSpc>
                        <a:spcAft>
                          <a:spcPts val="0"/>
                        </a:spcAft>
                      </a:pPr>
                      <a:r>
                        <a:rPr lang="en-US" sz="1400" kern="100">
                          <a:effectLst/>
                          <a:latin typeface="微軟正黑體" panose="020B0604030504040204" pitchFamily="34" charset="-120"/>
                          <a:ea typeface="微軟正黑體" panose="020B0604030504040204" pitchFamily="34" charset="-120"/>
                        </a:rPr>
                        <a:t> </a:t>
                      </a:r>
                      <a:endParaRPr lang="zh-TW" sz="1200" kern="100">
                        <a:effectLst/>
                        <a:latin typeface="微軟正黑體" panose="020B0604030504040204" pitchFamily="34" charset="-120"/>
                        <a:ea typeface="微軟正黑體" panose="020B0604030504040204" pitchFamily="34" charset="-120"/>
                        <a:cs typeface="CG Times"/>
                      </a:endParaRPr>
                    </a:p>
                  </a:txBody>
                  <a:tcPr marL="68580" marR="68580" marT="0" marB="0"/>
                </a:tc>
                <a:tc>
                  <a:txBody>
                    <a:bodyPr/>
                    <a:lstStyle/>
                    <a:p>
                      <a:pPr algn="just">
                        <a:lnSpc>
                          <a:spcPts val="2200"/>
                        </a:lnSpc>
                        <a:spcAft>
                          <a:spcPts val="0"/>
                        </a:spcAft>
                      </a:pPr>
                      <a:r>
                        <a:rPr lang="en-US" sz="1400" kern="100">
                          <a:effectLst/>
                          <a:latin typeface="微軟正黑體" panose="020B0604030504040204" pitchFamily="34" charset="-120"/>
                          <a:ea typeface="微軟正黑體" panose="020B0604030504040204" pitchFamily="34" charset="-120"/>
                        </a:rPr>
                        <a:t> </a:t>
                      </a:r>
                      <a:endParaRPr lang="zh-TW" sz="1200" kern="100">
                        <a:effectLst/>
                        <a:latin typeface="微軟正黑體" panose="020B0604030504040204" pitchFamily="34" charset="-120"/>
                        <a:ea typeface="微軟正黑體" panose="020B0604030504040204" pitchFamily="34" charset="-120"/>
                        <a:cs typeface="CG Times"/>
                      </a:endParaRPr>
                    </a:p>
                  </a:txBody>
                  <a:tcPr marL="68580" marR="68580" marT="0" marB="0"/>
                </a:tc>
                <a:extLst>
                  <a:ext uri="{0D108BD9-81ED-4DB2-BD59-A6C34878D82A}">
                    <a16:rowId xmlns:a16="http://schemas.microsoft.com/office/drawing/2014/main" val="10008"/>
                  </a:ext>
                </a:extLst>
              </a:tr>
              <a:tr h="318625">
                <a:tc rowSpan="6">
                  <a:txBody>
                    <a:bodyPr/>
                    <a:lstStyle/>
                    <a:p>
                      <a:pPr algn="ctr">
                        <a:lnSpc>
                          <a:spcPts val="2200"/>
                        </a:lnSpc>
                        <a:spcAft>
                          <a:spcPts val="0"/>
                        </a:spcAft>
                      </a:pPr>
                      <a:r>
                        <a:rPr lang="en-US" sz="1600" kern="100" dirty="0">
                          <a:effectLst/>
                          <a:latin typeface="微軟正黑體" panose="020B0604030504040204" pitchFamily="34" charset="-120"/>
                          <a:ea typeface="微軟正黑體" panose="020B0604030504040204" pitchFamily="34" charset="-120"/>
                        </a:rPr>
                        <a:t> </a:t>
                      </a:r>
                      <a:r>
                        <a:rPr lang="zh-TW" altLang="en-US" sz="1600" kern="100" dirty="0">
                          <a:effectLst/>
                          <a:latin typeface="微軟正黑體" panose="020B0604030504040204" pitchFamily="34" charset="-120"/>
                          <a:ea typeface="微軟正黑體" panose="020B0604030504040204" pitchFamily="34" charset="-120"/>
                        </a:rPr>
                        <a:t>輔導單位</a:t>
                      </a:r>
                      <a:endParaRPr lang="zh-TW" sz="1600" kern="100" dirty="0">
                        <a:effectLst/>
                        <a:latin typeface="微軟正黑體" panose="020B0604030504040204" pitchFamily="34" charset="-120"/>
                        <a:ea typeface="微軟正黑體" panose="020B0604030504040204" pitchFamily="34" charset="-120"/>
                        <a:cs typeface="CG Times"/>
                      </a:endParaRPr>
                    </a:p>
                  </a:txBody>
                  <a:tcPr marL="68580" marR="68580" marT="0" marB="0" vert="eaVert" anchor="ctr">
                    <a:solidFill>
                      <a:schemeClr val="accent4"/>
                    </a:solidFill>
                  </a:tcPr>
                </a:tc>
                <a:tc>
                  <a:txBody>
                    <a:bodyPr/>
                    <a:lstStyle/>
                    <a:p>
                      <a:pPr algn="just">
                        <a:lnSpc>
                          <a:spcPts val="2200"/>
                        </a:lnSpc>
                        <a:spcAft>
                          <a:spcPts val="0"/>
                        </a:spcAft>
                      </a:pPr>
                      <a:endParaRPr lang="zh-TW" sz="1200" kern="100" dirty="0">
                        <a:effectLst/>
                        <a:latin typeface="微軟正黑體" panose="020B0604030504040204" pitchFamily="34" charset="-120"/>
                        <a:ea typeface="微軟正黑體" panose="020B0604030504040204" pitchFamily="34" charset="-120"/>
                        <a:cs typeface="CG Times"/>
                      </a:endParaRPr>
                    </a:p>
                  </a:txBody>
                  <a:tcPr marL="68580" marR="68580" marT="0" marB="0"/>
                </a:tc>
                <a:tc>
                  <a:txBody>
                    <a:bodyPr/>
                    <a:lstStyle/>
                    <a:p>
                      <a:pPr marL="0" marR="63500" algn="just" defTabSz="914400" rtl="0" eaLnBrk="1" latinLnBrk="0" hangingPunct="1">
                        <a:lnSpc>
                          <a:spcPts val="2200"/>
                        </a:lnSpc>
                        <a:spcAft>
                          <a:spcPts val="0"/>
                        </a:spcAft>
                      </a:pPr>
                      <a:r>
                        <a:rPr lang="zh-TW" sz="1400" kern="100">
                          <a:solidFill>
                            <a:schemeClr val="tx1"/>
                          </a:solidFill>
                          <a:effectLst/>
                          <a:latin typeface="微軟正黑體" panose="020B0604030504040204" pitchFamily="34" charset="-120"/>
                          <a:ea typeface="微軟正黑體" panose="020B0604030504040204" pitchFamily="34" charset="-120"/>
                          <a:cs typeface="+mn-cs"/>
                        </a:rPr>
                        <a:t>協同主持人</a:t>
                      </a:r>
                    </a:p>
                  </a:txBody>
                  <a:tcPr marL="68580" marR="68580" marT="0" marB="0"/>
                </a:tc>
                <a:tc>
                  <a:txBody>
                    <a:bodyPr/>
                    <a:lstStyle/>
                    <a:p>
                      <a:pPr algn="just">
                        <a:lnSpc>
                          <a:spcPts val="2200"/>
                        </a:lnSpc>
                        <a:spcAft>
                          <a:spcPts val="0"/>
                        </a:spcAft>
                      </a:pPr>
                      <a:r>
                        <a:rPr lang="en-US" sz="1400" kern="100">
                          <a:effectLst/>
                          <a:latin typeface="微軟正黑體" panose="020B0604030504040204" pitchFamily="34" charset="-120"/>
                          <a:ea typeface="微軟正黑體" panose="020B0604030504040204" pitchFamily="34" charset="-120"/>
                        </a:rPr>
                        <a:t> </a:t>
                      </a:r>
                      <a:endParaRPr lang="zh-TW" sz="1200" kern="100">
                        <a:effectLst/>
                        <a:latin typeface="微軟正黑體" panose="020B0604030504040204" pitchFamily="34" charset="-120"/>
                        <a:ea typeface="微軟正黑體" panose="020B0604030504040204" pitchFamily="34" charset="-120"/>
                        <a:cs typeface="CG Times"/>
                      </a:endParaRPr>
                    </a:p>
                  </a:txBody>
                  <a:tcPr marL="68580" marR="68580" marT="0" marB="0"/>
                </a:tc>
                <a:extLst>
                  <a:ext uri="{0D108BD9-81ED-4DB2-BD59-A6C34878D82A}">
                    <a16:rowId xmlns:a16="http://schemas.microsoft.com/office/drawing/2014/main" val="10009"/>
                  </a:ext>
                </a:extLst>
              </a:tr>
              <a:tr h="318625">
                <a:tc vMerge="1">
                  <a:txBody>
                    <a:bodyPr/>
                    <a:lstStyle/>
                    <a:p>
                      <a:pPr algn="just">
                        <a:lnSpc>
                          <a:spcPts val="2200"/>
                        </a:lnSpc>
                        <a:spcAft>
                          <a:spcPts val="0"/>
                        </a:spcAft>
                      </a:pPr>
                      <a:endParaRPr lang="zh-TW" sz="1200" kern="100" dirty="0">
                        <a:effectLst/>
                        <a:latin typeface="微軟正黑體" panose="020B0604030504040204" pitchFamily="34" charset="-120"/>
                        <a:ea typeface="微軟正黑體" panose="020B0604030504040204" pitchFamily="34" charset="-120"/>
                        <a:cs typeface="CG Times"/>
                      </a:endParaRPr>
                    </a:p>
                  </a:txBody>
                  <a:tcPr marL="68580" marR="68580" marT="0" marB="0"/>
                </a:tc>
                <a:tc>
                  <a:txBody>
                    <a:bodyPr/>
                    <a:lstStyle/>
                    <a:p>
                      <a:pPr algn="just">
                        <a:lnSpc>
                          <a:spcPts val="2200"/>
                        </a:lnSpc>
                        <a:spcAft>
                          <a:spcPts val="0"/>
                        </a:spcAft>
                      </a:pPr>
                      <a:endParaRPr lang="zh-TW" sz="1200" kern="100" dirty="0">
                        <a:effectLst/>
                        <a:latin typeface="微軟正黑體" panose="020B0604030504040204" pitchFamily="34" charset="-120"/>
                        <a:ea typeface="微軟正黑體" panose="020B0604030504040204" pitchFamily="34" charset="-120"/>
                        <a:cs typeface="CG Times"/>
                      </a:endParaRPr>
                    </a:p>
                  </a:txBody>
                  <a:tcPr marL="68580" marR="68580" marT="0" marB="0"/>
                </a:tc>
                <a:tc>
                  <a:txBody>
                    <a:bodyPr/>
                    <a:lstStyle/>
                    <a:p>
                      <a:pPr marL="0" marR="63500" algn="just" defTabSz="914400" rtl="0" eaLnBrk="1" latinLnBrk="0" hangingPunct="1">
                        <a:lnSpc>
                          <a:spcPts val="2200"/>
                        </a:lnSpc>
                        <a:spcAft>
                          <a:spcPts val="0"/>
                        </a:spcAft>
                      </a:pPr>
                      <a:r>
                        <a:rPr lang="zh-TW" sz="1400" kern="100">
                          <a:solidFill>
                            <a:schemeClr val="tx1"/>
                          </a:solidFill>
                          <a:effectLst/>
                          <a:latin typeface="微軟正黑體" panose="020B0604030504040204" pitchFamily="34" charset="-120"/>
                          <a:ea typeface="微軟正黑體" panose="020B0604030504040204" pitchFamily="34" charset="-120"/>
                          <a:cs typeface="+mn-cs"/>
                        </a:rPr>
                        <a:t>副研究員</a:t>
                      </a:r>
                    </a:p>
                  </a:txBody>
                  <a:tcPr marL="68580" marR="68580" marT="0" marB="0"/>
                </a:tc>
                <a:tc>
                  <a:txBody>
                    <a:bodyPr/>
                    <a:lstStyle/>
                    <a:p>
                      <a:pPr algn="just">
                        <a:lnSpc>
                          <a:spcPts val="2200"/>
                        </a:lnSpc>
                        <a:spcAft>
                          <a:spcPts val="0"/>
                        </a:spcAft>
                      </a:pPr>
                      <a:r>
                        <a:rPr lang="en-US" sz="1400" kern="100" dirty="0">
                          <a:effectLst/>
                          <a:latin typeface="微軟正黑體" panose="020B0604030504040204" pitchFamily="34" charset="-120"/>
                          <a:ea typeface="微軟正黑體" panose="020B0604030504040204" pitchFamily="34" charset="-120"/>
                        </a:rPr>
                        <a:t> </a:t>
                      </a:r>
                      <a:endParaRPr lang="zh-TW" sz="1200" kern="100" dirty="0">
                        <a:effectLst/>
                        <a:latin typeface="微軟正黑體" panose="020B0604030504040204" pitchFamily="34" charset="-120"/>
                        <a:ea typeface="微軟正黑體" panose="020B0604030504040204" pitchFamily="34" charset="-120"/>
                        <a:cs typeface="CG Times"/>
                      </a:endParaRPr>
                    </a:p>
                  </a:txBody>
                  <a:tcPr marL="68580" marR="68580" marT="0" marB="0"/>
                </a:tc>
                <a:extLst>
                  <a:ext uri="{0D108BD9-81ED-4DB2-BD59-A6C34878D82A}">
                    <a16:rowId xmlns:a16="http://schemas.microsoft.com/office/drawing/2014/main" val="10010"/>
                  </a:ext>
                </a:extLst>
              </a:tr>
              <a:tr h="318625">
                <a:tc vMerge="1">
                  <a:txBody>
                    <a:bodyPr/>
                    <a:lstStyle/>
                    <a:p>
                      <a:pPr algn="just">
                        <a:lnSpc>
                          <a:spcPts val="2200"/>
                        </a:lnSpc>
                        <a:spcAft>
                          <a:spcPts val="0"/>
                        </a:spcAft>
                      </a:pPr>
                      <a:endParaRPr lang="zh-TW" sz="1200" kern="100" dirty="0">
                        <a:effectLst/>
                        <a:latin typeface="微軟正黑體" panose="020B0604030504040204" pitchFamily="34" charset="-120"/>
                        <a:ea typeface="微軟正黑體" panose="020B0604030504040204" pitchFamily="34" charset="-120"/>
                        <a:cs typeface="CG Times"/>
                      </a:endParaRPr>
                    </a:p>
                  </a:txBody>
                  <a:tcPr marL="68580" marR="68580" marT="0" marB="0"/>
                </a:tc>
                <a:tc>
                  <a:txBody>
                    <a:bodyPr/>
                    <a:lstStyle/>
                    <a:p>
                      <a:pPr algn="just">
                        <a:lnSpc>
                          <a:spcPts val="2200"/>
                        </a:lnSpc>
                        <a:spcAft>
                          <a:spcPts val="0"/>
                        </a:spcAft>
                      </a:pPr>
                      <a:endParaRPr lang="zh-TW" sz="1200" kern="100" dirty="0">
                        <a:effectLst/>
                        <a:latin typeface="微軟正黑體" panose="020B0604030504040204" pitchFamily="34" charset="-120"/>
                        <a:ea typeface="微軟正黑體" panose="020B0604030504040204" pitchFamily="34" charset="-120"/>
                        <a:cs typeface="CG Times"/>
                      </a:endParaRPr>
                    </a:p>
                  </a:txBody>
                  <a:tcPr marL="68580" marR="68580" marT="0" marB="0"/>
                </a:tc>
                <a:tc>
                  <a:txBody>
                    <a:bodyPr/>
                    <a:lstStyle/>
                    <a:p>
                      <a:pPr marL="0" marR="63500" algn="just" defTabSz="914400" rtl="0" eaLnBrk="1" latinLnBrk="0" hangingPunct="1">
                        <a:lnSpc>
                          <a:spcPts val="2200"/>
                        </a:lnSpc>
                        <a:spcAft>
                          <a:spcPts val="0"/>
                        </a:spcAft>
                      </a:pPr>
                      <a:r>
                        <a:rPr lang="zh-TW" sz="1400" kern="100" dirty="0">
                          <a:solidFill>
                            <a:schemeClr val="tx1"/>
                          </a:solidFill>
                          <a:effectLst/>
                          <a:latin typeface="微軟正黑體" panose="020B0604030504040204" pitchFamily="34" charset="-120"/>
                          <a:ea typeface="微軟正黑體" panose="020B0604030504040204" pitchFamily="34" charset="-120"/>
                          <a:cs typeface="+mn-cs"/>
                        </a:rPr>
                        <a:t>助理研究員</a:t>
                      </a:r>
                    </a:p>
                  </a:txBody>
                  <a:tcPr marL="68580" marR="68580" marT="0" marB="0"/>
                </a:tc>
                <a:tc>
                  <a:txBody>
                    <a:bodyPr/>
                    <a:lstStyle/>
                    <a:p>
                      <a:pPr algn="just">
                        <a:lnSpc>
                          <a:spcPts val="2200"/>
                        </a:lnSpc>
                        <a:spcAft>
                          <a:spcPts val="0"/>
                        </a:spcAft>
                      </a:pPr>
                      <a:r>
                        <a:rPr lang="en-US" sz="1400" kern="100" dirty="0">
                          <a:effectLst/>
                          <a:latin typeface="微軟正黑體" panose="020B0604030504040204" pitchFamily="34" charset="-120"/>
                          <a:ea typeface="微軟正黑體" panose="020B0604030504040204" pitchFamily="34" charset="-120"/>
                        </a:rPr>
                        <a:t> </a:t>
                      </a:r>
                      <a:endParaRPr lang="zh-TW" sz="1200" kern="100" dirty="0">
                        <a:effectLst/>
                        <a:latin typeface="微軟正黑體" panose="020B0604030504040204" pitchFamily="34" charset="-120"/>
                        <a:ea typeface="微軟正黑體" panose="020B0604030504040204" pitchFamily="34" charset="-120"/>
                        <a:cs typeface="CG Times"/>
                      </a:endParaRPr>
                    </a:p>
                  </a:txBody>
                  <a:tcPr marL="68580" marR="68580" marT="0" marB="0"/>
                </a:tc>
                <a:extLst>
                  <a:ext uri="{0D108BD9-81ED-4DB2-BD59-A6C34878D82A}">
                    <a16:rowId xmlns:a16="http://schemas.microsoft.com/office/drawing/2014/main" val="10011"/>
                  </a:ext>
                </a:extLst>
              </a:tr>
              <a:tr h="318625">
                <a:tc vMerge="1">
                  <a:txBody>
                    <a:bodyPr/>
                    <a:lstStyle/>
                    <a:p>
                      <a:pPr algn="just">
                        <a:lnSpc>
                          <a:spcPts val="2200"/>
                        </a:lnSpc>
                        <a:spcAft>
                          <a:spcPts val="0"/>
                        </a:spcAft>
                      </a:pPr>
                      <a:endParaRPr lang="zh-TW" sz="1200" kern="100" dirty="0">
                        <a:effectLst/>
                        <a:latin typeface="微軟正黑體" panose="020B0604030504040204" pitchFamily="34" charset="-120"/>
                        <a:ea typeface="微軟正黑體" panose="020B0604030504040204" pitchFamily="34" charset="-120"/>
                        <a:cs typeface="CG Times"/>
                      </a:endParaRPr>
                    </a:p>
                  </a:txBody>
                  <a:tcPr marL="68580" marR="68580" marT="0" marB="0"/>
                </a:tc>
                <a:tc>
                  <a:txBody>
                    <a:bodyPr/>
                    <a:lstStyle/>
                    <a:p>
                      <a:pPr algn="just">
                        <a:lnSpc>
                          <a:spcPts val="2200"/>
                        </a:lnSpc>
                        <a:spcAft>
                          <a:spcPts val="0"/>
                        </a:spcAft>
                      </a:pPr>
                      <a:endParaRPr lang="zh-TW" sz="1200" kern="100" dirty="0">
                        <a:effectLst/>
                        <a:latin typeface="微軟正黑體" panose="020B0604030504040204" pitchFamily="34" charset="-120"/>
                        <a:ea typeface="微軟正黑體" panose="020B0604030504040204" pitchFamily="34" charset="-120"/>
                        <a:cs typeface="CG Times"/>
                      </a:endParaRPr>
                    </a:p>
                  </a:txBody>
                  <a:tcPr marL="68580" marR="68580" marT="0" marB="0"/>
                </a:tc>
                <a:tc>
                  <a:txBody>
                    <a:bodyPr/>
                    <a:lstStyle/>
                    <a:p>
                      <a:pPr algn="just">
                        <a:lnSpc>
                          <a:spcPts val="2200"/>
                        </a:lnSpc>
                        <a:spcAft>
                          <a:spcPts val="0"/>
                        </a:spcAft>
                      </a:pPr>
                      <a:endParaRPr lang="zh-TW" sz="1200" kern="100">
                        <a:effectLst/>
                        <a:latin typeface="微軟正黑體" panose="020B0604030504040204" pitchFamily="34" charset="-120"/>
                        <a:ea typeface="微軟正黑體" panose="020B0604030504040204" pitchFamily="34" charset="-120"/>
                        <a:cs typeface="CG Times"/>
                      </a:endParaRPr>
                    </a:p>
                  </a:txBody>
                  <a:tcPr marL="68580" marR="68580" marT="0" marB="0"/>
                </a:tc>
                <a:tc>
                  <a:txBody>
                    <a:bodyPr/>
                    <a:lstStyle/>
                    <a:p>
                      <a:pPr algn="just">
                        <a:lnSpc>
                          <a:spcPts val="2200"/>
                        </a:lnSpc>
                        <a:spcAft>
                          <a:spcPts val="0"/>
                        </a:spcAft>
                      </a:pPr>
                      <a:endParaRPr lang="zh-TW" sz="1200" kern="100" dirty="0">
                        <a:effectLst/>
                        <a:latin typeface="微軟正黑體" panose="020B0604030504040204" pitchFamily="34" charset="-120"/>
                        <a:ea typeface="微軟正黑體" panose="020B0604030504040204" pitchFamily="34" charset="-120"/>
                        <a:cs typeface="CG Times"/>
                      </a:endParaRPr>
                    </a:p>
                  </a:txBody>
                  <a:tcPr marL="68580" marR="68580" marT="0" marB="0"/>
                </a:tc>
                <a:extLst>
                  <a:ext uri="{0D108BD9-81ED-4DB2-BD59-A6C34878D82A}">
                    <a16:rowId xmlns:a16="http://schemas.microsoft.com/office/drawing/2014/main" val="10012"/>
                  </a:ext>
                </a:extLst>
              </a:tr>
              <a:tr h="318625">
                <a:tc vMerge="1">
                  <a:txBody>
                    <a:bodyPr/>
                    <a:lstStyle/>
                    <a:p>
                      <a:pPr algn="just">
                        <a:lnSpc>
                          <a:spcPts val="2200"/>
                        </a:lnSpc>
                        <a:spcAft>
                          <a:spcPts val="0"/>
                        </a:spcAft>
                      </a:pPr>
                      <a:endParaRPr lang="zh-TW" sz="1200" kern="100" dirty="0">
                        <a:effectLst/>
                        <a:latin typeface="微軟正黑體" panose="020B0604030504040204" pitchFamily="34" charset="-120"/>
                        <a:ea typeface="微軟正黑體" panose="020B0604030504040204" pitchFamily="34" charset="-120"/>
                        <a:cs typeface="CG Times"/>
                      </a:endParaRPr>
                    </a:p>
                  </a:txBody>
                  <a:tcPr marL="68580" marR="68580" marT="0" marB="0"/>
                </a:tc>
                <a:tc>
                  <a:txBody>
                    <a:bodyPr/>
                    <a:lstStyle/>
                    <a:p>
                      <a:pPr algn="just">
                        <a:lnSpc>
                          <a:spcPts val="2200"/>
                        </a:lnSpc>
                        <a:spcAft>
                          <a:spcPts val="0"/>
                        </a:spcAft>
                      </a:pPr>
                      <a:endParaRPr lang="zh-TW" sz="1200" kern="100" dirty="0">
                        <a:effectLst/>
                        <a:latin typeface="微軟正黑體" panose="020B0604030504040204" pitchFamily="34" charset="-120"/>
                        <a:ea typeface="微軟正黑體" panose="020B0604030504040204" pitchFamily="34" charset="-120"/>
                        <a:cs typeface="CG Times"/>
                      </a:endParaRPr>
                    </a:p>
                  </a:txBody>
                  <a:tcPr marL="68580" marR="68580" marT="0" marB="0"/>
                </a:tc>
                <a:tc>
                  <a:txBody>
                    <a:bodyPr/>
                    <a:lstStyle/>
                    <a:p>
                      <a:pPr algn="just">
                        <a:lnSpc>
                          <a:spcPts val="2200"/>
                        </a:lnSpc>
                        <a:spcAft>
                          <a:spcPts val="0"/>
                        </a:spcAft>
                      </a:pPr>
                      <a:endParaRPr lang="zh-TW" sz="1200" kern="100">
                        <a:effectLst/>
                        <a:latin typeface="微軟正黑體" panose="020B0604030504040204" pitchFamily="34" charset="-120"/>
                        <a:ea typeface="微軟正黑體" panose="020B0604030504040204" pitchFamily="34" charset="-120"/>
                        <a:cs typeface="CG Times"/>
                      </a:endParaRPr>
                    </a:p>
                  </a:txBody>
                  <a:tcPr marL="68580" marR="68580" marT="0" marB="0"/>
                </a:tc>
                <a:tc>
                  <a:txBody>
                    <a:bodyPr/>
                    <a:lstStyle/>
                    <a:p>
                      <a:pPr algn="just">
                        <a:lnSpc>
                          <a:spcPts val="2200"/>
                        </a:lnSpc>
                        <a:spcAft>
                          <a:spcPts val="0"/>
                        </a:spcAft>
                      </a:pPr>
                      <a:endParaRPr lang="zh-TW" sz="1200" kern="100" dirty="0">
                        <a:effectLst/>
                        <a:latin typeface="微軟正黑體" panose="020B0604030504040204" pitchFamily="34" charset="-120"/>
                        <a:ea typeface="微軟正黑體" panose="020B0604030504040204" pitchFamily="34" charset="-120"/>
                        <a:cs typeface="CG Times"/>
                      </a:endParaRPr>
                    </a:p>
                  </a:txBody>
                  <a:tcPr marL="68580" marR="68580" marT="0" marB="0"/>
                </a:tc>
                <a:extLst>
                  <a:ext uri="{0D108BD9-81ED-4DB2-BD59-A6C34878D82A}">
                    <a16:rowId xmlns:a16="http://schemas.microsoft.com/office/drawing/2014/main" val="10013"/>
                  </a:ext>
                </a:extLst>
              </a:tr>
              <a:tr h="318625">
                <a:tc vMerge="1">
                  <a:txBody>
                    <a:bodyPr/>
                    <a:lstStyle/>
                    <a:p>
                      <a:pPr algn="just">
                        <a:lnSpc>
                          <a:spcPts val="2200"/>
                        </a:lnSpc>
                        <a:spcAft>
                          <a:spcPts val="0"/>
                        </a:spcAft>
                      </a:pPr>
                      <a:endParaRPr lang="zh-TW" sz="1200" kern="100" dirty="0">
                        <a:effectLst/>
                        <a:latin typeface="微軟正黑體" panose="020B0604030504040204" pitchFamily="34" charset="-120"/>
                        <a:ea typeface="微軟正黑體" panose="020B0604030504040204" pitchFamily="34" charset="-120"/>
                        <a:cs typeface="CG Times"/>
                      </a:endParaRPr>
                    </a:p>
                  </a:txBody>
                  <a:tcPr marL="68580" marR="68580" marT="0" marB="0"/>
                </a:tc>
                <a:tc>
                  <a:txBody>
                    <a:bodyPr/>
                    <a:lstStyle/>
                    <a:p>
                      <a:pPr algn="just">
                        <a:lnSpc>
                          <a:spcPts val="2200"/>
                        </a:lnSpc>
                        <a:spcAft>
                          <a:spcPts val="0"/>
                        </a:spcAft>
                      </a:pPr>
                      <a:endParaRPr lang="zh-TW" sz="1200" kern="100" dirty="0">
                        <a:effectLst/>
                        <a:latin typeface="微軟正黑體" panose="020B0604030504040204" pitchFamily="34" charset="-120"/>
                        <a:ea typeface="微軟正黑體" panose="020B0604030504040204" pitchFamily="34" charset="-120"/>
                        <a:cs typeface="CG Times"/>
                      </a:endParaRPr>
                    </a:p>
                  </a:txBody>
                  <a:tcPr marL="68580" marR="68580" marT="0" marB="0"/>
                </a:tc>
                <a:tc>
                  <a:txBody>
                    <a:bodyPr/>
                    <a:lstStyle/>
                    <a:p>
                      <a:pPr algn="just">
                        <a:lnSpc>
                          <a:spcPts val="2200"/>
                        </a:lnSpc>
                        <a:spcAft>
                          <a:spcPts val="0"/>
                        </a:spcAft>
                      </a:pPr>
                      <a:endParaRPr lang="zh-TW" sz="1200" kern="100">
                        <a:effectLst/>
                        <a:latin typeface="微軟正黑體" panose="020B0604030504040204" pitchFamily="34" charset="-120"/>
                        <a:ea typeface="微軟正黑體" panose="020B0604030504040204" pitchFamily="34" charset="-120"/>
                        <a:cs typeface="CG Times"/>
                      </a:endParaRPr>
                    </a:p>
                  </a:txBody>
                  <a:tcPr marL="68580" marR="68580" marT="0" marB="0"/>
                </a:tc>
                <a:tc>
                  <a:txBody>
                    <a:bodyPr/>
                    <a:lstStyle/>
                    <a:p>
                      <a:pPr algn="just">
                        <a:lnSpc>
                          <a:spcPts val="2200"/>
                        </a:lnSpc>
                        <a:spcAft>
                          <a:spcPts val="0"/>
                        </a:spcAft>
                      </a:pPr>
                      <a:endParaRPr lang="zh-TW" sz="1200" kern="100" dirty="0">
                        <a:effectLst/>
                        <a:latin typeface="微軟正黑體" panose="020B0604030504040204" pitchFamily="34" charset="-120"/>
                        <a:ea typeface="微軟正黑體" panose="020B0604030504040204" pitchFamily="34" charset="-120"/>
                        <a:cs typeface="CG Times"/>
                      </a:endParaRPr>
                    </a:p>
                  </a:txBody>
                  <a:tcPr marL="68580" marR="68580" marT="0" marB="0"/>
                </a:tc>
                <a:extLst>
                  <a:ext uri="{0D108BD9-81ED-4DB2-BD59-A6C34878D82A}">
                    <a16:rowId xmlns:a16="http://schemas.microsoft.com/office/drawing/2014/main" val="10014"/>
                  </a:ext>
                </a:extLst>
              </a:tr>
            </a:tbl>
          </a:graphicData>
        </a:graphic>
      </p:graphicFrame>
      <p:sp>
        <p:nvSpPr>
          <p:cNvPr id="6" name="圓角矩形圖說文字 5"/>
          <p:cNvSpPr/>
          <p:nvPr/>
        </p:nvSpPr>
        <p:spPr>
          <a:xfrm>
            <a:off x="4067944" y="3140968"/>
            <a:ext cx="4392488" cy="864096"/>
          </a:xfrm>
          <a:prstGeom prst="wedgeRoundRectCallout">
            <a:avLst>
              <a:gd name="adj1" fmla="val -62780"/>
              <a:gd name="adj2" fmla="val 6382"/>
              <a:gd name="adj3" fmla="val 16667"/>
            </a:avLst>
          </a:prstGeom>
          <a:solidFill>
            <a:srgbClr val="C0C0C0">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71450" indent="-171450">
              <a:lnSpc>
                <a:spcPts val="2000"/>
              </a:lnSpc>
              <a:buFont typeface="Arial" panose="020B0604020202020204" pitchFamily="34" charset="0"/>
              <a:buChar char="•"/>
            </a:pPr>
            <a:r>
              <a:rPr lang="zh-TW" altLang="en-US" sz="1600" dirty="0">
                <a:solidFill>
                  <a:srgbClr val="FF6600"/>
                </a:solidFill>
                <a:latin typeface="微軟正黑體" panose="020B0604030504040204" pitchFamily="34" charset="-120"/>
                <a:ea typeface="微軟正黑體" panose="020B0604030504040204" pitchFamily="34" charset="-120"/>
              </a:rPr>
              <a:t>請說明主導提案單位組織架構與負責及參與本案合作提案單位推動之部門層級、人力安排以及輔導單位本案人力運用規劃。</a:t>
            </a:r>
            <a:endParaRPr lang="en-US" altLang="zh-TW" sz="1600" dirty="0">
              <a:solidFill>
                <a:srgbClr val="FF6600"/>
              </a:solidFill>
              <a:latin typeface="微軟正黑體" panose="020B0604030504040204" pitchFamily="34" charset="-120"/>
              <a:ea typeface="微軟正黑體" panose="020B0604030504040204" pitchFamily="34" charset="-120"/>
            </a:endParaRPr>
          </a:p>
        </p:txBody>
      </p:sp>
    </p:spTree>
    <p:extLst>
      <p:ext uri="{BB962C8B-B14F-4D97-AF65-F5344CB8AC3E}">
        <p14:creationId xmlns:p14="http://schemas.microsoft.com/office/powerpoint/2010/main" val="98055589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fontScale="90000"/>
          </a:bodyPr>
          <a:lstStyle/>
          <a:p>
            <a:r>
              <a:rPr lang="zh-TW" altLang="en-US" dirty="0"/>
              <a:t>七、其他附件</a:t>
            </a:r>
          </a:p>
        </p:txBody>
      </p:sp>
      <p:sp>
        <p:nvSpPr>
          <p:cNvPr id="4" name="投影片編號版面配置區 3"/>
          <p:cNvSpPr>
            <a:spLocks noGrp="1"/>
          </p:cNvSpPr>
          <p:nvPr>
            <p:ph type="sldNum" sz="quarter" idx="12"/>
          </p:nvPr>
        </p:nvSpPr>
        <p:spPr/>
        <p:txBody>
          <a:bodyPr/>
          <a:lstStyle/>
          <a:p>
            <a:fld id="{73223D1E-4C2A-4DC2-9A2B-E1865257190C}" type="slidenum">
              <a:rPr lang="zh-TW" altLang="en-US" smtClean="0"/>
              <a:pPr/>
              <a:t>17</a:t>
            </a:fld>
            <a:endParaRPr lang="zh-TW" altLang="en-US"/>
          </a:p>
        </p:txBody>
      </p:sp>
      <p:sp>
        <p:nvSpPr>
          <p:cNvPr id="5" name="矩形 4"/>
          <p:cNvSpPr/>
          <p:nvPr/>
        </p:nvSpPr>
        <p:spPr>
          <a:xfrm>
            <a:off x="251520" y="1052736"/>
            <a:ext cx="8640960" cy="5112568"/>
          </a:xfrm>
          <a:prstGeom prst="rect">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71450" indent="-171450">
              <a:lnSpc>
                <a:spcPts val="2000"/>
              </a:lnSpc>
              <a:buFont typeface="Arial" panose="020B0604020202020204" pitchFamily="34" charset="0"/>
              <a:buChar char="•"/>
            </a:pPr>
            <a:endParaRPr lang="zh-TW" altLang="en-US" sz="1600" dirty="0">
              <a:solidFill>
                <a:srgbClr val="FF6600"/>
              </a:solidFill>
              <a:latin typeface="微軟正黑體" panose="020B0604030504040204" pitchFamily="34" charset="-120"/>
              <a:ea typeface="微軟正黑體" panose="020B0604030504040204" pitchFamily="34" charset="-120"/>
            </a:endParaRPr>
          </a:p>
        </p:txBody>
      </p:sp>
      <p:sp>
        <p:nvSpPr>
          <p:cNvPr id="6" name="圓角矩形圖說文字 5"/>
          <p:cNvSpPr/>
          <p:nvPr/>
        </p:nvSpPr>
        <p:spPr>
          <a:xfrm>
            <a:off x="4067944" y="3140968"/>
            <a:ext cx="4392488" cy="864096"/>
          </a:xfrm>
          <a:prstGeom prst="wedgeRoundRectCallout">
            <a:avLst>
              <a:gd name="adj1" fmla="val -62780"/>
              <a:gd name="adj2" fmla="val 6382"/>
              <a:gd name="adj3" fmla="val 16667"/>
            </a:avLst>
          </a:prstGeom>
          <a:solidFill>
            <a:srgbClr val="C0C0C0">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71450" indent="-171450">
              <a:lnSpc>
                <a:spcPts val="2000"/>
              </a:lnSpc>
              <a:buFont typeface="Arial" panose="020B0604020202020204" pitchFamily="34" charset="0"/>
              <a:buChar char="•"/>
            </a:pPr>
            <a:r>
              <a:rPr lang="zh-TW" altLang="en-US" sz="1600" dirty="0">
                <a:solidFill>
                  <a:srgbClr val="FF6600"/>
                </a:solidFill>
                <a:latin typeface="微軟正黑體" panose="020B0604030504040204" pitchFamily="34" charset="-120"/>
                <a:ea typeface="微軟正黑體" panose="020B0604030504040204" pitchFamily="34" charset="-120"/>
              </a:rPr>
              <a:t>得獎證明、標章獲得</a:t>
            </a:r>
            <a:r>
              <a:rPr lang="en-US" altLang="zh-TW" sz="1600" dirty="0">
                <a:solidFill>
                  <a:srgbClr val="FF6600"/>
                </a:solidFill>
                <a:latin typeface="微軟正黑體" panose="020B0604030504040204" pitchFamily="34" charset="-120"/>
                <a:ea typeface="微軟正黑體" panose="020B0604030504040204" pitchFamily="34" charset="-120"/>
              </a:rPr>
              <a:t>…</a:t>
            </a:r>
          </a:p>
          <a:p>
            <a:pPr marL="171450" indent="-171450">
              <a:lnSpc>
                <a:spcPts val="2000"/>
              </a:lnSpc>
              <a:buFont typeface="Arial" panose="020B0604020202020204" pitchFamily="34" charset="0"/>
              <a:buChar char="•"/>
            </a:pPr>
            <a:r>
              <a:rPr lang="zh-TW" altLang="en-US" sz="1600" dirty="0">
                <a:solidFill>
                  <a:srgbClr val="FF6600"/>
                </a:solidFill>
                <a:latin typeface="微軟正黑體" panose="020B0604030504040204" pitchFamily="34" charset="-120"/>
                <a:ea typeface="微軟正黑體" panose="020B0604030504040204" pitchFamily="34" charset="-120"/>
              </a:rPr>
              <a:t>其他加分文件。</a:t>
            </a:r>
          </a:p>
        </p:txBody>
      </p:sp>
    </p:spTree>
    <p:extLst>
      <p:ext uri="{BB962C8B-B14F-4D97-AF65-F5344CB8AC3E}">
        <p14:creationId xmlns:p14="http://schemas.microsoft.com/office/powerpoint/2010/main" val="161852460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投影片編號版面配置區 3"/>
          <p:cNvSpPr>
            <a:spLocks noGrp="1"/>
          </p:cNvSpPr>
          <p:nvPr>
            <p:ph type="sldNum" sz="quarter" idx="12"/>
          </p:nvPr>
        </p:nvSpPr>
        <p:spPr/>
        <p:txBody>
          <a:bodyPr/>
          <a:lstStyle/>
          <a:p>
            <a:fld id="{73223D1E-4C2A-4DC2-9A2B-E1865257190C}" type="slidenum">
              <a:rPr lang="zh-TW" altLang="en-US" smtClean="0"/>
              <a:pPr/>
              <a:t>18</a:t>
            </a:fld>
            <a:endParaRPr lang="zh-TW" altLang="en-US"/>
          </a:p>
        </p:txBody>
      </p:sp>
      <p:sp>
        <p:nvSpPr>
          <p:cNvPr id="6" name="矩形 5"/>
          <p:cNvSpPr/>
          <p:nvPr/>
        </p:nvSpPr>
        <p:spPr>
          <a:xfrm>
            <a:off x="2290812" y="2708920"/>
            <a:ext cx="4572000" cy="1477328"/>
          </a:xfrm>
          <a:prstGeom prst="rect">
            <a:avLst/>
          </a:prstGeom>
        </p:spPr>
        <p:txBody>
          <a:bodyPr>
            <a:spAutoFit/>
          </a:bodyPr>
          <a:lstStyle/>
          <a:p>
            <a:pPr algn="ctr"/>
            <a:r>
              <a:rPr lang="zh-TW" altLang="en-US" sz="4500" b="1" dirty="0">
                <a:solidFill>
                  <a:schemeClr val="accent2"/>
                </a:solidFill>
                <a:latin typeface="微軟正黑體" panose="020B0604030504040204" pitchFamily="34" charset="-120"/>
                <a:ea typeface="微軟正黑體" panose="020B0604030504040204" pitchFamily="34" charset="-120"/>
              </a:rPr>
              <a:t>簡報完畢</a:t>
            </a:r>
            <a:br>
              <a:rPr lang="zh-TW" altLang="en-US" sz="4500" b="1" dirty="0">
                <a:solidFill>
                  <a:schemeClr val="accent2"/>
                </a:solidFill>
                <a:latin typeface="微軟正黑體" panose="020B0604030504040204" pitchFamily="34" charset="-120"/>
                <a:ea typeface="微軟正黑體" panose="020B0604030504040204" pitchFamily="34" charset="-120"/>
              </a:rPr>
            </a:br>
            <a:r>
              <a:rPr lang="zh-TW" altLang="en-US" sz="4500" b="1" dirty="0">
                <a:solidFill>
                  <a:schemeClr val="accent2"/>
                </a:solidFill>
                <a:latin typeface="微軟正黑體" panose="020B0604030504040204" pitchFamily="34" charset="-120"/>
                <a:ea typeface="微軟正黑體" panose="020B0604030504040204" pitchFamily="34" charset="-120"/>
              </a:rPr>
              <a:t>敬請指導</a:t>
            </a:r>
          </a:p>
        </p:txBody>
      </p:sp>
    </p:spTree>
    <p:extLst>
      <p:ext uri="{BB962C8B-B14F-4D97-AF65-F5344CB8AC3E}">
        <p14:creationId xmlns:p14="http://schemas.microsoft.com/office/powerpoint/2010/main" val="196554494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fontScale="90000"/>
          </a:bodyPr>
          <a:lstStyle/>
          <a:p>
            <a:r>
              <a:rPr lang="zh-TW" altLang="en-US" dirty="0"/>
              <a:t>附件</a:t>
            </a:r>
            <a:r>
              <a:rPr lang="en-US" altLang="zh-TW" dirty="0"/>
              <a:t>-</a:t>
            </a:r>
            <a:r>
              <a:rPr lang="zh-TW" altLang="en-US" dirty="0"/>
              <a:t>廠商基本資料與簡介</a:t>
            </a:r>
          </a:p>
        </p:txBody>
      </p:sp>
      <p:sp>
        <p:nvSpPr>
          <p:cNvPr id="4" name="投影片編號版面配置區 3"/>
          <p:cNvSpPr>
            <a:spLocks noGrp="1"/>
          </p:cNvSpPr>
          <p:nvPr>
            <p:ph type="sldNum" sz="quarter" idx="12"/>
          </p:nvPr>
        </p:nvSpPr>
        <p:spPr/>
        <p:txBody>
          <a:bodyPr/>
          <a:lstStyle/>
          <a:p>
            <a:fld id="{73223D1E-4C2A-4DC2-9A2B-E1865257190C}" type="slidenum">
              <a:rPr lang="zh-TW" altLang="en-US" smtClean="0"/>
              <a:pPr/>
              <a:t>19</a:t>
            </a:fld>
            <a:endParaRPr lang="zh-TW" altLang="en-US"/>
          </a:p>
        </p:txBody>
      </p:sp>
      <p:graphicFrame>
        <p:nvGraphicFramePr>
          <p:cNvPr id="5" name="表格 4"/>
          <p:cNvGraphicFramePr>
            <a:graphicFrameLocks noGrp="1"/>
          </p:cNvGraphicFramePr>
          <p:nvPr/>
        </p:nvGraphicFramePr>
        <p:xfrm>
          <a:off x="5004048" y="3573018"/>
          <a:ext cx="3888432" cy="2592288"/>
        </p:xfrm>
        <a:graphic>
          <a:graphicData uri="http://schemas.openxmlformats.org/drawingml/2006/table">
            <a:tbl>
              <a:tblPr firstRow="1" bandRow="1">
                <a:tableStyleId>{5940675A-B579-460E-94D1-54222C63F5DA}</a:tableStyleId>
              </a:tblPr>
              <a:tblGrid>
                <a:gridCol w="936104">
                  <a:extLst>
                    <a:ext uri="{9D8B030D-6E8A-4147-A177-3AD203B41FA5}">
                      <a16:colId xmlns:a16="http://schemas.microsoft.com/office/drawing/2014/main" val="20000"/>
                    </a:ext>
                  </a:extLst>
                </a:gridCol>
                <a:gridCol w="2952328">
                  <a:extLst>
                    <a:ext uri="{9D8B030D-6E8A-4147-A177-3AD203B41FA5}">
                      <a16:colId xmlns:a16="http://schemas.microsoft.com/office/drawing/2014/main" val="20001"/>
                    </a:ext>
                  </a:extLst>
                </a:gridCol>
              </a:tblGrid>
              <a:tr h="432048">
                <a:tc>
                  <a:txBody>
                    <a:bodyPr/>
                    <a:lstStyle/>
                    <a:p>
                      <a:pPr algn="dist"/>
                      <a:r>
                        <a:rPr lang="zh-TW" altLang="en-US" sz="1400" b="1" dirty="0">
                          <a:solidFill>
                            <a:schemeClr val="bg1"/>
                          </a:solidFill>
                          <a:latin typeface="微軟正黑體" panose="020B0604030504040204" pitchFamily="34" charset="-120"/>
                          <a:ea typeface="微軟正黑體" panose="020B0604030504040204" pitchFamily="34" charset="-120"/>
                        </a:rPr>
                        <a:t>公司名稱：</a:t>
                      </a:r>
                    </a:p>
                  </a:txBody>
                  <a:tcPr anchor="ctr">
                    <a:solidFill>
                      <a:schemeClr val="accent2"/>
                    </a:solidFill>
                  </a:tcPr>
                </a:tc>
                <a:tc>
                  <a:txBody>
                    <a:bodyPr/>
                    <a:lstStyle/>
                    <a:p>
                      <a:r>
                        <a:rPr lang="zh-TW" altLang="en-US" sz="1400" dirty="0">
                          <a:latin typeface="微軟正黑體" panose="020B0604030504040204" pitchFamily="34" charset="-120"/>
                          <a:ea typeface="微軟正黑體" panose="020B0604030504040204" pitchFamily="34" charset="-120"/>
                        </a:rPr>
                        <a:t>ＯＯＯＯＯＯＯ</a:t>
                      </a:r>
                    </a:p>
                  </a:txBody>
                  <a:tcPr anchor="ctr"/>
                </a:tc>
                <a:extLst>
                  <a:ext uri="{0D108BD9-81ED-4DB2-BD59-A6C34878D82A}">
                    <a16:rowId xmlns:a16="http://schemas.microsoft.com/office/drawing/2014/main" val="10000"/>
                  </a:ext>
                </a:extLst>
              </a:tr>
              <a:tr h="432048">
                <a:tc>
                  <a:txBody>
                    <a:bodyPr/>
                    <a:lstStyle/>
                    <a:p>
                      <a:pPr algn="dist"/>
                      <a:r>
                        <a:rPr lang="zh-TW" altLang="en-US" sz="1400" b="1" dirty="0">
                          <a:solidFill>
                            <a:schemeClr val="bg1"/>
                          </a:solidFill>
                          <a:latin typeface="微軟正黑體" panose="020B0604030504040204" pitchFamily="34" charset="-120"/>
                          <a:ea typeface="微軟正黑體" panose="020B0604030504040204" pitchFamily="34" charset="-120"/>
                        </a:rPr>
                        <a:t>設立日期：</a:t>
                      </a:r>
                    </a:p>
                  </a:txBody>
                  <a:tcPr anchor="ctr">
                    <a:solidFill>
                      <a:schemeClr val="accent2"/>
                    </a:solidFill>
                  </a:tcPr>
                </a:tc>
                <a:tc>
                  <a:txBody>
                    <a:bodyPr/>
                    <a:lstStyle/>
                    <a:p>
                      <a:r>
                        <a:rPr lang="zh-TW" altLang="en-US" sz="1400" dirty="0">
                          <a:latin typeface="微軟正黑體" panose="020B0604030504040204" pitchFamily="34" charset="-120"/>
                          <a:ea typeface="微軟正黑體" panose="020B0604030504040204" pitchFamily="34" charset="-120"/>
                        </a:rPr>
                        <a:t>民國ＯＯ年ＯＯ月ＯＯ日</a:t>
                      </a:r>
                    </a:p>
                  </a:txBody>
                  <a:tcPr anchor="ctr"/>
                </a:tc>
                <a:extLst>
                  <a:ext uri="{0D108BD9-81ED-4DB2-BD59-A6C34878D82A}">
                    <a16:rowId xmlns:a16="http://schemas.microsoft.com/office/drawing/2014/main" val="10001"/>
                  </a:ext>
                </a:extLst>
              </a:tr>
              <a:tr h="432048">
                <a:tc>
                  <a:txBody>
                    <a:bodyPr/>
                    <a:lstStyle/>
                    <a:p>
                      <a:pPr algn="dist"/>
                      <a:r>
                        <a:rPr lang="zh-TW" altLang="en-US" sz="1400" b="1" dirty="0">
                          <a:solidFill>
                            <a:schemeClr val="bg1"/>
                          </a:solidFill>
                          <a:latin typeface="微軟正黑體" panose="020B0604030504040204" pitchFamily="34" charset="-120"/>
                          <a:ea typeface="微軟正黑體" panose="020B0604030504040204" pitchFamily="34" charset="-120"/>
                        </a:rPr>
                        <a:t>公司地址：</a:t>
                      </a:r>
                    </a:p>
                  </a:txBody>
                  <a:tcPr anchor="ctr">
                    <a:solidFill>
                      <a:schemeClr val="accent2"/>
                    </a:solidFill>
                  </a:tcPr>
                </a:tc>
                <a:tc>
                  <a:txBody>
                    <a:bodyPr/>
                    <a:lstStyle/>
                    <a:p>
                      <a:r>
                        <a:rPr lang="zh-TW" altLang="en-US" sz="1400" dirty="0">
                          <a:latin typeface="微軟正黑體" panose="020B0604030504040204" pitchFamily="34" charset="-120"/>
                          <a:ea typeface="微軟正黑體" panose="020B0604030504040204" pitchFamily="34" charset="-120"/>
                        </a:rPr>
                        <a:t>ＯＯ市ＯＯ區ＯＯＯ路ＯＯＯ號</a:t>
                      </a:r>
                    </a:p>
                  </a:txBody>
                  <a:tcPr anchor="ctr"/>
                </a:tc>
                <a:extLst>
                  <a:ext uri="{0D108BD9-81ED-4DB2-BD59-A6C34878D82A}">
                    <a16:rowId xmlns:a16="http://schemas.microsoft.com/office/drawing/2014/main" val="10002"/>
                  </a:ext>
                </a:extLst>
              </a:tr>
              <a:tr h="432048">
                <a:tc>
                  <a:txBody>
                    <a:bodyPr/>
                    <a:lstStyle/>
                    <a:p>
                      <a:pPr algn="dist"/>
                      <a:r>
                        <a:rPr lang="zh-TW" altLang="en-US" sz="1400" b="1" dirty="0">
                          <a:solidFill>
                            <a:schemeClr val="bg1"/>
                          </a:solidFill>
                          <a:latin typeface="微軟正黑體" panose="020B0604030504040204" pitchFamily="34" charset="-120"/>
                          <a:ea typeface="微軟正黑體" panose="020B0604030504040204" pitchFamily="34" charset="-120"/>
                        </a:rPr>
                        <a:t>資本額：</a:t>
                      </a:r>
                    </a:p>
                  </a:txBody>
                  <a:tcPr anchor="ctr">
                    <a:solidFill>
                      <a:schemeClr val="accent2"/>
                    </a:solidFill>
                  </a:tcPr>
                </a:tc>
                <a:tc>
                  <a:txBody>
                    <a:bodyPr/>
                    <a:lstStyle/>
                    <a:p>
                      <a:r>
                        <a:rPr lang="zh-TW" altLang="en-US" sz="1400" dirty="0">
                          <a:latin typeface="微軟正黑體" panose="020B0604030504040204" pitchFamily="34" charset="-120"/>
                          <a:ea typeface="微軟正黑體" panose="020B0604030504040204" pitchFamily="34" charset="-120"/>
                        </a:rPr>
                        <a:t>ＯＯＯ千元</a:t>
                      </a:r>
                    </a:p>
                  </a:txBody>
                  <a:tcPr anchor="ctr"/>
                </a:tc>
                <a:extLst>
                  <a:ext uri="{0D108BD9-81ED-4DB2-BD59-A6C34878D82A}">
                    <a16:rowId xmlns:a16="http://schemas.microsoft.com/office/drawing/2014/main" val="10003"/>
                  </a:ext>
                </a:extLst>
              </a:tr>
              <a:tr h="432048">
                <a:tc>
                  <a:txBody>
                    <a:bodyPr/>
                    <a:lstStyle/>
                    <a:p>
                      <a:pPr algn="dist"/>
                      <a:r>
                        <a:rPr lang="zh-TW" altLang="en-US" sz="1400" b="1" dirty="0">
                          <a:solidFill>
                            <a:schemeClr val="bg1"/>
                          </a:solidFill>
                          <a:latin typeface="微軟正黑體" panose="020B0604030504040204" pitchFamily="34" charset="-120"/>
                          <a:ea typeface="微軟正黑體" panose="020B0604030504040204" pitchFamily="34" charset="-120"/>
                        </a:rPr>
                        <a:t>營業額：</a:t>
                      </a:r>
                    </a:p>
                  </a:txBody>
                  <a:tcPr anchor="ctr">
                    <a:solidFill>
                      <a:schemeClr val="accent2"/>
                    </a:solidFill>
                  </a:tcPr>
                </a:tc>
                <a:tc>
                  <a:txBody>
                    <a:bodyPr/>
                    <a:lstStyle/>
                    <a:p>
                      <a:r>
                        <a:rPr lang="zh-TW" altLang="en-US" sz="1400" dirty="0">
                          <a:latin typeface="微軟正黑體" panose="020B0604030504040204" pitchFamily="34" charset="-120"/>
                          <a:ea typeface="微軟正黑體" panose="020B0604030504040204" pitchFamily="34" charset="-120"/>
                        </a:rPr>
                        <a:t>ＯＯＯ千元</a:t>
                      </a:r>
                    </a:p>
                  </a:txBody>
                  <a:tcPr anchor="ctr"/>
                </a:tc>
                <a:extLst>
                  <a:ext uri="{0D108BD9-81ED-4DB2-BD59-A6C34878D82A}">
                    <a16:rowId xmlns:a16="http://schemas.microsoft.com/office/drawing/2014/main" val="10004"/>
                  </a:ext>
                </a:extLst>
              </a:tr>
              <a:tr h="432048">
                <a:tc>
                  <a:txBody>
                    <a:bodyPr/>
                    <a:lstStyle/>
                    <a:p>
                      <a:pPr algn="dist"/>
                      <a:r>
                        <a:rPr lang="zh-TW" altLang="en-US" sz="1400" b="1" dirty="0">
                          <a:solidFill>
                            <a:schemeClr val="bg1"/>
                          </a:solidFill>
                          <a:latin typeface="微軟正黑體" panose="020B0604030504040204" pitchFamily="34" charset="-120"/>
                          <a:ea typeface="微軟正黑體" panose="020B0604030504040204" pitchFamily="34" charset="-120"/>
                        </a:rPr>
                        <a:t>員工人數：</a:t>
                      </a:r>
                    </a:p>
                  </a:txBody>
                  <a:tcPr anchor="ctr">
                    <a:solidFill>
                      <a:schemeClr val="accent2"/>
                    </a:solidFill>
                  </a:tcPr>
                </a:tc>
                <a:tc>
                  <a:txBody>
                    <a:bodyPr/>
                    <a:lstStyle/>
                    <a:p>
                      <a:r>
                        <a:rPr lang="zh-TW" altLang="en-US" sz="1400" dirty="0">
                          <a:latin typeface="微軟正黑體" panose="020B0604030504040204" pitchFamily="34" charset="-120"/>
                          <a:ea typeface="微軟正黑體" panose="020B0604030504040204" pitchFamily="34" charset="-120"/>
                        </a:rPr>
                        <a:t>ＯＯＯ人</a:t>
                      </a:r>
                    </a:p>
                  </a:txBody>
                  <a:tcPr anchor="ctr"/>
                </a:tc>
                <a:extLst>
                  <a:ext uri="{0D108BD9-81ED-4DB2-BD59-A6C34878D82A}">
                    <a16:rowId xmlns:a16="http://schemas.microsoft.com/office/drawing/2014/main" val="10005"/>
                  </a:ext>
                </a:extLst>
              </a:tr>
            </a:tbl>
          </a:graphicData>
        </a:graphic>
      </p:graphicFrame>
      <p:graphicFrame>
        <p:nvGraphicFramePr>
          <p:cNvPr id="6" name="表格 5"/>
          <p:cNvGraphicFramePr>
            <a:graphicFrameLocks noGrp="1"/>
          </p:cNvGraphicFramePr>
          <p:nvPr/>
        </p:nvGraphicFramePr>
        <p:xfrm>
          <a:off x="251520" y="1412776"/>
          <a:ext cx="8640960" cy="1981200"/>
        </p:xfrm>
        <a:graphic>
          <a:graphicData uri="http://schemas.openxmlformats.org/drawingml/2006/table">
            <a:tbl>
              <a:tblPr firstRow="1" bandRow="1">
                <a:tableStyleId>{5940675A-B579-460E-94D1-54222C63F5DA}</a:tableStyleId>
              </a:tblPr>
              <a:tblGrid>
                <a:gridCol w="504056">
                  <a:extLst>
                    <a:ext uri="{9D8B030D-6E8A-4147-A177-3AD203B41FA5}">
                      <a16:colId xmlns:a16="http://schemas.microsoft.com/office/drawing/2014/main" val="20000"/>
                    </a:ext>
                  </a:extLst>
                </a:gridCol>
                <a:gridCol w="8136904">
                  <a:extLst>
                    <a:ext uri="{9D8B030D-6E8A-4147-A177-3AD203B41FA5}">
                      <a16:colId xmlns:a16="http://schemas.microsoft.com/office/drawing/2014/main" val="20001"/>
                    </a:ext>
                  </a:extLst>
                </a:gridCol>
              </a:tblGrid>
              <a:tr h="1981200">
                <a:tc>
                  <a:txBody>
                    <a:bodyPr/>
                    <a:lstStyle/>
                    <a:p>
                      <a:pPr algn="ctr"/>
                      <a:r>
                        <a:rPr lang="zh-TW" altLang="en-US" sz="1600" b="1" dirty="0">
                          <a:solidFill>
                            <a:schemeClr val="bg1"/>
                          </a:solidFill>
                          <a:latin typeface="微軟正黑體" panose="020B0604030504040204" pitchFamily="34" charset="-120"/>
                          <a:ea typeface="微軟正黑體" panose="020B0604030504040204" pitchFamily="34" charset="-120"/>
                        </a:rPr>
                        <a:t>主導提案單位簡介</a:t>
                      </a:r>
                      <a:r>
                        <a:rPr lang="zh-TW" altLang="en-US" sz="1600" dirty="0">
                          <a:latin typeface="微軟正黑體" panose="020B0604030504040204" pitchFamily="34" charset="-120"/>
                          <a:ea typeface="微軟正黑體" panose="020B0604030504040204" pitchFamily="34" charset="-120"/>
                        </a:rPr>
                        <a:t>　</a:t>
                      </a:r>
                    </a:p>
                  </a:txBody>
                  <a:tcPr vert="eaVert" anchor="ctr">
                    <a:solidFill>
                      <a:schemeClr val="accent2"/>
                    </a:solidFill>
                  </a:tcPr>
                </a:tc>
                <a:tc>
                  <a:txBody>
                    <a:bodyPr/>
                    <a:lstStyle/>
                    <a:p>
                      <a:pPr marL="285750" indent="-285750">
                        <a:buFont typeface="Arial" panose="020B0604020202020204" pitchFamily="34" charset="0"/>
                        <a:buChar char="•"/>
                      </a:pPr>
                      <a:endParaRPr lang="zh-TW" altLang="en-US" dirty="0">
                        <a:solidFill>
                          <a:schemeClr val="bg1">
                            <a:lumMod val="50000"/>
                          </a:schemeClr>
                        </a:solidFill>
                        <a:latin typeface="微軟正黑體" panose="020B0604030504040204" pitchFamily="34" charset="-120"/>
                        <a:ea typeface="微軟正黑體" panose="020B0604030504040204" pitchFamily="34" charset="-120"/>
                      </a:endParaRPr>
                    </a:p>
                  </a:txBody>
                  <a:tcPr anchor="ctr"/>
                </a:tc>
                <a:extLst>
                  <a:ext uri="{0D108BD9-81ED-4DB2-BD59-A6C34878D82A}">
                    <a16:rowId xmlns:a16="http://schemas.microsoft.com/office/drawing/2014/main" val="10000"/>
                  </a:ext>
                </a:extLst>
              </a:tr>
            </a:tbl>
          </a:graphicData>
        </a:graphic>
      </p:graphicFrame>
      <p:sp>
        <p:nvSpPr>
          <p:cNvPr id="7" name="矩形 6"/>
          <p:cNvSpPr/>
          <p:nvPr/>
        </p:nvSpPr>
        <p:spPr>
          <a:xfrm>
            <a:off x="251520" y="3573016"/>
            <a:ext cx="4608512" cy="2592288"/>
          </a:xfrm>
          <a:prstGeom prst="rect">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TW" altLang="en-US" dirty="0">
                <a:solidFill>
                  <a:schemeClr val="bg1">
                    <a:lumMod val="50000"/>
                  </a:schemeClr>
                </a:solidFill>
                <a:latin typeface="微軟正黑體" panose="020B0604030504040204" pitchFamily="34" charset="-120"/>
                <a:ea typeface="微軟正黑體" panose="020B0604030504040204" pitchFamily="34" charset="-120"/>
              </a:rPr>
              <a:t>公司照片、產品照片</a:t>
            </a:r>
            <a:br>
              <a:rPr lang="en-US" altLang="zh-TW" dirty="0">
                <a:solidFill>
                  <a:schemeClr val="bg1">
                    <a:lumMod val="50000"/>
                  </a:schemeClr>
                </a:solidFill>
                <a:latin typeface="微軟正黑體" panose="020B0604030504040204" pitchFamily="34" charset="-120"/>
                <a:ea typeface="微軟正黑體" panose="020B0604030504040204" pitchFamily="34" charset="-120"/>
              </a:rPr>
            </a:br>
            <a:r>
              <a:rPr lang="zh-TW" altLang="en-US" dirty="0">
                <a:solidFill>
                  <a:schemeClr val="bg1">
                    <a:lumMod val="50000"/>
                  </a:schemeClr>
                </a:solidFill>
                <a:latin typeface="微軟正黑體" panose="020B0604030504040204" pitchFamily="34" charset="-120"/>
                <a:ea typeface="微軟正黑體" panose="020B0604030504040204" pitchFamily="34" charset="-120"/>
              </a:rPr>
              <a:t>（與計畫有相關）</a:t>
            </a:r>
          </a:p>
        </p:txBody>
      </p:sp>
      <p:graphicFrame>
        <p:nvGraphicFramePr>
          <p:cNvPr id="8" name="表格 7"/>
          <p:cNvGraphicFramePr>
            <a:graphicFrameLocks noGrp="1"/>
          </p:cNvGraphicFramePr>
          <p:nvPr/>
        </p:nvGraphicFramePr>
        <p:xfrm>
          <a:off x="251520" y="934120"/>
          <a:ext cx="8640960" cy="404664"/>
        </p:xfrm>
        <a:graphic>
          <a:graphicData uri="http://schemas.openxmlformats.org/drawingml/2006/table">
            <a:tbl>
              <a:tblPr firstRow="1" bandRow="1">
                <a:tableStyleId>{5940675A-B579-460E-94D1-54222C63F5DA}</a:tableStyleId>
              </a:tblPr>
              <a:tblGrid>
                <a:gridCol w="3312368">
                  <a:extLst>
                    <a:ext uri="{9D8B030D-6E8A-4147-A177-3AD203B41FA5}">
                      <a16:colId xmlns:a16="http://schemas.microsoft.com/office/drawing/2014/main" val="20000"/>
                    </a:ext>
                  </a:extLst>
                </a:gridCol>
                <a:gridCol w="5328592">
                  <a:extLst>
                    <a:ext uri="{9D8B030D-6E8A-4147-A177-3AD203B41FA5}">
                      <a16:colId xmlns:a16="http://schemas.microsoft.com/office/drawing/2014/main" val="20001"/>
                    </a:ext>
                  </a:extLst>
                </a:gridCol>
              </a:tblGrid>
              <a:tr h="404664">
                <a:tc>
                  <a:txBody>
                    <a:bodyPr/>
                    <a:lstStyle/>
                    <a:p>
                      <a:pPr algn="ctr"/>
                      <a:r>
                        <a:rPr lang="zh-TW" altLang="en-US" b="1" dirty="0">
                          <a:solidFill>
                            <a:schemeClr val="bg1"/>
                          </a:solidFill>
                          <a:latin typeface="微軟正黑體" panose="020B0604030504040204" pitchFamily="34" charset="-120"/>
                          <a:ea typeface="微軟正黑體" panose="020B0604030504040204" pitchFamily="34" charset="-120"/>
                        </a:rPr>
                        <a:t>ＯＯＯＯ公司（主導提案單位）　</a:t>
                      </a:r>
                    </a:p>
                  </a:txBody>
                  <a:tcPr anchor="ctr">
                    <a:solidFill>
                      <a:schemeClr val="accent2"/>
                    </a:solidFill>
                  </a:tcPr>
                </a:tc>
                <a:tc>
                  <a:txBody>
                    <a:bodyPr/>
                    <a:lstStyle/>
                    <a:p>
                      <a:pPr marL="0" indent="0">
                        <a:buFont typeface="Arial" panose="020B0604020202020204" pitchFamily="34" charset="0"/>
                        <a:buNone/>
                      </a:pPr>
                      <a:r>
                        <a:rPr lang="zh-TW" altLang="en-US" dirty="0">
                          <a:solidFill>
                            <a:schemeClr val="bg1">
                              <a:lumMod val="50000"/>
                            </a:schemeClr>
                          </a:solidFill>
                          <a:latin typeface="微軟正黑體" panose="020B0604030504040204" pitchFamily="34" charset="-120"/>
                          <a:ea typeface="微軟正黑體" panose="020B0604030504040204" pitchFamily="34" charset="-120"/>
                        </a:rPr>
                        <a:t>ＯＯＯＯ計畫名稱</a:t>
                      </a:r>
                    </a:p>
                  </a:txBody>
                  <a:tcPr anchor="ctr"/>
                </a:tc>
                <a:extLst>
                  <a:ext uri="{0D108BD9-81ED-4DB2-BD59-A6C34878D82A}">
                    <a16:rowId xmlns:a16="http://schemas.microsoft.com/office/drawing/2014/main" val="10000"/>
                  </a:ext>
                </a:extLst>
              </a:tr>
            </a:tbl>
          </a:graphicData>
        </a:graphic>
      </p:graphicFrame>
      <p:sp>
        <p:nvSpPr>
          <p:cNvPr id="9" name="圓角矩形圖說文字 8"/>
          <p:cNvSpPr/>
          <p:nvPr/>
        </p:nvSpPr>
        <p:spPr>
          <a:xfrm>
            <a:off x="5895652" y="1124744"/>
            <a:ext cx="2808312" cy="750664"/>
          </a:xfrm>
          <a:prstGeom prst="wedgeRoundRectCallout">
            <a:avLst>
              <a:gd name="adj1" fmla="val -70080"/>
              <a:gd name="adj2" fmla="val -52639"/>
              <a:gd name="adj3" fmla="val 16667"/>
            </a:avLst>
          </a:prstGeom>
          <a:solidFill>
            <a:srgbClr val="C0C0C0">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71450" indent="-171450">
              <a:lnSpc>
                <a:spcPts val="2000"/>
              </a:lnSpc>
              <a:buFont typeface="Arial" panose="020B0604020202020204" pitchFamily="34" charset="0"/>
              <a:buChar char="•"/>
            </a:pPr>
            <a:r>
              <a:rPr lang="zh-TW" altLang="en-US" sz="1600" dirty="0">
                <a:solidFill>
                  <a:srgbClr val="FF6600"/>
                </a:solidFill>
                <a:latin typeface="微軟正黑體" panose="020B0604030504040204" pitchFamily="34" charset="-120"/>
                <a:ea typeface="微軟正黑體" panose="020B0604030504040204" pitchFamily="34" charset="-120"/>
              </a:rPr>
              <a:t>計畫名稱請契合提案內容</a:t>
            </a:r>
            <a:endParaRPr lang="en-US" altLang="zh-TW" sz="1600" dirty="0">
              <a:solidFill>
                <a:srgbClr val="FF6600"/>
              </a:solidFill>
              <a:latin typeface="微軟正黑體" panose="020B0604030504040204" pitchFamily="34" charset="-120"/>
              <a:ea typeface="微軟正黑體" panose="020B0604030504040204" pitchFamily="34" charset="-120"/>
            </a:endParaRPr>
          </a:p>
          <a:p>
            <a:pPr marL="171450" indent="-171450">
              <a:lnSpc>
                <a:spcPts val="2000"/>
              </a:lnSpc>
              <a:buFont typeface="Arial" panose="020B0604020202020204" pitchFamily="34" charset="0"/>
              <a:buChar char="•"/>
            </a:pPr>
            <a:r>
              <a:rPr lang="zh-TW" altLang="en-US" sz="1600" dirty="0">
                <a:solidFill>
                  <a:srgbClr val="FF6600"/>
                </a:solidFill>
                <a:latin typeface="微軟正黑體" panose="020B0604030504040204" pitchFamily="34" charset="-120"/>
                <a:ea typeface="微軟正黑體" panose="020B0604030504040204" pitchFamily="34" charset="-120"/>
              </a:rPr>
              <a:t>字數勿過長，並能清楚說明綠色創新要點</a:t>
            </a:r>
            <a:endParaRPr lang="en-US" altLang="zh-TW" sz="1600" dirty="0">
              <a:solidFill>
                <a:srgbClr val="FF6600"/>
              </a:solidFill>
              <a:latin typeface="微軟正黑體" panose="020B0604030504040204" pitchFamily="34" charset="-120"/>
              <a:ea typeface="微軟正黑體" panose="020B0604030504040204" pitchFamily="34" charset="-120"/>
            </a:endParaRPr>
          </a:p>
        </p:txBody>
      </p:sp>
      <p:sp>
        <p:nvSpPr>
          <p:cNvPr id="10" name="圓角矩形圖說文字 9"/>
          <p:cNvSpPr/>
          <p:nvPr/>
        </p:nvSpPr>
        <p:spPr>
          <a:xfrm>
            <a:off x="4716016" y="2060848"/>
            <a:ext cx="4010520" cy="1224136"/>
          </a:xfrm>
          <a:prstGeom prst="wedgeRoundRectCallout">
            <a:avLst>
              <a:gd name="adj1" fmla="val -109030"/>
              <a:gd name="adj2" fmla="val -8028"/>
              <a:gd name="adj3" fmla="val 16667"/>
            </a:avLst>
          </a:prstGeom>
          <a:solidFill>
            <a:srgbClr val="C0C0C0">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71450" indent="-171450">
              <a:lnSpc>
                <a:spcPts val="2000"/>
              </a:lnSpc>
              <a:buFont typeface="Arial" panose="020B0604020202020204" pitchFamily="34" charset="0"/>
              <a:buChar char="•"/>
            </a:pPr>
            <a:r>
              <a:rPr lang="zh-TW" altLang="en-US" sz="1600" dirty="0">
                <a:solidFill>
                  <a:srgbClr val="FF6600"/>
                </a:solidFill>
                <a:latin typeface="微軟正黑體" panose="020B0604030504040204" pitchFamily="34" charset="-120"/>
                <a:ea typeface="微軟正黑體" panose="020B0604030504040204" pitchFamily="34" charset="-120"/>
              </a:rPr>
              <a:t>條列式說明</a:t>
            </a:r>
          </a:p>
          <a:p>
            <a:pPr marL="171450" indent="-171450">
              <a:lnSpc>
                <a:spcPts val="2000"/>
              </a:lnSpc>
              <a:buFont typeface="Arial" panose="020B0604020202020204" pitchFamily="34" charset="0"/>
              <a:buChar char="•"/>
            </a:pPr>
            <a:r>
              <a:rPr lang="zh-TW" altLang="en-US" sz="1600" dirty="0">
                <a:solidFill>
                  <a:srgbClr val="FF6600"/>
                </a:solidFill>
                <a:latin typeface="微軟正黑體" panose="020B0604030504040204" pitchFamily="34" charset="-120"/>
                <a:ea typeface="微軟正黑體" panose="020B0604030504040204" pitchFamily="34" charset="-120"/>
              </a:rPr>
              <a:t>企業、產業地位</a:t>
            </a:r>
          </a:p>
          <a:p>
            <a:pPr marL="171450" indent="-171450">
              <a:lnSpc>
                <a:spcPts val="2000"/>
              </a:lnSpc>
              <a:buFont typeface="Arial" panose="020B0604020202020204" pitchFamily="34" charset="0"/>
              <a:buChar char="•"/>
            </a:pPr>
            <a:r>
              <a:rPr lang="zh-TW" altLang="en-US" sz="1600" dirty="0">
                <a:solidFill>
                  <a:srgbClr val="FF6600"/>
                </a:solidFill>
                <a:latin typeface="微軟正黑體" panose="020B0604030504040204" pitchFamily="34" charset="-120"/>
                <a:ea typeface="微軟正黑體" panose="020B0604030504040204" pitchFamily="34" charset="-120"/>
              </a:rPr>
              <a:t>公司主要業務技術、產品特色</a:t>
            </a:r>
          </a:p>
          <a:p>
            <a:pPr marL="171450" indent="-171450">
              <a:lnSpc>
                <a:spcPts val="2000"/>
              </a:lnSpc>
              <a:buFont typeface="Arial" panose="020B0604020202020204" pitchFamily="34" charset="0"/>
              <a:buChar char="•"/>
            </a:pPr>
            <a:r>
              <a:rPr lang="zh-TW" altLang="en-US" sz="1600" dirty="0">
                <a:solidFill>
                  <a:srgbClr val="FF6600"/>
                </a:solidFill>
                <a:latin typeface="微軟正黑體" panose="020B0604030504040204" pitchFamily="34" charset="-120"/>
                <a:ea typeface="微軟正黑體" panose="020B0604030504040204" pitchFamily="34" charset="-120"/>
              </a:rPr>
              <a:t>獎項加持</a:t>
            </a:r>
          </a:p>
        </p:txBody>
      </p:sp>
    </p:spTree>
    <p:extLst>
      <p:ext uri="{BB962C8B-B14F-4D97-AF65-F5344CB8AC3E}">
        <p14:creationId xmlns:p14="http://schemas.microsoft.com/office/powerpoint/2010/main" val="215944326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fontScale="90000"/>
          </a:bodyPr>
          <a:lstStyle/>
          <a:p>
            <a:r>
              <a:rPr lang="zh-TW" altLang="en-US" dirty="0"/>
              <a:t>簡報目錄</a:t>
            </a:r>
          </a:p>
        </p:txBody>
      </p:sp>
      <p:sp>
        <p:nvSpPr>
          <p:cNvPr id="4" name="投影片編號版面配置區 3"/>
          <p:cNvSpPr>
            <a:spLocks noGrp="1"/>
          </p:cNvSpPr>
          <p:nvPr>
            <p:ph type="sldNum" sz="quarter" idx="12"/>
          </p:nvPr>
        </p:nvSpPr>
        <p:spPr/>
        <p:txBody>
          <a:bodyPr/>
          <a:lstStyle/>
          <a:p>
            <a:fld id="{73223D1E-4C2A-4DC2-9A2B-E1865257190C}" type="slidenum">
              <a:rPr lang="zh-TW" altLang="en-US" smtClean="0"/>
              <a:pPr/>
              <a:t>2</a:t>
            </a:fld>
            <a:endParaRPr lang="zh-TW" altLang="en-US"/>
          </a:p>
        </p:txBody>
      </p:sp>
      <p:sp>
        <p:nvSpPr>
          <p:cNvPr id="5" name="內容版面配置區 2"/>
          <p:cNvSpPr>
            <a:spLocks noGrp="1"/>
          </p:cNvSpPr>
          <p:nvPr>
            <p:ph idx="1"/>
          </p:nvPr>
        </p:nvSpPr>
        <p:spPr>
          <a:xfrm>
            <a:off x="446088" y="620688"/>
            <a:ext cx="8229600" cy="5033963"/>
          </a:xfrm>
        </p:spPr>
        <p:txBody>
          <a:bodyPr/>
          <a:lstStyle/>
          <a:p>
            <a:pPr eaLnBrk="1" hangingPunct="1">
              <a:lnSpc>
                <a:spcPct val="150000"/>
              </a:lnSpc>
              <a:buFontTx/>
              <a:buNone/>
              <a:defRPr/>
            </a:pPr>
            <a:r>
              <a:rPr lang="zh-TW" altLang="en-US" sz="3000" dirty="0"/>
              <a:t>  </a:t>
            </a:r>
            <a:r>
              <a:rPr lang="zh-TW" altLang="en-US" sz="2600" dirty="0"/>
              <a:t>一、基本資料與簡介</a:t>
            </a:r>
            <a:endParaRPr lang="en-US" altLang="zh-TW" sz="2600" dirty="0"/>
          </a:p>
          <a:p>
            <a:pPr eaLnBrk="1" hangingPunct="1">
              <a:lnSpc>
                <a:spcPct val="150000"/>
              </a:lnSpc>
              <a:buFontTx/>
              <a:buNone/>
              <a:defRPr/>
            </a:pPr>
            <a:r>
              <a:rPr lang="zh-TW" altLang="en-US" sz="2600" dirty="0"/>
              <a:t>  二、計畫目標與執行內容</a:t>
            </a:r>
            <a:endParaRPr lang="en-US" altLang="zh-TW" sz="2600" dirty="0"/>
          </a:p>
          <a:p>
            <a:pPr eaLnBrk="1" hangingPunct="1">
              <a:lnSpc>
                <a:spcPct val="150000"/>
              </a:lnSpc>
              <a:buFontTx/>
              <a:buNone/>
              <a:defRPr/>
            </a:pPr>
            <a:r>
              <a:rPr lang="en-US" altLang="zh-TW" sz="2600" dirty="0"/>
              <a:t>  </a:t>
            </a:r>
            <a:r>
              <a:rPr lang="zh-TW" altLang="en-US" sz="2600" dirty="0"/>
              <a:t>三、預期成效及計畫亮點</a:t>
            </a:r>
            <a:endParaRPr lang="en-US" altLang="zh-TW" sz="2600" dirty="0"/>
          </a:p>
          <a:p>
            <a:pPr eaLnBrk="1" hangingPunct="1">
              <a:lnSpc>
                <a:spcPct val="150000"/>
              </a:lnSpc>
              <a:buFontTx/>
              <a:buNone/>
              <a:defRPr/>
            </a:pPr>
            <a:r>
              <a:rPr lang="zh-TW" altLang="en-US" sz="2600" dirty="0"/>
              <a:t>  四、工作進度規劃</a:t>
            </a:r>
            <a:endParaRPr lang="en-US" altLang="zh-TW" sz="2600" dirty="0"/>
          </a:p>
          <a:p>
            <a:pPr eaLnBrk="1" hangingPunct="1">
              <a:lnSpc>
                <a:spcPct val="150000"/>
              </a:lnSpc>
              <a:buFontTx/>
              <a:buNone/>
              <a:defRPr/>
            </a:pPr>
            <a:r>
              <a:rPr lang="zh-TW" altLang="en-US" sz="2600" dirty="0"/>
              <a:t>  五、經費規劃</a:t>
            </a:r>
            <a:endParaRPr lang="en-US" altLang="zh-TW" sz="2600" dirty="0"/>
          </a:p>
          <a:p>
            <a:pPr eaLnBrk="1" hangingPunct="1">
              <a:lnSpc>
                <a:spcPct val="150000"/>
              </a:lnSpc>
              <a:buFontTx/>
              <a:buNone/>
              <a:defRPr/>
            </a:pPr>
            <a:r>
              <a:rPr lang="zh-TW" altLang="en-US" sz="2600" dirty="0"/>
              <a:t>  六、人力規劃</a:t>
            </a:r>
            <a:endParaRPr lang="en-US" altLang="zh-TW" sz="2600" dirty="0"/>
          </a:p>
          <a:p>
            <a:pPr eaLnBrk="1" hangingPunct="1">
              <a:lnSpc>
                <a:spcPct val="150000"/>
              </a:lnSpc>
              <a:buFontTx/>
              <a:buNone/>
              <a:defRPr/>
            </a:pPr>
            <a:r>
              <a:rPr lang="en-US" altLang="zh-TW" sz="2600" dirty="0"/>
              <a:t>  </a:t>
            </a:r>
            <a:r>
              <a:rPr lang="zh-TW" altLang="en-US" sz="2600" dirty="0"/>
              <a:t>七、其他附件：（得獎證明、標章獲得</a:t>
            </a:r>
            <a:r>
              <a:rPr lang="en-US" altLang="zh-TW" sz="2600" dirty="0"/>
              <a:t>…</a:t>
            </a:r>
            <a:r>
              <a:rPr lang="zh-TW" altLang="en-US" sz="2600" dirty="0"/>
              <a:t>）</a:t>
            </a:r>
            <a:endParaRPr lang="en-US" altLang="zh-TW" sz="2600" dirty="0"/>
          </a:p>
          <a:p>
            <a:pPr>
              <a:lnSpc>
                <a:spcPts val="3000"/>
              </a:lnSpc>
              <a:buNone/>
              <a:defRPr/>
            </a:pPr>
            <a:r>
              <a:rPr lang="zh-TW" altLang="en-US" sz="2600" b="1" dirty="0">
                <a:solidFill>
                  <a:srgbClr val="FF6600"/>
                </a:solidFill>
              </a:rPr>
              <a:t>＊請務必依簡報格式提供資料。</a:t>
            </a:r>
            <a:endParaRPr lang="en-US" altLang="zh-TW" sz="2600" b="1" dirty="0">
              <a:solidFill>
                <a:srgbClr val="FF6600"/>
              </a:solidFill>
            </a:endParaRPr>
          </a:p>
          <a:p>
            <a:pPr eaLnBrk="1" hangingPunct="1">
              <a:lnSpc>
                <a:spcPts val="3000"/>
              </a:lnSpc>
              <a:buFontTx/>
              <a:buNone/>
              <a:defRPr/>
            </a:pPr>
            <a:r>
              <a:rPr lang="zh-TW" altLang="en-US" sz="2600" b="1" dirty="0">
                <a:solidFill>
                  <a:srgbClr val="FF6600"/>
                </a:solidFill>
              </a:rPr>
              <a:t>＊微軟正黑體、黑色字體，每頁字體最小不得小於</a:t>
            </a:r>
            <a:r>
              <a:rPr lang="en-US" altLang="zh-TW" sz="2600" b="1" dirty="0">
                <a:solidFill>
                  <a:srgbClr val="FF6600"/>
                </a:solidFill>
              </a:rPr>
              <a:t>14pt</a:t>
            </a:r>
            <a:endParaRPr lang="zh-TW" altLang="en-US" b="1" dirty="0">
              <a:solidFill>
                <a:srgbClr val="FF6600"/>
              </a:solidFill>
            </a:endParaRPr>
          </a:p>
        </p:txBody>
      </p:sp>
    </p:spTree>
    <p:extLst>
      <p:ext uri="{BB962C8B-B14F-4D97-AF65-F5344CB8AC3E}">
        <p14:creationId xmlns:p14="http://schemas.microsoft.com/office/powerpoint/2010/main" val="221314128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投影片編號版面配置區 3"/>
          <p:cNvSpPr>
            <a:spLocks noGrp="1"/>
          </p:cNvSpPr>
          <p:nvPr>
            <p:ph type="sldNum" sz="quarter" idx="12"/>
          </p:nvPr>
        </p:nvSpPr>
        <p:spPr/>
        <p:txBody>
          <a:bodyPr/>
          <a:lstStyle/>
          <a:p>
            <a:fld id="{73223D1E-4C2A-4DC2-9A2B-E1865257190C}" type="slidenum">
              <a:rPr lang="zh-TW" altLang="en-US" smtClean="0"/>
              <a:pPr/>
              <a:t>20</a:t>
            </a:fld>
            <a:endParaRPr lang="zh-TW" altLang="en-US"/>
          </a:p>
        </p:txBody>
      </p:sp>
      <p:graphicFrame>
        <p:nvGraphicFramePr>
          <p:cNvPr id="5" name="表格 4"/>
          <p:cNvGraphicFramePr>
            <a:graphicFrameLocks noGrp="1"/>
          </p:cNvGraphicFramePr>
          <p:nvPr/>
        </p:nvGraphicFramePr>
        <p:xfrm>
          <a:off x="5004048" y="3573018"/>
          <a:ext cx="3888432" cy="2592288"/>
        </p:xfrm>
        <a:graphic>
          <a:graphicData uri="http://schemas.openxmlformats.org/drawingml/2006/table">
            <a:tbl>
              <a:tblPr firstRow="1" bandRow="1">
                <a:tableStyleId>{5940675A-B579-460E-94D1-54222C63F5DA}</a:tableStyleId>
              </a:tblPr>
              <a:tblGrid>
                <a:gridCol w="936104">
                  <a:extLst>
                    <a:ext uri="{9D8B030D-6E8A-4147-A177-3AD203B41FA5}">
                      <a16:colId xmlns:a16="http://schemas.microsoft.com/office/drawing/2014/main" val="20000"/>
                    </a:ext>
                  </a:extLst>
                </a:gridCol>
                <a:gridCol w="2952328">
                  <a:extLst>
                    <a:ext uri="{9D8B030D-6E8A-4147-A177-3AD203B41FA5}">
                      <a16:colId xmlns:a16="http://schemas.microsoft.com/office/drawing/2014/main" val="20001"/>
                    </a:ext>
                  </a:extLst>
                </a:gridCol>
              </a:tblGrid>
              <a:tr h="432048">
                <a:tc>
                  <a:txBody>
                    <a:bodyPr/>
                    <a:lstStyle/>
                    <a:p>
                      <a:pPr algn="dist"/>
                      <a:r>
                        <a:rPr lang="zh-TW" altLang="en-US" sz="1400" b="1" dirty="0">
                          <a:solidFill>
                            <a:schemeClr val="bg1"/>
                          </a:solidFill>
                          <a:latin typeface="微軟正黑體" panose="020B0604030504040204" pitchFamily="34" charset="-120"/>
                          <a:ea typeface="微軟正黑體" panose="020B0604030504040204" pitchFamily="34" charset="-120"/>
                        </a:rPr>
                        <a:t>公司名稱：</a:t>
                      </a:r>
                    </a:p>
                  </a:txBody>
                  <a:tcPr anchor="ctr">
                    <a:solidFill>
                      <a:schemeClr val="accent2"/>
                    </a:solidFill>
                  </a:tcPr>
                </a:tc>
                <a:tc>
                  <a:txBody>
                    <a:bodyPr/>
                    <a:lstStyle/>
                    <a:p>
                      <a:r>
                        <a:rPr lang="zh-TW" altLang="en-US" sz="1400" dirty="0">
                          <a:latin typeface="微軟正黑體" panose="020B0604030504040204" pitchFamily="34" charset="-120"/>
                          <a:ea typeface="微軟正黑體" panose="020B0604030504040204" pitchFamily="34" charset="-120"/>
                        </a:rPr>
                        <a:t>ＯＯＯＯＯＯＯ</a:t>
                      </a:r>
                    </a:p>
                  </a:txBody>
                  <a:tcPr anchor="ctr"/>
                </a:tc>
                <a:extLst>
                  <a:ext uri="{0D108BD9-81ED-4DB2-BD59-A6C34878D82A}">
                    <a16:rowId xmlns:a16="http://schemas.microsoft.com/office/drawing/2014/main" val="10000"/>
                  </a:ext>
                </a:extLst>
              </a:tr>
              <a:tr h="432048">
                <a:tc>
                  <a:txBody>
                    <a:bodyPr/>
                    <a:lstStyle/>
                    <a:p>
                      <a:pPr algn="dist"/>
                      <a:r>
                        <a:rPr lang="zh-TW" altLang="en-US" sz="1400" b="1" dirty="0">
                          <a:solidFill>
                            <a:schemeClr val="bg1"/>
                          </a:solidFill>
                          <a:latin typeface="微軟正黑體" panose="020B0604030504040204" pitchFamily="34" charset="-120"/>
                          <a:ea typeface="微軟正黑體" panose="020B0604030504040204" pitchFamily="34" charset="-120"/>
                        </a:rPr>
                        <a:t>設立日期：</a:t>
                      </a:r>
                    </a:p>
                  </a:txBody>
                  <a:tcPr anchor="ctr">
                    <a:solidFill>
                      <a:schemeClr val="accent2"/>
                    </a:solidFill>
                  </a:tcPr>
                </a:tc>
                <a:tc>
                  <a:txBody>
                    <a:bodyPr/>
                    <a:lstStyle/>
                    <a:p>
                      <a:r>
                        <a:rPr lang="zh-TW" altLang="en-US" sz="1400" dirty="0">
                          <a:latin typeface="微軟正黑體" panose="020B0604030504040204" pitchFamily="34" charset="-120"/>
                          <a:ea typeface="微軟正黑體" panose="020B0604030504040204" pitchFamily="34" charset="-120"/>
                        </a:rPr>
                        <a:t>民國ＯＯ年ＯＯ月ＯＯ日</a:t>
                      </a:r>
                    </a:p>
                  </a:txBody>
                  <a:tcPr anchor="ctr"/>
                </a:tc>
                <a:extLst>
                  <a:ext uri="{0D108BD9-81ED-4DB2-BD59-A6C34878D82A}">
                    <a16:rowId xmlns:a16="http://schemas.microsoft.com/office/drawing/2014/main" val="10001"/>
                  </a:ext>
                </a:extLst>
              </a:tr>
              <a:tr h="432048">
                <a:tc>
                  <a:txBody>
                    <a:bodyPr/>
                    <a:lstStyle/>
                    <a:p>
                      <a:pPr algn="dist"/>
                      <a:r>
                        <a:rPr lang="zh-TW" altLang="en-US" sz="1400" b="1" dirty="0">
                          <a:solidFill>
                            <a:schemeClr val="bg1"/>
                          </a:solidFill>
                          <a:latin typeface="微軟正黑體" panose="020B0604030504040204" pitchFamily="34" charset="-120"/>
                          <a:ea typeface="微軟正黑體" panose="020B0604030504040204" pitchFamily="34" charset="-120"/>
                        </a:rPr>
                        <a:t>公司地址：</a:t>
                      </a:r>
                    </a:p>
                  </a:txBody>
                  <a:tcPr anchor="ctr">
                    <a:solidFill>
                      <a:schemeClr val="accent2"/>
                    </a:solidFill>
                  </a:tcPr>
                </a:tc>
                <a:tc>
                  <a:txBody>
                    <a:bodyPr/>
                    <a:lstStyle/>
                    <a:p>
                      <a:r>
                        <a:rPr lang="zh-TW" altLang="en-US" sz="1400" dirty="0">
                          <a:latin typeface="微軟正黑體" panose="020B0604030504040204" pitchFamily="34" charset="-120"/>
                          <a:ea typeface="微軟正黑體" panose="020B0604030504040204" pitchFamily="34" charset="-120"/>
                        </a:rPr>
                        <a:t>ＯＯ市ＯＯ區ＯＯＯ路ＯＯＯ號</a:t>
                      </a:r>
                    </a:p>
                  </a:txBody>
                  <a:tcPr anchor="ctr"/>
                </a:tc>
                <a:extLst>
                  <a:ext uri="{0D108BD9-81ED-4DB2-BD59-A6C34878D82A}">
                    <a16:rowId xmlns:a16="http://schemas.microsoft.com/office/drawing/2014/main" val="10002"/>
                  </a:ext>
                </a:extLst>
              </a:tr>
              <a:tr h="432048">
                <a:tc>
                  <a:txBody>
                    <a:bodyPr/>
                    <a:lstStyle/>
                    <a:p>
                      <a:pPr algn="dist"/>
                      <a:r>
                        <a:rPr lang="zh-TW" altLang="en-US" sz="1400" b="1" dirty="0">
                          <a:solidFill>
                            <a:schemeClr val="bg1"/>
                          </a:solidFill>
                          <a:latin typeface="微軟正黑體" panose="020B0604030504040204" pitchFamily="34" charset="-120"/>
                          <a:ea typeface="微軟正黑體" panose="020B0604030504040204" pitchFamily="34" charset="-120"/>
                        </a:rPr>
                        <a:t>資本額：</a:t>
                      </a:r>
                    </a:p>
                  </a:txBody>
                  <a:tcPr anchor="ctr">
                    <a:solidFill>
                      <a:schemeClr val="accent2"/>
                    </a:solidFill>
                  </a:tcPr>
                </a:tc>
                <a:tc>
                  <a:txBody>
                    <a:bodyPr/>
                    <a:lstStyle/>
                    <a:p>
                      <a:r>
                        <a:rPr lang="zh-TW" altLang="en-US" sz="1400" dirty="0">
                          <a:latin typeface="微軟正黑體" panose="020B0604030504040204" pitchFamily="34" charset="-120"/>
                          <a:ea typeface="微軟正黑體" panose="020B0604030504040204" pitchFamily="34" charset="-120"/>
                        </a:rPr>
                        <a:t>ＯＯＯ千元</a:t>
                      </a:r>
                    </a:p>
                  </a:txBody>
                  <a:tcPr anchor="ctr"/>
                </a:tc>
                <a:extLst>
                  <a:ext uri="{0D108BD9-81ED-4DB2-BD59-A6C34878D82A}">
                    <a16:rowId xmlns:a16="http://schemas.microsoft.com/office/drawing/2014/main" val="10003"/>
                  </a:ext>
                </a:extLst>
              </a:tr>
              <a:tr h="432048">
                <a:tc>
                  <a:txBody>
                    <a:bodyPr/>
                    <a:lstStyle/>
                    <a:p>
                      <a:pPr algn="dist"/>
                      <a:r>
                        <a:rPr lang="zh-TW" altLang="en-US" sz="1400" b="1" dirty="0">
                          <a:solidFill>
                            <a:schemeClr val="bg1"/>
                          </a:solidFill>
                          <a:latin typeface="微軟正黑體" panose="020B0604030504040204" pitchFamily="34" charset="-120"/>
                          <a:ea typeface="微軟正黑體" panose="020B0604030504040204" pitchFamily="34" charset="-120"/>
                        </a:rPr>
                        <a:t>營業額：</a:t>
                      </a:r>
                    </a:p>
                  </a:txBody>
                  <a:tcPr anchor="ctr">
                    <a:solidFill>
                      <a:schemeClr val="accent2"/>
                    </a:solidFill>
                  </a:tcPr>
                </a:tc>
                <a:tc>
                  <a:txBody>
                    <a:bodyPr/>
                    <a:lstStyle/>
                    <a:p>
                      <a:r>
                        <a:rPr lang="zh-TW" altLang="en-US" sz="1400" dirty="0">
                          <a:latin typeface="微軟正黑體" panose="020B0604030504040204" pitchFamily="34" charset="-120"/>
                          <a:ea typeface="微軟正黑體" panose="020B0604030504040204" pitchFamily="34" charset="-120"/>
                        </a:rPr>
                        <a:t>ＯＯＯ千元</a:t>
                      </a:r>
                    </a:p>
                  </a:txBody>
                  <a:tcPr anchor="ctr"/>
                </a:tc>
                <a:extLst>
                  <a:ext uri="{0D108BD9-81ED-4DB2-BD59-A6C34878D82A}">
                    <a16:rowId xmlns:a16="http://schemas.microsoft.com/office/drawing/2014/main" val="10004"/>
                  </a:ext>
                </a:extLst>
              </a:tr>
              <a:tr h="432048">
                <a:tc>
                  <a:txBody>
                    <a:bodyPr/>
                    <a:lstStyle/>
                    <a:p>
                      <a:pPr algn="dist"/>
                      <a:r>
                        <a:rPr lang="zh-TW" altLang="en-US" sz="1400" b="1" dirty="0">
                          <a:solidFill>
                            <a:schemeClr val="bg1"/>
                          </a:solidFill>
                          <a:latin typeface="微軟正黑體" panose="020B0604030504040204" pitchFamily="34" charset="-120"/>
                          <a:ea typeface="微軟正黑體" panose="020B0604030504040204" pitchFamily="34" charset="-120"/>
                        </a:rPr>
                        <a:t>員工人數：</a:t>
                      </a:r>
                    </a:p>
                  </a:txBody>
                  <a:tcPr anchor="ctr">
                    <a:solidFill>
                      <a:schemeClr val="accent2"/>
                    </a:solidFill>
                  </a:tcPr>
                </a:tc>
                <a:tc>
                  <a:txBody>
                    <a:bodyPr/>
                    <a:lstStyle/>
                    <a:p>
                      <a:r>
                        <a:rPr lang="zh-TW" altLang="en-US" sz="1400" dirty="0">
                          <a:latin typeface="微軟正黑體" panose="020B0604030504040204" pitchFamily="34" charset="-120"/>
                          <a:ea typeface="微軟正黑體" panose="020B0604030504040204" pitchFamily="34" charset="-120"/>
                        </a:rPr>
                        <a:t>ＯＯＯ人</a:t>
                      </a:r>
                    </a:p>
                  </a:txBody>
                  <a:tcPr anchor="ctr"/>
                </a:tc>
                <a:extLst>
                  <a:ext uri="{0D108BD9-81ED-4DB2-BD59-A6C34878D82A}">
                    <a16:rowId xmlns:a16="http://schemas.microsoft.com/office/drawing/2014/main" val="10005"/>
                  </a:ext>
                </a:extLst>
              </a:tr>
            </a:tbl>
          </a:graphicData>
        </a:graphic>
      </p:graphicFrame>
      <p:graphicFrame>
        <p:nvGraphicFramePr>
          <p:cNvPr id="6" name="表格 5"/>
          <p:cNvGraphicFramePr>
            <a:graphicFrameLocks noGrp="1"/>
          </p:cNvGraphicFramePr>
          <p:nvPr/>
        </p:nvGraphicFramePr>
        <p:xfrm>
          <a:off x="251520" y="1412776"/>
          <a:ext cx="8640960" cy="1981200"/>
        </p:xfrm>
        <a:graphic>
          <a:graphicData uri="http://schemas.openxmlformats.org/drawingml/2006/table">
            <a:tbl>
              <a:tblPr firstRow="1" bandRow="1">
                <a:tableStyleId>{5940675A-B579-460E-94D1-54222C63F5DA}</a:tableStyleId>
              </a:tblPr>
              <a:tblGrid>
                <a:gridCol w="504056">
                  <a:extLst>
                    <a:ext uri="{9D8B030D-6E8A-4147-A177-3AD203B41FA5}">
                      <a16:colId xmlns:a16="http://schemas.microsoft.com/office/drawing/2014/main" val="20000"/>
                    </a:ext>
                  </a:extLst>
                </a:gridCol>
                <a:gridCol w="8136904">
                  <a:extLst>
                    <a:ext uri="{9D8B030D-6E8A-4147-A177-3AD203B41FA5}">
                      <a16:colId xmlns:a16="http://schemas.microsoft.com/office/drawing/2014/main" val="20001"/>
                    </a:ext>
                  </a:extLst>
                </a:gridCol>
              </a:tblGrid>
              <a:tr h="1981200">
                <a:tc>
                  <a:txBody>
                    <a:bodyPr/>
                    <a:lstStyle/>
                    <a:p>
                      <a:pPr algn="ctr"/>
                      <a:r>
                        <a:rPr lang="zh-TW" altLang="en-US" sz="1600" b="1" dirty="0">
                          <a:solidFill>
                            <a:schemeClr val="bg1"/>
                          </a:solidFill>
                          <a:latin typeface="微軟正黑體" panose="020B0604030504040204" pitchFamily="34" charset="-120"/>
                          <a:ea typeface="微軟正黑體" panose="020B0604030504040204" pitchFamily="34" charset="-120"/>
                        </a:rPr>
                        <a:t>合作提案單位簡介</a:t>
                      </a:r>
                      <a:r>
                        <a:rPr lang="zh-TW" altLang="en-US" sz="1600" dirty="0">
                          <a:latin typeface="微軟正黑體" panose="020B0604030504040204" pitchFamily="34" charset="-120"/>
                          <a:ea typeface="微軟正黑體" panose="020B0604030504040204" pitchFamily="34" charset="-120"/>
                        </a:rPr>
                        <a:t>　</a:t>
                      </a:r>
                    </a:p>
                  </a:txBody>
                  <a:tcPr vert="eaVert" anchor="ctr">
                    <a:solidFill>
                      <a:schemeClr val="accent2"/>
                    </a:solidFill>
                  </a:tcPr>
                </a:tc>
                <a:tc>
                  <a:txBody>
                    <a:bodyPr/>
                    <a:lstStyle/>
                    <a:p>
                      <a:pPr marL="285750" indent="-285750">
                        <a:buFont typeface="Arial" panose="020B0604020202020204" pitchFamily="34" charset="0"/>
                        <a:buChar char="•"/>
                      </a:pPr>
                      <a:endParaRPr lang="zh-TW" altLang="en-US" dirty="0">
                        <a:solidFill>
                          <a:schemeClr val="bg1">
                            <a:lumMod val="50000"/>
                          </a:schemeClr>
                        </a:solidFill>
                        <a:latin typeface="微軟正黑體" panose="020B0604030504040204" pitchFamily="34" charset="-120"/>
                        <a:ea typeface="微軟正黑體" panose="020B0604030504040204" pitchFamily="34" charset="-120"/>
                      </a:endParaRPr>
                    </a:p>
                  </a:txBody>
                  <a:tcPr anchor="ctr"/>
                </a:tc>
                <a:extLst>
                  <a:ext uri="{0D108BD9-81ED-4DB2-BD59-A6C34878D82A}">
                    <a16:rowId xmlns:a16="http://schemas.microsoft.com/office/drawing/2014/main" val="10000"/>
                  </a:ext>
                </a:extLst>
              </a:tr>
            </a:tbl>
          </a:graphicData>
        </a:graphic>
      </p:graphicFrame>
      <p:sp>
        <p:nvSpPr>
          <p:cNvPr id="7" name="矩形 6"/>
          <p:cNvSpPr/>
          <p:nvPr/>
        </p:nvSpPr>
        <p:spPr>
          <a:xfrm>
            <a:off x="251520" y="3573016"/>
            <a:ext cx="4608512" cy="2592288"/>
          </a:xfrm>
          <a:prstGeom prst="rect">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TW" altLang="en-US" dirty="0">
                <a:solidFill>
                  <a:schemeClr val="bg1">
                    <a:lumMod val="50000"/>
                  </a:schemeClr>
                </a:solidFill>
                <a:latin typeface="微軟正黑體" panose="020B0604030504040204" pitchFamily="34" charset="-120"/>
                <a:ea typeface="微軟正黑體" panose="020B0604030504040204" pitchFamily="34" charset="-120"/>
              </a:rPr>
              <a:t>公司照片、產品照片</a:t>
            </a:r>
            <a:br>
              <a:rPr lang="en-US" altLang="zh-TW" dirty="0">
                <a:solidFill>
                  <a:schemeClr val="bg1">
                    <a:lumMod val="50000"/>
                  </a:schemeClr>
                </a:solidFill>
                <a:latin typeface="微軟正黑體" panose="020B0604030504040204" pitchFamily="34" charset="-120"/>
                <a:ea typeface="微軟正黑體" panose="020B0604030504040204" pitchFamily="34" charset="-120"/>
              </a:rPr>
            </a:br>
            <a:r>
              <a:rPr lang="zh-TW" altLang="en-US" dirty="0">
                <a:solidFill>
                  <a:schemeClr val="bg1">
                    <a:lumMod val="50000"/>
                  </a:schemeClr>
                </a:solidFill>
                <a:latin typeface="微軟正黑體" panose="020B0604030504040204" pitchFamily="34" charset="-120"/>
                <a:ea typeface="微軟正黑體" panose="020B0604030504040204" pitchFamily="34" charset="-120"/>
              </a:rPr>
              <a:t>（與計畫有相關）</a:t>
            </a:r>
          </a:p>
        </p:txBody>
      </p:sp>
      <p:graphicFrame>
        <p:nvGraphicFramePr>
          <p:cNvPr id="8" name="表格 7"/>
          <p:cNvGraphicFramePr>
            <a:graphicFrameLocks noGrp="1"/>
          </p:cNvGraphicFramePr>
          <p:nvPr/>
        </p:nvGraphicFramePr>
        <p:xfrm>
          <a:off x="251520" y="934120"/>
          <a:ext cx="8640960" cy="404664"/>
        </p:xfrm>
        <a:graphic>
          <a:graphicData uri="http://schemas.openxmlformats.org/drawingml/2006/table">
            <a:tbl>
              <a:tblPr firstRow="1" bandRow="1">
                <a:tableStyleId>{5940675A-B579-460E-94D1-54222C63F5DA}</a:tableStyleId>
              </a:tblPr>
              <a:tblGrid>
                <a:gridCol w="3312368">
                  <a:extLst>
                    <a:ext uri="{9D8B030D-6E8A-4147-A177-3AD203B41FA5}">
                      <a16:colId xmlns:a16="http://schemas.microsoft.com/office/drawing/2014/main" val="20000"/>
                    </a:ext>
                  </a:extLst>
                </a:gridCol>
                <a:gridCol w="5328592">
                  <a:extLst>
                    <a:ext uri="{9D8B030D-6E8A-4147-A177-3AD203B41FA5}">
                      <a16:colId xmlns:a16="http://schemas.microsoft.com/office/drawing/2014/main" val="20001"/>
                    </a:ext>
                  </a:extLst>
                </a:gridCol>
              </a:tblGrid>
              <a:tr h="404664">
                <a:tc>
                  <a:txBody>
                    <a:bodyPr/>
                    <a:lstStyle/>
                    <a:p>
                      <a:pPr algn="ctr"/>
                      <a:r>
                        <a:rPr lang="zh-TW" altLang="en-US" b="1" dirty="0">
                          <a:solidFill>
                            <a:schemeClr val="bg1"/>
                          </a:solidFill>
                          <a:latin typeface="微軟正黑體" panose="020B0604030504040204" pitchFamily="34" charset="-120"/>
                          <a:ea typeface="微軟正黑體" panose="020B0604030504040204" pitchFamily="34" charset="-120"/>
                        </a:rPr>
                        <a:t>ＯＯＯＯ公司（合作提案單位）　</a:t>
                      </a:r>
                    </a:p>
                  </a:txBody>
                  <a:tcPr anchor="ctr">
                    <a:solidFill>
                      <a:schemeClr val="accent2"/>
                    </a:solidFill>
                  </a:tcPr>
                </a:tc>
                <a:tc>
                  <a:txBody>
                    <a:bodyPr/>
                    <a:lstStyle/>
                    <a:p>
                      <a:pPr marL="0" indent="0">
                        <a:buFont typeface="Arial" panose="020B0604020202020204" pitchFamily="34" charset="0"/>
                        <a:buNone/>
                      </a:pPr>
                      <a:r>
                        <a:rPr lang="zh-TW" altLang="en-US" dirty="0">
                          <a:solidFill>
                            <a:schemeClr val="bg1">
                              <a:lumMod val="50000"/>
                            </a:schemeClr>
                          </a:solidFill>
                          <a:latin typeface="微軟正黑體" panose="020B0604030504040204" pitchFamily="34" charset="-120"/>
                          <a:ea typeface="微軟正黑體" panose="020B0604030504040204" pitchFamily="34" charset="-120"/>
                        </a:rPr>
                        <a:t>ＯＯＯＯ計畫名稱</a:t>
                      </a:r>
                    </a:p>
                  </a:txBody>
                  <a:tcPr anchor="ctr"/>
                </a:tc>
                <a:extLst>
                  <a:ext uri="{0D108BD9-81ED-4DB2-BD59-A6C34878D82A}">
                    <a16:rowId xmlns:a16="http://schemas.microsoft.com/office/drawing/2014/main" val="10000"/>
                  </a:ext>
                </a:extLst>
              </a:tr>
            </a:tbl>
          </a:graphicData>
        </a:graphic>
      </p:graphicFrame>
      <p:sp>
        <p:nvSpPr>
          <p:cNvPr id="10" name="圓角矩形圖說文字 9"/>
          <p:cNvSpPr/>
          <p:nvPr/>
        </p:nvSpPr>
        <p:spPr>
          <a:xfrm>
            <a:off x="4716016" y="2060848"/>
            <a:ext cx="4010520" cy="1224136"/>
          </a:xfrm>
          <a:prstGeom prst="wedgeRoundRectCallout">
            <a:avLst>
              <a:gd name="adj1" fmla="val -109030"/>
              <a:gd name="adj2" fmla="val -8028"/>
              <a:gd name="adj3" fmla="val 16667"/>
            </a:avLst>
          </a:prstGeom>
          <a:solidFill>
            <a:srgbClr val="C0C0C0">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71450" indent="-171450">
              <a:lnSpc>
                <a:spcPts val="2000"/>
              </a:lnSpc>
              <a:buFont typeface="Arial" panose="020B0604020202020204" pitchFamily="34" charset="0"/>
              <a:buChar char="•"/>
            </a:pPr>
            <a:r>
              <a:rPr lang="zh-TW" altLang="en-US" sz="1600" dirty="0">
                <a:solidFill>
                  <a:srgbClr val="FF6600"/>
                </a:solidFill>
                <a:latin typeface="微軟正黑體" panose="020B0604030504040204" pitchFamily="34" charset="-120"/>
                <a:ea typeface="微軟正黑體" panose="020B0604030504040204" pitchFamily="34" charset="-120"/>
              </a:rPr>
              <a:t>每一家合作提案單位均需檢附此頁</a:t>
            </a:r>
            <a:endParaRPr lang="en-US" altLang="zh-TW" sz="1600" dirty="0">
              <a:solidFill>
                <a:srgbClr val="FF6600"/>
              </a:solidFill>
              <a:latin typeface="微軟正黑體" panose="020B0604030504040204" pitchFamily="34" charset="-120"/>
              <a:ea typeface="微軟正黑體" panose="020B0604030504040204" pitchFamily="34" charset="-120"/>
            </a:endParaRPr>
          </a:p>
          <a:p>
            <a:pPr marL="171450" indent="-171450">
              <a:lnSpc>
                <a:spcPts val="2000"/>
              </a:lnSpc>
              <a:buFont typeface="Arial" panose="020B0604020202020204" pitchFamily="34" charset="0"/>
              <a:buChar char="•"/>
            </a:pPr>
            <a:r>
              <a:rPr lang="zh-TW" altLang="en-US" sz="1600" dirty="0">
                <a:solidFill>
                  <a:srgbClr val="FF6600"/>
                </a:solidFill>
                <a:latin typeface="微軟正黑體" panose="020B0604030504040204" pitchFamily="34" charset="-120"/>
                <a:ea typeface="微軟正黑體" panose="020B0604030504040204" pitchFamily="34" charset="-120"/>
              </a:rPr>
              <a:t>條列式說明</a:t>
            </a:r>
          </a:p>
          <a:p>
            <a:pPr marL="171450" indent="-171450">
              <a:lnSpc>
                <a:spcPts val="2000"/>
              </a:lnSpc>
              <a:buFont typeface="Arial" panose="020B0604020202020204" pitchFamily="34" charset="0"/>
              <a:buChar char="•"/>
            </a:pPr>
            <a:r>
              <a:rPr lang="zh-TW" altLang="en-US" sz="1600" dirty="0">
                <a:solidFill>
                  <a:srgbClr val="FF6600"/>
                </a:solidFill>
                <a:latin typeface="微軟正黑體" panose="020B0604030504040204" pitchFamily="34" charset="-120"/>
                <a:ea typeface="微軟正黑體" panose="020B0604030504040204" pitchFamily="34" charset="-120"/>
              </a:rPr>
              <a:t>企業、產業地位</a:t>
            </a:r>
          </a:p>
          <a:p>
            <a:pPr marL="171450" indent="-171450">
              <a:lnSpc>
                <a:spcPts val="2000"/>
              </a:lnSpc>
              <a:buFont typeface="Arial" panose="020B0604020202020204" pitchFamily="34" charset="0"/>
              <a:buChar char="•"/>
            </a:pPr>
            <a:r>
              <a:rPr lang="zh-TW" altLang="en-US" sz="1600" dirty="0">
                <a:solidFill>
                  <a:srgbClr val="FF6600"/>
                </a:solidFill>
                <a:latin typeface="微軟正黑體" panose="020B0604030504040204" pitchFamily="34" charset="-120"/>
                <a:ea typeface="微軟正黑體" panose="020B0604030504040204" pitchFamily="34" charset="-120"/>
              </a:rPr>
              <a:t>公司主要業務技術、產品特色</a:t>
            </a:r>
          </a:p>
          <a:p>
            <a:pPr marL="171450" indent="-171450">
              <a:lnSpc>
                <a:spcPts val="2000"/>
              </a:lnSpc>
              <a:buFont typeface="Arial" panose="020B0604020202020204" pitchFamily="34" charset="0"/>
              <a:buChar char="•"/>
            </a:pPr>
            <a:r>
              <a:rPr lang="zh-TW" altLang="en-US" sz="1600" dirty="0">
                <a:solidFill>
                  <a:srgbClr val="FF6600"/>
                </a:solidFill>
                <a:latin typeface="微軟正黑體" panose="020B0604030504040204" pitchFamily="34" charset="-120"/>
                <a:ea typeface="微軟正黑體" panose="020B0604030504040204" pitchFamily="34" charset="-120"/>
              </a:rPr>
              <a:t>獎項加持</a:t>
            </a:r>
          </a:p>
        </p:txBody>
      </p:sp>
      <p:sp>
        <p:nvSpPr>
          <p:cNvPr id="9" name="圓角矩形圖說文字 8"/>
          <p:cNvSpPr/>
          <p:nvPr/>
        </p:nvSpPr>
        <p:spPr>
          <a:xfrm>
            <a:off x="5895652" y="1124744"/>
            <a:ext cx="2808312" cy="750664"/>
          </a:xfrm>
          <a:prstGeom prst="wedgeRoundRectCallout">
            <a:avLst>
              <a:gd name="adj1" fmla="val -70080"/>
              <a:gd name="adj2" fmla="val -52639"/>
              <a:gd name="adj3" fmla="val 16667"/>
            </a:avLst>
          </a:prstGeom>
          <a:solidFill>
            <a:srgbClr val="C0C0C0">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71450" indent="-171450">
              <a:lnSpc>
                <a:spcPts val="2000"/>
              </a:lnSpc>
              <a:buFont typeface="Arial" panose="020B0604020202020204" pitchFamily="34" charset="0"/>
              <a:buChar char="•"/>
            </a:pPr>
            <a:r>
              <a:rPr lang="zh-TW" altLang="en-US" sz="1600" dirty="0">
                <a:solidFill>
                  <a:srgbClr val="FF6600"/>
                </a:solidFill>
                <a:latin typeface="微軟正黑體" panose="020B0604030504040204" pitchFamily="34" charset="-120"/>
                <a:ea typeface="微軟正黑體" panose="020B0604030504040204" pitchFamily="34" charset="-120"/>
              </a:rPr>
              <a:t>計畫名稱請契合提案內容</a:t>
            </a:r>
            <a:endParaRPr lang="en-US" altLang="zh-TW" sz="1600" dirty="0">
              <a:solidFill>
                <a:srgbClr val="FF6600"/>
              </a:solidFill>
              <a:latin typeface="微軟正黑體" panose="020B0604030504040204" pitchFamily="34" charset="-120"/>
              <a:ea typeface="微軟正黑體" panose="020B0604030504040204" pitchFamily="34" charset="-120"/>
            </a:endParaRPr>
          </a:p>
          <a:p>
            <a:pPr marL="171450" indent="-171450">
              <a:lnSpc>
                <a:spcPts val="2000"/>
              </a:lnSpc>
              <a:buFont typeface="Arial" panose="020B0604020202020204" pitchFamily="34" charset="0"/>
              <a:buChar char="•"/>
            </a:pPr>
            <a:r>
              <a:rPr lang="zh-TW" altLang="en-US" sz="1600" dirty="0">
                <a:solidFill>
                  <a:srgbClr val="FF6600"/>
                </a:solidFill>
                <a:latin typeface="微軟正黑體" panose="020B0604030504040204" pitchFamily="34" charset="-120"/>
                <a:ea typeface="微軟正黑體" panose="020B0604030504040204" pitchFamily="34" charset="-120"/>
              </a:rPr>
              <a:t>字數勿過長，並能清楚說明綠色創新要點</a:t>
            </a:r>
            <a:endParaRPr lang="en-US" altLang="zh-TW" sz="1600" dirty="0">
              <a:solidFill>
                <a:srgbClr val="FF6600"/>
              </a:solidFill>
              <a:latin typeface="微軟正黑體" panose="020B0604030504040204" pitchFamily="34" charset="-120"/>
              <a:ea typeface="微軟正黑體" panose="020B0604030504040204" pitchFamily="34" charset="-120"/>
            </a:endParaRPr>
          </a:p>
        </p:txBody>
      </p:sp>
      <p:sp>
        <p:nvSpPr>
          <p:cNvPr id="11" name="標題 1"/>
          <p:cNvSpPr>
            <a:spLocks noGrp="1"/>
          </p:cNvSpPr>
          <p:nvPr>
            <p:ph type="title"/>
          </p:nvPr>
        </p:nvSpPr>
        <p:spPr>
          <a:xfrm>
            <a:off x="-1" y="116632"/>
            <a:ext cx="9125743" cy="542131"/>
          </a:xfrm>
        </p:spPr>
        <p:txBody>
          <a:bodyPr>
            <a:normAutofit fontScale="90000"/>
          </a:bodyPr>
          <a:lstStyle/>
          <a:p>
            <a:r>
              <a:rPr lang="zh-TW" altLang="en-US" dirty="0"/>
              <a:t>附件</a:t>
            </a:r>
            <a:r>
              <a:rPr lang="en-US" altLang="zh-TW" dirty="0"/>
              <a:t>-</a:t>
            </a:r>
            <a:r>
              <a:rPr lang="zh-TW" altLang="en-US" dirty="0"/>
              <a:t>廠商基本資料與簡介</a:t>
            </a:r>
          </a:p>
        </p:txBody>
      </p:sp>
    </p:spTree>
    <p:extLst>
      <p:ext uri="{BB962C8B-B14F-4D97-AF65-F5344CB8AC3E}">
        <p14:creationId xmlns:p14="http://schemas.microsoft.com/office/powerpoint/2010/main" val="36839471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fontScale="90000"/>
          </a:bodyPr>
          <a:lstStyle/>
          <a:p>
            <a:r>
              <a:rPr lang="zh-TW" altLang="en-US" dirty="0"/>
              <a:t>一、基本資料與簡介</a:t>
            </a:r>
          </a:p>
        </p:txBody>
      </p:sp>
      <p:sp>
        <p:nvSpPr>
          <p:cNvPr id="4" name="投影片編號版面配置區 3"/>
          <p:cNvSpPr>
            <a:spLocks noGrp="1"/>
          </p:cNvSpPr>
          <p:nvPr>
            <p:ph type="sldNum" sz="quarter" idx="12"/>
          </p:nvPr>
        </p:nvSpPr>
        <p:spPr/>
        <p:txBody>
          <a:bodyPr/>
          <a:lstStyle/>
          <a:p>
            <a:fld id="{73223D1E-4C2A-4DC2-9A2B-E1865257190C}" type="slidenum">
              <a:rPr lang="zh-TW" altLang="en-US" smtClean="0"/>
              <a:pPr/>
              <a:t>3</a:t>
            </a:fld>
            <a:endParaRPr lang="zh-TW" altLang="en-US"/>
          </a:p>
        </p:txBody>
      </p:sp>
      <p:graphicFrame>
        <p:nvGraphicFramePr>
          <p:cNvPr id="5" name="表格 4"/>
          <p:cNvGraphicFramePr>
            <a:graphicFrameLocks noGrp="1"/>
          </p:cNvGraphicFramePr>
          <p:nvPr>
            <p:extLst>
              <p:ext uri="{D42A27DB-BD31-4B8C-83A1-F6EECF244321}">
                <p14:modId xmlns:p14="http://schemas.microsoft.com/office/powerpoint/2010/main" val="33362230"/>
              </p:ext>
            </p:extLst>
          </p:nvPr>
        </p:nvGraphicFramePr>
        <p:xfrm>
          <a:off x="251520" y="908721"/>
          <a:ext cx="8568952" cy="5256582"/>
        </p:xfrm>
        <a:graphic>
          <a:graphicData uri="http://schemas.openxmlformats.org/drawingml/2006/table">
            <a:tbl>
              <a:tblPr firstRow="1" firstCol="1" bandRow="1">
                <a:tableStyleId>{5940675A-B579-460E-94D1-54222C63F5DA}</a:tableStyleId>
              </a:tblPr>
              <a:tblGrid>
                <a:gridCol w="1922536">
                  <a:extLst>
                    <a:ext uri="{9D8B030D-6E8A-4147-A177-3AD203B41FA5}">
                      <a16:colId xmlns:a16="http://schemas.microsoft.com/office/drawing/2014/main" val="20000"/>
                    </a:ext>
                  </a:extLst>
                </a:gridCol>
                <a:gridCol w="1317824">
                  <a:extLst>
                    <a:ext uri="{9D8B030D-6E8A-4147-A177-3AD203B41FA5}">
                      <a16:colId xmlns:a16="http://schemas.microsoft.com/office/drawing/2014/main" val="20001"/>
                    </a:ext>
                  </a:extLst>
                </a:gridCol>
                <a:gridCol w="936104">
                  <a:extLst>
                    <a:ext uri="{9D8B030D-6E8A-4147-A177-3AD203B41FA5}">
                      <a16:colId xmlns:a16="http://schemas.microsoft.com/office/drawing/2014/main" val="20002"/>
                    </a:ext>
                  </a:extLst>
                </a:gridCol>
                <a:gridCol w="288032">
                  <a:extLst>
                    <a:ext uri="{9D8B030D-6E8A-4147-A177-3AD203B41FA5}">
                      <a16:colId xmlns:a16="http://schemas.microsoft.com/office/drawing/2014/main" val="20003"/>
                    </a:ext>
                  </a:extLst>
                </a:gridCol>
                <a:gridCol w="1255992">
                  <a:extLst>
                    <a:ext uri="{9D8B030D-6E8A-4147-A177-3AD203B41FA5}">
                      <a16:colId xmlns:a16="http://schemas.microsoft.com/office/drawing/2014/main" val="20004"/>
                    </a:ext>
                  </a:extLst>
                </a:gridCol>
                <a:gridCol w="760232">
                  <a:extLst>
                    <a:ext uri="{9D8B030D-6E8A-4147-A177-3AD203B41FA5}">
                      <a16:colId xmlns:a16="http://schemas.microsoft.com/office/drawing/2014/main" val="20005"/>
                    </a:ext>
                  </a:extLst>
                </a:gridCol>
                <a:gridCol w="648072">
                  <a:extLst>
                    <a:ext uri="{9D8B030D-6E8A-4147-A177-3AD203B41FA5}">
                      <a16:colId xmlns:a16="http://schemas.microsoft.com/office/drawing/2014/main" val="20006"/>
                    </a:ext>
                  </a:extLst>
                </a:gridCol>
                <a:gridCol w="1440160">
                  <a:extLst>
                    <a:ext uri="{9D8B030D-6E8A-4147-A177-3AD203B41FA5}">
                      <a16:colId xmlns:a16="http://schemas.microsoft.com/office/drawing/2014/main" val="20007"/>
                    </a:ext>
                  </a:extLst>
                </a:gridCol>
              </a:tblGrid>
              <a:tr h="300933">
                <a:tc>
                  <a:txBody>
                    <a:bodyPr/>
                    <a:lstStyle/>
                    <a:p>
                      <a:pPr algn="ctr">
                        <a:lnSpc>
                          <a:spcPts val="2200"/>
                        </a:lnSpc>
                        <a:spcAft>
                          <a:spcPts val="0"/>
                        </a:spcAft>
                      </a:pPr>
                      <a:r>
                        <a:rPr lang="zh-TW" sz="1200" b="1" kern="100" dirty="0">
                          <a:solidFill>
                            <a:schemeClr val="bg1"/>
                          </a:solidFill>
                          <a:effectLst/>
                          <a:latin typeface="微軟正黑體" panose="020B0604030504040204" pitchFamily="34" charset="-120"/>
                          <a:ea typeface="微軟正黑體" panose="020B0604030504040204" pitchFamily="34" charset="-120"/>
                        </a:rPr>
                        <a:t>計畫名稱</a:t>
                      </a:r>
                      <a:endParaRPr lang="zh-TW" sz="1200" b="1" kern="100" dirty="0">
                        <a:solidFill>
                          <a:schemeClr val="bg1"/>
                        </a:solidFill>
                        <a:effectLst/>
                        <a:latin typeface="微軟正黑體" panose="020B0604030504040204" pitchFamily="34" charset="-120"/>
                        <a:ea typeface="微軟正黑體" panose="020B0604030504040204" pitchFamily="34" charset="-120"/>
                        <a:cs typeface="CG Times"/>
                      </a:endParaRPr>
                    </a:p>
                  </a:txBody>
                  <a:tcPr marL="22223" marR="22223" marT="0" marB="0" anchor="ctr">
                    <a:solidFill>
                      <a:schemeClr val="accent2"/>
                    </a:solidFill>
                  </a:tcPr>
                </a:tc>
                <a:tc gridSpan="7">
                  <a:txBody>
                    <a:bodyPr/>
                    <a:lstStyle/>
                    <a:p>
                      <a:pPr>
                        <a:lnSpc>
                          <a:spcPts val="2200"/>
                        </a:lnSpc>
                        <a:spcAft>
                          <a:spcPts val="0"/>
                        </a:spcAft>
                      </a:pPr>
                      <a:r>
                        <a:rPr lang="en-US" sz="1200" kern="100">
                          <a:effectLst/>
                          <a:latin typeface="微軟正黑體" panose="020B0604030504040204" pitchFamily="34" charset="-120"/>
                          <a:ea typeface="微軟正黑體" panose="020B0604030504040204" pitchFamily="34" charset="-120"/>
                        </a:rPr>
                        <a:t> </a:t>
                      </a:r>
                      <a:endParaRPr lang="zh-TW" sz="1200" kern="100">
                        <a:effectLst/>
                        <a:latin typeface="微軟正黑體" panose="020B0604030504040204" pitchFamily="34" charset="-120"/>
                        <a:ea typeface="微軟正黑體" panose="020B0604030504040204" pitchFamily="34" charset="-120"/>
                        <a:cs typeface="CG Times"/>
                      </a:endParaRPr>
                    </a:p>
                  </a:txBody>
                  <a:tcPr marL="22223" marR="22223" marT="0" marB="0"/>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extLst>
                  <a:ext uri="{0D108BD9-81ED-4DB2-BD59-A6C34878D82A}">
                    <a16:rowId xmlns:a16="http://schemas.microsoft.com/office/drawing/2014/main" val="10000"/>
                  </a:ext>
                </a:extLst>
              </a:tr>
              <a:tr h="340945">
                <a:tc>
                  <a:txBody>
                    <a:bodyPr/>
                    <a:lstStyle/>
                    <a:p>
                      <a:pPr algn="ctr">
                        <a:lnSpc>
                          <a:spcPts val="2200"/>
                        </a:lnSpc>
                        <a:spcAft>
                          <a:spcPts val="0"/>
                        </a:spcAft>
                      </a:pPr>
                      <a:r>
                        <a:rPr lang="zh-TW" sz="1200" b="1" kern="100" dirty="0">
                          <a:solidFill>
                            <a:schemeClr val="bg1"/>
                          </a:solidFill>
                          <a:effectLst/>
                          <a:latin typeface="微軟正黑體" panose="020B0604030504040204" pitchFamily="34" charset="-120"/>
                          <a:ea typeface="微軟正黑體" panose="020B0604030504040204" pitchFamily="34" charset="-120"/>
                        </a:rPr>
                        <a:t>申請類別</a:t>
                      </a:r>
                      <a:r>
                        <a:rPr lang="en-US" altLang="zh-TW" sz="1200" b="1" kern="100" dirty="0">
                          <a:solidFill>
                            <a:schemeClr val="bg1"/>
                          </a:solidFill>
                          <a:effectLst/>
                          <a:latin typeface="微軟正黑體" panose="020B0604030504040204" pitchFamily="34" charset="-120"/>
                          <a:ea typeface="微軟正黑體" panose="020B0604030504040204" pitchFamily="34" charset="-120"/>
                        </a:rPr>
                        <a:t>(</a:t>
                      </a:r>
                      <a:r>
                        <a:rPr lang="zh-TW" altLang="en-US" sz="1200" b="1" kern="100" dirty="0">
                          <a:solidFill>
                            <a:schemeClr val="bg1"/>
                          </a:solidFill>
                          <a:effectLst/>
                          <a:latin typeface="微軟正黑體" panose="020B0604030504040204" pitchFamily="34" charset="-120"/>
                          <a:ea typeface="微軟正黑體" panose="020B0604030504040204" pitchFamily="34" charset="-120"/>
                        </a:rPr>
                        <a:t>可複選</a:t>
                      </a:r>
                      <a:r>
                        <a:rPr lang="en-US" altLang="zh-TW" sz="1200" b="1" kern="100" dirty="0">
                          <a:solidFill>
                            <a:schemeClr val="bg1"/>
                          </a:solidFill>
                          <a:effectLst/>
                          <a:latin typeface="微軟正黑體" panose="020B0604030504040204" pitchFamily="34" charset="-120"/>
                          <a:ea typeface="微軟正黑體" panose="020B0604030504040204" pitchFamily="34" charset="-120"/>
                        </a:rPr>
                        <a:t>)</a:t>
                      </a:r>
                      <a:endParaRPr lang="zh-TW" sz="1200" b="1" kern="100" dirty="0">
                        <a:solidFill>
                          <a:schemeClr val="bg1"/>
                        </a:solidFill>
                        <a:effectLst/>
                        <a:latin typeface="微軟正黑體" panose="020B0604030504040204" pitchFamily="34" charset="-120"/>
                        <a:ea typeface="微軟正黑體" panose="020B0604030504040204" pitchFamily="34" charset="-120"/>
                        <a:cs typeface="CG Times"/>
                      </a:endParaRPr>
                    </a:p>
                  </a:txBody>
                  <a:tcPr marL="22223" marR="22223" marT="0" marB="0" anchor="ctr">
                    <a:solidFill>
                      <a:schemeClr val="accent2"/>
                    </a:solidFill>
                  </a:tcPr>
                </a:tc>
                <a:tc>
                  <a:txBody>
                    <a:bodyPr/>
                    <a:lstStyle/>
                    <a:p>
                      <a:pPr algn="ctr">
                        <a:lnSpc>
                          <a:spcPts val="2200"/>
                        </a:lnSpc>
                        <a:spcAft>
                          <a:spcPts val="0"/>
                        </a:spcAft>
                      </a:pPr>
                      <a:r>
                        <a:rPr lang="zh-TW" sz="1200" kern="100" dirty="0">
                          <a:effectLst/>
                          <a:latin typeface="微軟正黑體" panose="020B0604030504040204" pitchFamily="34" charset="-120"/>
                          <a:ea typeface="微軟正黑體" panose="020B0604030504040204" pitchFamily="34" charset="-120"/>
                        </a:rPr>
                        <a:t>□重新設計</a:t>
                      </a:r>
                      <a:endParaRPr lang="zh-TW" sz="1200" kern="100" dirty="0">
                        <a:effectLst/>
                        <a:latin typeface="微軟正黑體" panose="020B0604030504040204" pitchFamily="34" charset="-120"/>
                        <a:ea typeface="微軟正黑體" panose="020B0604030504040204" pitchFamily="34" charset="-120"/>
                        <a:cs typeface="CG Times"/>
                      </a:endParaRPr>
                    </a:p>
                  </a:txBody>
                  <a:tcPr marL="22223" marR="22223" marT="0" marB="0" anchor="ctr"/>
                </a:tc>
                <a:tc gridSpan="2">
                  <a:txBody>
                    <a:bodyPr/>
                    <a:lstStyle/>
                    <a:p>
                      <a:pPr algn="ctr">
                        <a:lnSpc>
                          <a:spcPts val="2200"/>
                        </a:lnSpc>
                        <a:spcAft>
                          <a:spcPts val="0"/>
                        </a:spcAft>
                      </a:pPr>
                      <a:r>
                        <a:rPr lang="zh-TW" sz="1200" kern="100" dirty="0">
                          <a:effectLst/>
                          <a:latin typeface="微軟正黑體" panose="020B0604030504040204" pitchFamily="34" charset="-120"/>
                          <a:ea typeface="微軟正黑體" panose="020B0604030504040204" pitchFamily="34" charset="-120"/>
                        </a:rPr>
                        <a:t>□工業循環</a:t>
                      </a:r>
                      <a:endParaRPr lang="zh-TW" sz="1200" kern="100" dirty="0">
                        <a:effectLst/>
                        <a:latin typeface="微軟正黑體" panose="020B0604030504040204" pitchFamily="34" charset="-120"/>
                        <a:ea typeface="微軟正黑體" panose="020B0604030504040204" pitchFamily="34" charset="-120"/>
                        <a:cs typeface="CG Times"/>
                      </a:endParaRPr>
                    </a:p>
                  </a:txBody>
                  <a:tcPr marL="22223" marR="22223" marT="0" marB="0" anchor="ctr"/>
                </a:tc>
                <a:tc hMerge="1">
                  <a:txBody>
                    <a:bodyPr/>
                    <a:lstStyle/>
                    <a:p>
                      <a:endParaRPr lang="zh-TW" altLang="en-US"/>
                    </a:p>
                  </a:txBody>
                  <a:tcPr/>
                </a:tc>
                <a:tc>
                  <a:txBody>
                    <a:bodyPr/>
                    <a:lstStyle/>
                    <a:p>
                      <a:pPr algn="ctr">
                        <a:lnSpc>
                          <a:spcPts val="2200"/>
                        </a:lnSpc>
                        <a:spcAft>
                          <a:spcPts val="0"/>
                        </a:spcAft>
                      </a:pPr>
                      <a:r>
                        <a:rPr lang="zh-TW" sz="1200" kern="100" dirty="0">
                          <a:effectLst/>
                          <a:latin typeface="微軟正黑體" panose="020B0604030504040204" pitchFamily="34" charset="-120"/>
                          <a:ea typeface="微軟正黑體" panose="020B0604030504040204" pitchFamily="34" charset="-120"/>
                        </a:rPr>
                        <a:t>□生物循環</a:t>
                      </a:r>
                      <a:endParaRPr lang="zh-TW" sz="1200" kern="100" dirty="0">
                        <a:effectLst/>
                        <a:latin typeface="微軟正黑體" panose="020B0604030504040204" pitchFamily="34" charset="-120"/>
                        <a:ea typeface="微軟正黑體" panose="020B0604030504040204" pitchFamily="34" charset="-120"/>
                        <a:cs typeface="CG Times"/>
                      </a:endParaRPr>
                    </a:p>
                  </a:txBody>
                  <a:tcPr marL="22223" marR="22223" marT="0" marB="0" anchor="ctr"/>
                </a:tc>
                <a:tc gridSpan="2">
                  <a:txBody>
                    <a:bodyPr/>
                    <a:lstStyle/>
                    <a:p>
                      <a:pPr algn="ctr">
                        <a:lnSpc>
                          <a:spcPts val="2200"/>
                        </a:lnSpc>
                        <a:spcAft>
                          <a:spcPts val="0"/>
                        </a:spcAft>
                      </a:pPr>
                      <a:r>
                        <a:rPr lang="zh-TW" sz="1200" kern="100" dirty="0">
                          <a:effectLst/>
                          <a:latin typeface="微軟正黑體" panose="020B0604030504040204" pitchFamily="34" charset="-120"/>
                          <a:ea typeface="微軟正黑體" panose="020B0604030504040204" pitchFamily="34" charset="-120"/>
                        </a:rPr>
                        <a:t>□服務模式</a:t>
                      </a:r>
                      <a:endParaRPr lang="zh-TW" sz="1200" kern="100" dirty="0">
                        <a:effectLst/>
                        <a:latin typeface="微軟正黑體" panose="020B0604030504040204" pitchFamily="34" charset="-120"/>
                        <a:ea typeface="微軟正黑體" panose="020B0604030504040204" pitchFamily="34" charset="-120"/>
                        <a:cs typeface="CG Times"/>
                      </a:endParaRPr>
                    </a:p>
                  </a:txBody>
                  <a:tcPr marL="22223" marR="22223" marT="0" marB="0" anchor="ctr"/>
                </a:tc>
                <a:tc hMerge="1">
                  <a:txBody>
                    <a:bodyPr/>
                    <a:lstStyle/>
                    <a:p>
                      <a:endParaRPr lang="zh-TW" altLang="en-US"/>
                    </a:p>
                  </a:txBody>
                  <a:tcPr/>
                </a:tc>
                <a:tc>
                  <a:txBody>
                    <a:bodyPr/>
                    <a:lstStyle/>
                    <a:p>
                      <a:pPr algn="ctr">
                        <a:spcAft>
                          <a:spcPts val="0"/>
                        </a:spcAft>
                      </a:pPr>
                      <a:r>
                        <a:rPr lang="zh-TW" sz="1200" kern="100" dirty="0">
                          <a:effectLst/>
                          <a:latin typeface="微軟正黑體" panose="020B0604030504040204" pitchFamily="34" charset="-120"/>
                          <a:ea typeface="微軟正黑體" panose="020B0604030504040204" pitchFamily="34" charset="-120"/>
                        </a:rPr>
                        <a:t>□熱能循環</a:t>
                      </a:r>
                      <a:endParaRPr lang="zh-TW" sz="1200" kern="100" dirty="0">
                        <a:effectLst/>
                        <a:latin typeface="微軟正黑體" panose="020B0604030504040204" pitchFamily="34" charset="-120"/>
                        <a:ea typeface="微軟正黑體" panose="020B0604030504040204" pitchFamily="34" charset="-120"/>
                        <a:cs typeface="CG Times"/>
                      </a:endParaRPr>
                    </a:p>
                  </a:txBody>
                  <a:tcPr marL="22223" marR="22223" marT="0" marB="0" anchor="ctr"/>
                </a:tc>
                <a:extLst>
                  <a:ext uri="{0D108BD9-81ED-4DB2-BD59-A6C34878D82A}">
                    <a16:rowId xmlns:a16="http://schemas.microsoft.com/office/drawing/2014/main" val="10001"/>
                  </a:ext>
                </a:extLst>
              </a:tr>
              <a:tr h="298405">
                <a:tc>
                  <a:txBody>
                    <a:bodyPr/>
                    <a:lstStyle/>
                    <a:p>
                      <a:pPr algn="ctr">
                        <a:lnSpc>
                          <a:spcPts val="2200"/>
                        </a:lnSpc>
                        <a:spcAft>
                          <a:spcPts val="0"/>
                        </a:spcAft>
                      </a:pPr>
                      <a:r>
                        <a:rPr lang="zh-TW" altLang="en-US" sz="1200" b="1" kern="100" dirty="0">
                          <a:solidFill>
                            <a:schemeClr val="bg1"/>
                          </a:solidFill>
                          <a:effectLst/>
                          <a:latin typeface="微軟正黑體" panose="020B0604030504040204" pitchFamily="34" charset="-120"/>
                          <a:ea typeface="微軟正黑體" panose="020B0604030504040204" pitchFamily="34" charset="-120"/>
                          <a:cs typeface="CG Times"/>
                        </a:rPr>
                        <a:t>主導提案單位</a:t>
                      </a:r>
                      <a:endParaRPr lang="zh-TW" sz="1200" b="1" kern="100" dirty="0">
                        <a:solidFill>
                          <a:schemeClr val="bg1"/>
                        </a:solidFill>
                        <a:effectLst/>
                        <a:latin typeface="微軟正黑體" panose="020B0604030504040204" pitchFamily="34" charset="-120"/>
                        <a:ea typeface="微軟正黑體" panose="020B0604030504040204" pitchFamily="34" charset="-120"/>
                        <a:cs typeface="CG Times"/>
                      </a:endParaRPr>
                    </a:p>
                  </a:txBody>
                  <a:tcPr marL="22223" marR="22223" marT="0" marB="0" anchor="ctr">
                    <a:solidFill>
                      <a:schemeClr val="accent2"/>
                    </a:solidFill>
                  </a:tcPr>
                </a:tc>
                <a:tc gridSpan="7">
                  <a:txBody>
                    <a:bodyPr/>
                    <a:lstStyle/>
                    <a:p>
                      <a:pPr>
                        <a:lnSpc>
                          <a:spcPts val="2200"/>
                        </a:lnSpc>
                        <a:spcAft>
                          <a:spcPts val="0"/>
                        </a:spcAft>
                      </a:pPr>
                      <a:endParaRPr lang="zh-TW" sz="1200" kern="100" dirty="0">
                        <a:effectLst/>
                        <a:latin typeface="微軟正黑體" panose="020B0604030504040204" pitchFamily="34" charset="-120"/>
                        <a:ea typeface="微軟正黑體" panose="020B0604030504040204" pitchFamily="34" charset="-120"/>
                        <a:cs typeface="CG Times"/>
                      </a:endParaRPr>
                    </a:p>
                  </a:txBody>
                  <a:tcPr marL="22223" marR="22223" marT="0" marB="0"/>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extLst>
                  <a:ext uri="{0D108BD9-81ED-4DB2-BD59-A6C34878D82A}">
                    <a16:rowId xmlns:a16="http://schemas.microsoft.com/office/drawing/2014/main" val="10002"/>
                  </a:ext>
                </a:extLst>
              </a:tr>
              <a:tr h="298405">
                <a:tc rowSpan="4">
                  <a:txBody>
                    <a:bodyPr/>
                    <a:lstStyle/>
                    <a:p>
                      <a:pPr algn="ctr">
                        <a:lnSpc>
                          <a:spcPts val="2200"/>
                        </a:lnSpc>
                        <a:spcAft>
                          <a:spcPts val="0"/>
                        </a:spcAft>
                      </a:pPr>
                      <a:r>
                        <a:rPr lang="zh-TW" sz="1200" b="1" kern="100" dirty="0">
                          <a:solidFill>
                            <a:schemeClr val="bg1"/>
                          </a:solidFill>
                          <a:effectLst/>
                          <a:latin typeface="微軟正黑體" panose="020B0604030504040204" pitchFamily="34" charset="-120"/>
                          <a:ea typeface="微軟正黑體" panose="020B0604030504040204" pitchFamily="34" charset="-120"/>
                        </a:rPr>
                        <a:t>合作</a:t>
                      </a:r>
                      <a:r>
                        <a:rPr lang="zh-TW" altLang="en-US" sz="1200" b="1" kern="100" dirty="0">
                          <a:solidFill>
                            <a:schemeClr val="bg1"/>
                          </a:solidFill>
                          <a:effectLst/>
                          <a:latin typeface="微軟正黑體" panose="020B0604030504040204" pitchFamily="34" charset="-120"/>
                          <a:ea typeface="微軟正黑體" panose="020B0604030504040204" pitchFamily="34" charset="-120"/>
                        </a:rPr>
                        <a:t>提案</a:t>
                      </a:r>
                      <a:r>
                        <a:rPr lang="zh-TW" sz="1200" b="1" kern="100" dirty="0">
                          <a:solidFill>
                            <a:schemeClr val="bg1"/>
                          </a:solidFill>
                          <a:effectLst/>
                          <a:latin typeface="微軟正黑體" panose="020B0604030504040204" pitchFamily="34" charset="-120"/>
                          <a:ea typeface="微軟正黑體" panose="020B0604030504040204" pitchFamily="34" charset="-120"/>
                        </a:rPr>
                        <a:t>單位</a:t>
                      </a:r>
                    </a:p>
                    <a:p>
                      <a:pPr algn="ctr">
                        <a:lnSpc>
                          <a:spcPts val="2200"/>
                        </a:lnSpc>
                        <a:spcAft>
                          <a:spcPts val="0"/>
                        </a:spcAft>
                      </a:pPr>
                      <a:r>
                        <a:rPr lang="en-US" sz="1200" b="1" kern="100" dirty="0">
                          <a:solidFill>
                            <a:schemeClr val="bg1"/>
                          </a:solidFill>
                          <a:effectLst/>
                          <a:latin typeface="微軟正黑體" panose="020B0604030504040204" pitchFamily="34" charset="-120"/>
                          <a:ea typeface="微軟正黑體" panose="020B0604030504040204" pitchFamily="34" charset="-120"/>
                        </a:rPr>
                        <a:t>(</a:t>
                      </a:r>
                      <a:r>
                        <a:rPr lang="zh-TW" sz="1200" b="1" kern="100" dirty="0">
                          <a:solidFill>
                            <a:schemeClr val="bg1"/>
                          </a:solidFill>
                          <a:effectLst/>
                          <a:latin typeface="微軟正黑體" panose="020B0604030504040204" pitchFamily="34" charset="-120"/>
                          <a:ea typeface="微軟正黑體" panose="020B0604030504040204" pitchFamily="34" charset="-120"/>
                        </a:rPr>
                        <a:t>超過</a:t>
                      </a:r>
                      <a:r>
                        <a:rPr lang="en-US" sz="1200" b="1" kern="100" dirty="0">
                          <a:solidFill>
                            <a:schemeClr val="bg1"/>
                          </a:solidFill>
                          <a:effectLst/>
                          <a:latin typeface="微軟正黑體" panose="020B0604030504040204" pitchFamily="34" charset="-120"/>
                          <a:ea typeface="微軟正黑體" panose="020B0604030504040204" pitchFamily="34" charset="-120"/>
                        </a:rPr>
                        <a:t>4</a:t>
                      </a:r>
                      <a:r>
                        <a:rPr lang="zh-TW" sz="1200" b="1" kern="100" dirty="0">
                          <a:solidFill>
                            <a:schemeClr val="bg1"/>
                          </a:solidFill>
                          <a:effectLst/>
                          <a:latin typeface="微軟正黑體" panose="020B0604030504040204" pitchFamily="34" charset="-120"/>
                          <a:ea typeface="微軟正黑體" panose="020B0604030504040204" pitchFamily="34" charset="-120"/>
                        </a:rPr>
                        <a:t>家請自行新增欄位</a:t>
                      </a:r>
                      <a:r>
                        <a:rPr lang="en-US" sz="1200" b="1" kern="100" dirty="0">
                          <a:solidFill>
                            <a:schemeClr val="bg1"/>
                          </a:solidFill>
                          <a:effectLst/>
                          <a:latin typeface="微軟正黑體" panose="020B0604030504040204" pitchFamily="34" charset="-120"/>
                          <a:ea typeface="微軟正黑體" panose="020B0604030504040204" pitchFamily="34" charset="-120"/>
                        </a:rPr>
                        <a:t>)</a:t>
                      </a:r>
                      <a:endParaRPr lang="zh-TW" sz="1200" b="1" kern="100" dirty="0">
                        <a:solidFill>
                          <a:schemeClr val="bg1"/>
                        </a:solidFill>
                        <a:effectLst/>
                        <a:latin typeface="微軟正黑體" panose="020B0604030504040204" pitchFamily="34" charset="-120"/>
                        <a:ea typeface="微軟正黑體" panose="020B0604030504040204" pitchFamily="34" charset="-120"/>
                        <a:cs typeface="CG Times"/>
                      </a:endParaRPr>
                    </a:p>
                  </a:txBody>
                  <a:tcPr marL="22223" marR="22223" marT="0" marB="0" anchor="ctr">
                    <a:solidFill>
                      <a:schemeClr val="accent2"/>
                    </a:solidFill>
                  </a:tcPr>
                </a:tc>
                <a:tc gridSpan="7">
                  <a:txBody>
                    <a:bodyPr/>
                    <a:lstStyle/>
                    <a:p>
                      <a:pPr>
                        <a:lnSpc>
                          <a:spcPts val="2200"/>
                        </a:lnSpc>
                        <a:spcAft>
                          <a:spcPts val="0"/>
                        </a:spcAft>
                      </a:pPr>
                      <a:r>
                        <a:rPr lang="en-US" sz="1200" kern="100" dirty="0">
                          <a:effectLst/>
                          <a:latin typeface="微軟正黑體" panose="020B0604030504040204" pitchFamily="34" charset="-120"/>
                          <a:ea typeface="微軟正黑體" panose="020B0604030504040204" pitchFamily="34" charset="-120"/>
                        </a:rPr>
                        <a:t>1.</a:t>
                      </a:r>
                      <a:endParaRPr lang="zh-TW" sz="1200" kern="100" dirty="0">
                        <a:effectLst/>
                        <a:latin typeface="微軟正黑體" panose="020B0604030504040204" pitchFamily="34" charset="-120"/>
                        <a:ea typeface="微軟正黑體" panose="020B0604030504040204" pitchFamily="34" charset="-120"/>
                        <a:cs typeface="CG Times"/>
                      </a:endParaRPr>
                    </a:p>
                  </a:txBody>
                  <a:tcPr marL="22223" marR="22223" marT="0" marB="0"/>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extLst>
                  <a:ext uri="{0D108BD9-81ED-4DB2-BD59-A6C34878D82A}">
                    <a16:rowId xmlns:a16="http://schemas.microsoft.com/office/drawing/2014/main" val="10003"/>
                  </a:ext>
                </a:extLst>
              </a:tr>
              <a:tr h="298405">
                <a:tc vMerge="1">
                  <a:txBody>
                    <a:bodyPr/>
                    <a:lstStyle/>
                    <a:p>
                      <a:endParaRPr lang="zh-TW" altLang="en-US"/>
                    </a:p>
                  </a:txBody>
                  <a:tcPr/>
                </a:tc>
                <a:tc gridSpan="7">
                  <a:txBody>
                    <a:bodyPr/>
                    <a:lstStyle/>
                    <a:p>
                      <a:pPr>
                        <a:lnSpc>
                          <a:spcPts val="2200"/>
                        </a:lnSpc>
                        <a:spcAft>
                          <a:spcPts val="0"/>
                        </a:spcAft>
                      </a:pPr>
                      <a:r>
                        <a:rPr lang="en-US" sz="1200" kern="100" dirty="0">
                          <a:effectLst/>
                          <a:latin typeface="微軟正黑體" panose="020B0604030504040204" pitchFamily="34" charset="-120"/>
                          <a:ea typeface="微軟正黑體" panose="020B0604030504040204" pitchFamily="34" charset="-120"/>
                        </a:rPr>
                        <a:t>2.</a:t>
                      </a:r>
                      <a:endParaRPr lang="zh-TW" sz="1200" kern="100" dirty="0">
                        <a:effectLst/>
                        <a:latin typeface="微軟正黑體" panose="020B0604030504040204" pitchFamily="34" charset="-120"/>
                        <a:ea typeface="微軟正黑體" panose="020B0604030504040204" pitchFamily="34" charset="-120"/>
                        <a:cs typeface="CG Times"/>
                      </a:endParaRPr>
                    </a:p>
                  </a:txBody>
                  <a:tcPr marL="22223" marR="22223" marT="0" marB="0"/>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extLst>
                  <a:ext uri="{0D108BD9-81ED-4DB2-BD59-A6C34878D82A}">
                    <a16:rowId xmlns:a16="http://schemas.microsoft.com/office/drawing/2014/main" val="10004"/>
                  </a:ext>
                </a:extLst>
              </a:tr>
              <a:tr h="298405">
                <a:tc vMerge="1">
                  <a:txBody>
                    <a:bodyPr/>
                    <a:lstStyle/>
                    <a:p>
                      <a:endParaRPr lang="zh-TW" altLang="en-US"/>
                    </a:p>
                  </a:txBody>
                  <a:tcPr/>
                </a:tc>
                <a:tc gridSpan="7">
                  <a:txBody>
                    <a:bodyPr/>
                    <a:lstStyle/>
                    <a:p>
                      <a:pPr>
                        <a:lnSpc>
                          <a:spcPts val="2200"/>
                        </a:lnSpc>
                        <a:spcAft>
                          <a:spcPts val="0"/>
                        </a:spcAft>
                      </a:pPr>
                      <a:r>
                        <a:rPr lang="en-US" sz="1200" kern="100" dirty="0">
                          <a:effectLst/>
                          <a:latin typeface="微軟正黑體" panose="020B0604030504040204" pitchFamily="34" charset="-120"/>
                          <a:ea typeface="微軟正黑體" panose="020B0604030504040204" pitchFamily="34" charset="-120"/>
                        </a:rPr>
                        <a:t>3.</a:t>
                      </a:r>
                      <a:endParaRPr lang="zh-TW" sz="1200" kern="100" dirty="0">
                        <a:effectLst/>
                        <a:latin typeface="微軟正黑體" panose="020B0604030504040204" pitchFamily="34" charset="-120"/>
                        <a:ea typeface="微軟正黑體" panose="020B0604030504040204" pitchFamily="34" charset="-120"/>
                        <a:cs typeface="CG Times"/>
                      </a:endParaRPr>
                    </a:p>
                  </a:txBody>
                  <a:tcPr marL="22223" marR="22223" marT="0" marB="0"/>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extLst>
                  <a:ext uri="{0D108BD9-81ED-4DB2-BD59-A6C34878D82A}">
                    <a16:rowId xmlns:a16="http://schemas.microsoft.com/office/drawing/2014/main" val="10005"/>
                  </a:ext>
                </a:extLst>
              </a:tr>
              <a:tr h="298405">
                <a:tc vMerge="1">
                  <a:txBody>
                    <a:bodyPr/>
                    <a:lstStyle/>
                    <a:p>
                      <a:endParaRPr lang="zh-TW" altLang="en-US"/>
                    </a:p>
                  </a:txBody>
                  <a:tcPr/>
                </a:tc>
                <a:tc gridSpan="7">
                  <a:txBody>
                    <a:bodyPr/>
                    <a:lstStyle/>
                    <a:p>
                      <a:pPr>
                        <a:lnSpc>
                          <a:spcPts val="2200"/>
                        </a:lnSpc>
                        <a:spcAft>
                          <a:spcPts val="0"/>
                        </a:spcAft>
                      </a:pPr>
                      <a:r>
                        <a:rPr lang="en-US" sz="1200" kern="100" dirty="0">
                          <a:effectLst/>
                          <a:latin typeface="微軟正黑體" panose="020B0604030504040204" pitchFamily="34" charset="-120"/>
                          <a:ea typeface="微軟正黑體" panose="020B0604030504040204" pitchFamily="34" charset="-120"/>
                        </a:rPr>
                        <a:t>4.</a:t>
                      </a:r>
                      <a:endParaRPr lang="zh-TW" sz="1200" kern="100" dirty="0">
                        <a:effectLst/>
                        <a:latin typeface="微軟正黑體" panose="020B0604030504040204" pitchFamily="34" charset="-120"/>
                        <a:ea typeface="微軟正黑體" panose="020B0604030504040204" pitchFamily="34" charset="-120"/>
                        <a:cs typeface="CG Times"/>
                      </a:endParaRPr>
                    </a:p>
                  </a:txBody>
                  <a:tcPr marL="22223" marR="22223" marT="0" marB="0"/>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extLst>
                  <a:ext uri="{0D108BD9-81ED-4DB2-BD59-A6C34878D82A}">
                    <a16:rowId xmlns:a16="http://schemas.microsoft.com/office/drawing/2014/main" val="10006"/>
                  </a:ext>
                </a:extLst>
              </a:tr>
              <a:tr h="298405">
                <a:tc>
                  <a:txBody>
                    <a:bodyPr/>
                    <a:lstStyle/>
                    <a:p>
                      <a:pPr algn="ctr">
                        <a:lnSpc>
                          <a:spcPts val="2200"/>
                        </a:lnSpc>
                        <a:spcAft>
                          <a:spcPts val="0"/>
                        </a:spcAft>
                      </a:pPr>
                      <a:r>
                        <a:rPr lang="zh-TW" sz="1200" b="1" kern="100" dirty="0">
                          <a:solidFill>
                            <a:schemeClr val="bg1"/>
                          </a:solidFill>
                          <a:effectLst/>
                          <a:latin typeface="微軟正黑體" panose="020B0604030504040204" pitchFamily="34" charset="-120"/>
                          <a:ea typeface="微軟正黑體" panose="020B0604030504040204" pitchFamily="34" charset="-120"/>
                        </a:rPr>
                        <a:t>輔導單位</a:t>
                      </a:r>
                      <a:endParaRPr lang="zh-TW" sz="1200" b="1" kern="100" dirty="0">
                        <a:solidFill>
                          <a:schemeClr val="bg1"/>
                        </a:solidFill>
                        <a:effectLst/>
                        <a:latin typeface="微軟正黑體" panose="020B0604030504040204" pitchFamily="34" charset="-120"/>
                        <a:ea typeface="微軟正黑體" panose="020B0604030504040204" pitchFamily="34" charset="-120"/>
                        <a:cs typeface="CG Times"/>
                      </a:endParaRPr>
                    </a:p>
                  </a:txBody>
                  <a:tcPr marL="22223" marR="22223" marT="0" marB="0" anchor="ctr">
                    <a:lnB w="12700" cap="flat" cmpd="sng" algn="ctr">
                      <a:solidFill>
                        <a:schemeClr val="tx1"/>
                      </a:solidFill>
                      <a:prstDash val="solid"/>
                      <a:round/>
                      <a:headEnd type="none" w="med" len="med"/>
                      <a:tailEnd type="none" w="med" len="med"/>
                    </a:lnB>
                    <a:solidFill>
                      <a:schemeClr val="accent2"/>
                    </a:solidFill>
                  </a:tcPr>
                </a:tc>
                <a:tc gridSpan="7">
                  <a:txBody>
                    <a:bodyPr/>
                    <a:lstStyle/>
                    <a:p>
                      <a:pPr>
                        <a:lnSpc>
                          <a:spcPts val="2200"/>
                        </a:lnSpc>
                        <a:spcAft>
                          <a:spcPts val="0"/>
                        </a:spcAft>
                      </a:pPr>
                      <a:r>
                        <a:rPr lang="en-US" sz="1200" kern="100" dirty="0">
                          <a:effectLst/>
                          <a:latin typeface="微軟正黑體" panose="020B0604030504040204" pitchFamily="34" charset="-120"/>
                          <a:ea typeface="微軟正黑體" panose="020B0604030504040204" pitchFamily="34" charset="-120"/>
                        </a:rPr>
                        <a:t> </a:t>
                      </a:r>
                      <a:endParaRPr lang="zh-TW" sz="1200" kern="100" dirty="0">
                        <a:effectLst/>
                        <a:latin typeface="微軟正黑體" panose="020B0604030504040204" pitchFamily="34" charset="-120"/>
                        <a:ea typeface="微軟正黑體" panose="020B0604030504040204" pitchFamily="34" charset="-120"/>
                        <a:cs typeface="CG Times"/>
                      </a:endParaRPr>
                    </a:p>
                  </a:txBody>
                  <a:tcPr marL="22223" marR="22223" marT="0" marB="0">
                    <a:lnB w="12700" cap="flat" cmpd="sng" algn="ctr">
                      <a:solidFill>
                        <a:schemeClr val="tx1"/>
                      </a:solidFill>
                      <a:prstDash val="solid"/>
                      <a:round/>
                      <a:headEnd type="none" w="med" len="med"/>
                      <a:tailEnd type="none" w="med" len="med"/>
                    </a:lnB>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extLst>
                  <a:ext uri="{0D108BD9-81ED-4DB2-BD59-A6C34878D82A}">
                    <a16:rowId xmlns:a16="http://schemas.microsoft.com/office/drawing/2014/main" val="10007"/>
                  </a:ext>
                </a:extLst>
              </a:tr>
              <a:tr h="877960">
                <a:tc>
                  <a:txBody>
                    <a:bodyPr/>
                    <a:lstStyle/>
                    <a:p>
                      <a:pPr marL="0" marR="0" indent="0" algn="ctr" defTabSz="914400" rtl="0" eaLnBrk="1" fontAlgn="auto" latinLnBrk="0" hangingPunct="1">
                        <a:lnSpc>
                          <a:spcPts val="2200"/>
                        </a:lnSpc>
                        <a:spcBef>
                          <a:spcPts val="0"/>
                        </a:spcBef>
                        <a:spcAft>
                          <a:spcPts val="0"/>
                        </a:spcAft>
                        <a:buClrTx/>
                        <a:buSzTx/>
                        <a:buFontTx/>
                        <a:buNone/>
                        <a:tabLst/>
                        <a:defRPr/>
                      </a:pPr>
                      <a:r>
                        <a:rPr lang="zh-TW" altLang="zh-TW" sz="1200" b="1" kern="100" dirty="0">
                          <a:solidFill>
                            <a:schemeClr val="bg1"/>
                          </a:solidFill>
                          <a:effectLst/>
                          <a:latin typeface="微軟正黑體" panose="020B0604030504040204" pitchFamily="34" charset="-120"/>
                          <a:ea typeface="微軟正黑體" panose="020B0604030504040204" pitchFamily="34" charset="-120"/>
                        </a:rPr>
                        <a:t>輔導單位</a:t>
                      </a:r>
                      <a:r>
                        <a:rPr lang="zh-TW" altLang="en-US" sz="1200" b="1" kern="100" dirty="0">
                          <a:solidFill>
                            <a:schemeClr val="bg1"/>
                          </a:solidFill>
                          <a:effectLst/>
                          <a:latin typeface="微軟正黑體" panose="020B0604030504040204" pitchFamily="34" charset="-120"/>
                          <a:ea typeface="微軟正黑體" panose="020B0604030504040204" pitchFamily="34" charset="-120"/>
                          <a:cs typeface="CG Times"/>
                        </a:rPr>
                        <a:t>輔導實績證明</a:t>
                      </a:r>
                      <a:endParaRPr lang="en-US" altLang="zh-TW" sz="1200" b="1" kern="100" dirty="0">
                        <a:solidFill>
                          <a:schemeClr val="bg1"/>
                        </a:solidFill>
                        <a:effectLst/>
                        <a:latin typeface="微軟正黑體" panose="020B0604030504040204" pitchFamily="34" charset="-120"/>
                        <a:ea typeface="微軟正黑體" panose="020B0604030504040204" pitchFamily="34" charset="-120"/>
                        <a:cs typeface="CG Times"/>
                      </a:endParaRPr>
                    </a:p>
                    <a:p>
                      <a:pPr marL="0" marR="0" indent="0" algn="ctr" defTabSz="914400" rtl="0" eaLnBrk="1" fontAlgn="auto" latinLnBrk="0" hangingPunct="1">
                        <a:lnSpc>
                          <a:spcPts val="2200"/>
                        </a:lnSpc>
                        <a:spcBef>
                          <a:spcPts val="0"/>
                        </a:spcBef>
                        <a:spcAft>
                          <a:spcPts val="0"/>
                        </a:spcAft>
                        <a:buClrTx/>
                        <a:buSzTx/>
                        <a:buFontTx/>
                        <a:buNone/>
                        <a:tabLst/>
                        <a:defRPr/>
                      </a:pPr>
                      <a:r>
                        <a:rPr lang="en-US" altLang="zh-TW" sz="1200" b="1" kern="100" dirty="0">
                          <a:solidFill>
                            <a:schemeClr val="bg1"/>
                          </a:solidFill>
                          <a:effectLst/>
                          <a:latin typeface="微軟正黑體" panose="020B0604030504040204" pitchFamily="34" charset="-120"/>
                          <a:ea typeface="微軟正黑體" panose="020B0604030504040204" pitchFamily="34" charset="-120"/>
                          <a:cs typeface="CG Times"/>
                        </a:rPr>
                        <a:t>(</a:t>
                      </a:r>
                      <a:r>
                        <a:rPr lang="zh-TW" altLang="en-US" sz="1200" b="1" kern="100" dirty="0">
                          <a:solidFill>
                            <a:schemeClr val="bg1"/>
                          </a:solidFill>
                          <a:effectLst/>
                          <a:latin typeface="微軟正黑體" panose="020B0604030504040204" pitchFamily="34" charset="-120"/>
                          <a:ea typeface="微軟正黑體" panose="020B0604030504040204" pitchFamily="34" charset="-120"/>
                          <a:cs typeface="CG Times"/>
                        </a:rPr>
                        <a:t>條列式說明</a:t>
                      </a:r>
                      <a:r>
                        <a:rPr lang="en-US" altLang="zh-TW" sz="1200" b="1" kern="100" dirty="0">
                          <a:solidFill>
                            <a:schemeClr val="bg1"/>
                          </a:solidFill>
                          <a:effectLst/>
                          <a:latin typeface="微軟正黑體" panose="020B0604030504040204" pitchFamily="34" charset="-120"/>
                          <a:ea typeface="微軟正黑體" panose="020B0604030504040204" pitchFamily="34" charset="-120"/>
                          <a:cs typeface="CG Times"/>
                        </a:rPr>
                        <a:t>)</a:t>
                      </a:r>
                      <a:endParaRPr lang="zh-TW" altLang="zh-TW" sz="1200" b="1" kern="100" dirty="0">
                        <a:solidFill>
                          <a:schemeClr val="bg1"/>
                        </a:solidFill>
                        <a:effectLst/>
                        <a:latin typeface="微軟正黑體" panose="020B0604030504040204" pitchFamily="34" charset="-120"/>
                        <a:ea typeface="微軟正黑體" panose="020B0604030504040204" pitchFamily="34" charset="-120"/>
                        <a:cs typeface="CG Times"/>
                      </a:endParaRPr>
                    </a:p>
                  </a:txBody>
                  <a:tcPr marL="22223" marR="22223" marT="0" marB="0" anchor="ctr">
                    <a:lnT w="12700" cap="flat" cmpd="sng" algn="ctr">
                      <a:solidFill>
                        <a:schemeClr val="tx1"/>
                      </a:solidFill>
                      <a:prstDash val="solid"/>
                      <a:round/>
                      <a:headEnd type="none" w="med" len="med"/>
                      <a:tailEnd type="none" w="med" len="med"/>
                    </a:lnT>
                    <a:solidFill>
                      <a:schemeClr val="accent2"/>
                    </a:solidFill>
                  </a:tcPr>
                </a:tc>
                <a:tc gridSpan="7">
                  <a:txBody>
                    <a:bodyPr/>
                    <a:lstStyle/>
                    <a:p>
                      <a:pPr marL="171450" indent="-171450">
                        <a:lnSpc>
                          <a:spcPts val="2200"/>
                        </a:lnSpc>
                        <a:spcAft>
                          <a:spcPts val="0"/>
                        </a:spcAft>
                        <a:buFont typeface="Arial" panose="020B0604020202020204" pitchFamily="34" charset="0"/>
                        <a:buChar char="•"/>
                      </a:pPr>
                      <a:r>
                        <a:rPr lang="en-US" altLang="zh-TW" sz="1200" kern="100" dirty="0">
                          <a:effectLst/>
                          <a:latin typeface="微軟正黑體" panose="020B0604030504040204" pitchFamily="34" charset="-120"/>
                          <a:ea typeface="微軟正黑體" panose="020B0604030504040204" pitchFamily="34" charset="-120"/>
                          <a:cs typeface="CG Times"/>
                        </a:rPr>
                        <a:t>OOO(</a:t>
                      </a:r>
                      <a:r>
                        <a:rPr lang="zh-TW" altLang="en-US" sz="1200" kern="100" dirty="0">
                          <a:effectLst/>
                          <a:latin typeface="微軟正黑體" panose="020B0604030504040204" pitchFamily="34" charset="-120"/>
                          <a:ea typeface="微軟正黑體" panose="020B0604030504040204" pitchFamily="34" charset="-120"/>
                          <a:cs typeface="CG Times"/>
                        </a:rPr>
                        <a:t>輔導項目</a:t>
                      </a:r>
                      <a:r>
                        <a:rPr lang="en-US" altLang="zh-TW" sz="1200" kern="100" dirty="0">
                          <a:effectLst/>
                          <a:latin typeface="微軟正黑體" panose="020B0604030504040204" pitchFamily="34" charset="-120"/>
                          <a:ea typeface="微軟正黑體" panose="020B0604030504040204" pitchFamily="34" charset="-120"/>
                          <a:cs typeface="CG Times"/>
                        </a:rPr>
                        <a:t>)</a:t>
                      </a:r>
                      <a:r>
                        <a:rPr lang="zh-TW" altLang="en-US" sz="1200" kern="100" dirty="0">
                          <a:effectLst/>
                          <a:latin typeface="微軟正黑體" panose="020B0604030504040204" pitchFamily="34" charset="-120"/>
                          <a:ea typeface="微軟正黑體" panose="020B0604030504040204" pitchFamily="34" charset="-120"/>
                          <a:cs typeface="CG Times"/>
                        </a:rPr>
                        <a:t>，</a:t>
                      </a:r>
                      <a:r>
                        <a:rPr lang="en-US" altLang="zh-TW" sz="1200" kern="100" dirty="0">
                          <a:effectLst/>
                          <a:latin typeface="微軟正黑體" panose="020B0604030504040204" pitchFamily="34" charset="-120"/>
                          <a:ea typeface="微軟正黑體" panose="020B0604030504040204" pitchFamily="34" charset="-120"/>
                          <a:cs typeface="CG Times"/>
                        </a:rPr>
                        <a:t>OOOO(</a:t>
                      </a:r>
                      <a:r>
                        <a:rPr lang="zh-TW" altLang="en-US" sz="1200" kern="100" dirty="0">
                          <a:effectLst/>
                          <a:latin typeface="微軟正黑體" panose="020B0604030504040204" pitchFamily="34" charset="-120"/>
                          <a:ea typeface="微軟正黑體" panose="020B0604030504040204" pitchFamily="34" charset="-120"/>
                          <a:cs typeface="CG Times"/>
                        </a:rPr>
                        <a:t>受輔導單位</a:t>
                      </a:r>
                      <a:r>
                        <a:rPr lang="en-US" altLang="zh-TW" sz="1200" kern="100" dirty="0">
                          <a:effectLst/>
                          <a:latin typeface="微軟正黑體" panose="020B0604030504040204" pitchFamily="34" charset="-120"/>
                          <a:ea typeface="微軟正黑體" panose="020B0604030504040204" pitchFamily="34" charset="-120"/>
                          <a:cs typeface="CG Times"/>
                        </a:rPr>
                        <a:t>)</a:t>
                      </a:r>
                      <a:r>
                        <a:rPr lang="zh-TW" altLang="en-US" sz="1200" kern="100" dirty="0">
                          <a:effectLst/>
                          <a:latin typeface="微軟正黑體" panose="020B0604030504040204" pitchFamily="34" charset="-120"/>
                          <a:ea typeface="微軟正黑體" panose="020B0604030504040204" pitchFamily="34" charset="-120"/>
                          <a:cs typeface="CG Times"/>
                        </a:rPr>
                        <a:t>，</a:t>
                      </a:r>
                      <a:r>
                        <a:rPr lang="en-US" altLang="zh-TW" sz="1200" kern="100" dirty="0">
                          <a:effectLst/>
                          <a:latin typeface="微軟正黑體" panose="020B0604030504040204" pitchFamily="34" charset="-120"/>
                          <a:ea typeface="微軟正黑體" panose="020B0604030504040204" pitchFamily="34" charset="-120"/>
                          <a:cs typeface="CG Times"/>
                        </a:rPr>
                        <a:t>OOO</a:t>
                      </a:r>
                      <a:r>
                        <a:rPr lang="zh-TW" altLang="en-US" sz="1200" kern="100" dirty="0">
                          <a:effectLst/>
                          <a:latin typeface="微軟正黑體" panose="020B0604030504040204" pitchFamily="34" charset="-120"/>
                          <a:ea typeface="微軟正黑體" panose="020B0604030504040204" pitchFamily="34" charset="-120"/>
                          <a:cs typeface="CG Times"/>
                        </a:rPr>
                        <a:t>計畫名稱</a:t>
                      </a:r>
                    </a:p>
                    <a:p>
                      <a:pPr marL="171450" indent="-171450">
                        <a:lnSpc>
                          <a:spcPts val="2200"/>
                        </a:lnSpc>
                        <a:spcAft>
                          <a:spcPts val="0"/>
                        </a:spcAft>
                        <a:buFont typeface="Arial" panose="020B0604020202020204" pitchFamily="34" charset="0"/>
                        <a:buChar char="•"/>
                      </a:pPr>
                      <a:r>
                        <a:rPr lang="en-US" altLang="zh-TW" sz="1200" kern="100" dirty="0">
                          <a:effectLst/>
                          <a:latin typeface="微軟正黑體" panose="020B0604030504040204" pitchFamily="34" charset="-120"/>
                          <a:ea typeface="微軟正黑體" panose="020B0604030504040204" pitchFamily="34" charset="-120"/>
                          <a:cs typeface="CG Times"/>
                        </a:rPr>
                        <a:t>OOOO</a:t>
                      </a:r>
                      <a:r>
                        <a:rPr lang="zh-TW" altLang="en-US" sz="1200" kern="100" dirty="0">
                          <a:effectLst/>
                          <a:latin typeface="微軟正黑體" panose="020B0604030504040204" pitchFamily="34" charset="-120"/>
                          <a:ea typeface="微軟正黑體" panose="020B0604030504040204" pitchFamily="34" charset="-120"/>
                          <a:cs typeface="CG Times"/>
                        </a:rPr>
                        <a:t>年，</a:t>
                      </a:r>
                      <a:r>
                        <a:rPr lang="en-US" altLang="zh-TW" sz="1200" kern="100" dirty="0">
                          <a:effectLst/>
                          <a:latin typeface="微軟正黑體" panose="020B0604030504040204" pitchFamily="34" charset="-120"/>
                          <a:ea typeface="微軟正黑體" panose="020B0604030504040204" pitchFamily="34" charset="-120"/>
                          <a:cs typeface="CG Times"/>
                        </a:rPr>
                        <a:t>OOOO(</a:t>
                      </a:r>
                      <a:r>
                        <a:rPr lang="zh-TW" altLang="en-US" sz="1200" kern="100" dirty="0">
                          <a:effectLst/>
                          <a:latin typeface="微軟正黑體" panose="020B0604030504040204" pitchFamily="34" charset="-120"/>
                          <a:ea typeface="微軟正黑體" panose="020B0604030504040204" pitchFamily="34" charset="-120"/>
                          <a:cs typeface="CG Times"/>
                        </a:rPr>
                        <a:t>計畫名稱</a:t>
                      </a:r>
                      <a:r>
                        <a:rPr lang="en-US" altLang="zh-TW" sz="1200" kern="100" dirty="0">
                          <a:effectLst/>
                          <a:latin typeface="微軟正黑體" panose="020B0604030504040204" pitchFamily="34" charset="-120"/>
                          <a:ea typeface="微軟正黑體" panose="020B0604030504040204" pitchFamily="34" charset="-120"/>
                          <a:cs typeface="CG Times"/>
                        </a:rPr>
                        <a:t>)</a:t>
                      </a:r>
                      <a:r>
                        <a:rPr lang="zh-TW" altLang="en-US" sz="1200" kern="100" dirty="0">
                          <a:effectLst/>
                          <a:latin typeface="微軟正黑體" panose="020B0604030504040204" pitchFamily="34" charset="-120"/>
                          <a:ea typeface="微軟正黑體" panose="020B0604030504040204" pitchFamily="34" charset="-120"/>
                          <a:cs typeface="CG Times"/>
                        </a:rPr>
                        <a:t>，</a:t>
                      </a:r>
                      <a:r>
                        <a:rPr lang="en-US" altLang="zh-TW" sz="1200" kern="100" dirty="0">
                          <a:effectLst/>
                          <a:latin typeface="微軟正黑體" panose="020B0604030504040204" pitchFamily="34" charset="-120"/>
                          <a:ea typeface="微軟正黑體" panose="020B0604030504040204" pitchFamily="34" charset="-120"/>
                          <a:cs typeface="CG Times"/>
                        </a:rPr>
                        <a:t>OOO</a:t>
                      </a:r>
                      <a:r>
                        <a:rPr lang="zh-TW" altLang="en-US" sz="1200" kern="100" dirty="0">
                          <a:effectLst/>
                          <a:latin typeface="微軟正黑體" panose="020B0604030504040204" pitchFamily="34" charset="-120"/>
                          <a:ea typeface="微軟正黑體" panose="020B0604030504040204" pitchFamily="34" charset="-120"/>
                          <a:cs typeface="CG Times"/>
                        </a:rPr>
                        <a:t>局處</a:t>
                      </a:r>
                      <a:endParaRPr lang="en-US" altLang="zh-TW" sz="1200" kern="100" dirty="0">
                        <a:effectLst/>
                        <a:latin typeface="微軟正黑體" panose="020B0604030504040204" pitchFamily="34" charset="-120"/>
                        <a:ea typeface="微軟正黑體" panose="020B0604030504040204" pitchFamily="34" charset="-120"/>
                        <a:cs typeface="CG Times"/>
                      </a:endParaRPr>
                    </a:p>
                    <a:p>
                      <a:pPr marL="171450" indent="-171450">
                        <a:lnSpc>
                          <a:spcPts val="2200"/>
                        </a:lnSpc>
                        <a:spcAft>
                          <a:spcPts val="0"/>
                        </a:spcAft>
                        <a:buFont typeface="Arial" panose="020B0604020202020204" pitchFamily="34" charset="0"/>
                        <a:buChar char="•"/>
                      </a:pPr>
                      <a:r>
                        <a:rPr lang="zh-TW" altLang="en-US" sz="1200" kern="100" dirty="0">
                          <a:effectLst/>
                          <a:latin typeface="微軟正黑體" panose="020B0604030504040204" pitchFamily="34" charset="-120"/>
                          <a:ea typeface="微軟正黑體" panose="020B0604030504040204" pitchFamily="34" charset="-120"/>
                          <a:cs typeface="CG Times"/>
                        </a:rPr>
                        <a:t>工業局</a:t>
                      </a:r>
                      <a:r>
                        <a:rPr lang="en-US" altLang="zh-TW" sz="1200" kern="100" dirty="0">
                          <a:effectLst/>
                          <a:latin typeface="微軟正黑體" panose="020B0604030504040204" pitchFamily="34" charset="-120"/>
                          <a:ea typeface="微軟正黑體" panose="020B0604030504040204" pitchFamily="34" charset="-120"/>
                          <a:cs typeface="CG Times"/>
                        </a:rPr>
                        <a:t>OOOO</a:t>
                      </a:r>
                      <a:r>
                        <a:rPr lang="zh-TW" altLang="en-US" sz="1200" kern="100" dirty="0">
                          <a:effectLst/>
                          <a:latin typeface="微軟正黑體" panose="020B0604030504040204" pitchFamily="34" charset="-120"/>
                          <a:ea typeface="微軟正黑體" panose="020B0604030504040204" pitchFamily="34" charset="-120"/>
                          <a:cs typeface="CG Times"/>
                        </a:rPr>
                        <a:t>能量登錄證明</a:t>
                      </a:r>
                    </a:p>
                  </a:txBody>
                  <a:tcPr marL="22223" marR="22223" marT="0" marB="0">
                    <a:lnT w="12700" cap="flat" cmpd="sng" algn="ctr">
                      <a:solidFill>
                        <a:schemeClr val="tx1"/>
                      </a:solidFill>
                      <a:prstDash val="solid"/>
                      <a:round/>
                      <a:headEnd type="none" w="med" len="med"/>
                      <a:tailEnd type="none" w="med" len="med"/>
                    </a:lnT>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extLst>
                  <a:ext uri="{0D108BD9-81ED-4DB2-BD59-A6C34878D82A}">
                    <a16:rowId xmlns:a16="http://schemas.microsoft.com/office/drawing/2014/main" val="10008"/>
                  </a:ext>
                </a:extLst>
              </a:tr>
              <a:tr h="277835">
                <a:tc rowSpan="2">
                  <a:txBody>
                    <a:bodyPr/>
                    <a:lstStyle/>
                    <a:p>
                      <a:pPr algn="ctr">
                        <a:lnSpc>
                          <a:spcPts val="1800"/>
                        </a:lnSpc>
                        <a:spcAft>
                          <a:spcPts val="0"/>
                        </a:spcAft>
                      </a:pPr>
                      <a:r>
                        <a:rPr lang="zh-TW" sz="1200" b="1" kern="100" dirty="0">
                          <a:solidFill>
                            <a:schemeClr val="bg1"/>
                          </a:solidFill>
                          <a:effectLst/>
                          <a:latin typeface="微軟正黑體" panose="020B0604030504040204" pitchFamily="34" charset="-120"/>
                          <a:ea typeface="微軟正黑體" panose="020B0604030504040204" pitchFamily="34" charset="-120"/>
                        </a:rPr>
                        <a:t>計畫經費</a:t>
                      </a:r>
                    </a:p>
                  </a:txBody>
                  <a:tcPr marL="22223" marR="22223" marT="0" marB="0" anchor="ctr">
                    <a:solidFill>
                      <a:schemeClr val="accent2"/>
                    </a:solidFill>
                  </a:tcPr>
                </a:tc>
                <a:tc gridSpan="2">
                  <a:txBody>
                    <a:bodyPr/>
                    <a:lstStyle/>
                    <a:p>
                      <a:pPr algn="ctr">
                        <a:lnSpc>
                          <a:spcPts val="2200"/>
                        </a:lnSpc>
                        <a:spcAft>
                          <a:spcPts val="0"/>
                        </a:spcAft>
                      </a:pPr>
                      <a:r>
                        <a:rPr lang="zh-TW" sz="1200" kern="100" dirty="0">
                          <a:effectLst/>
                          <a:latin typeface="微軟正黑體" panose="020B0604030504040204" pitchFamily="34" charset="-120"/>
                          <a:ea typeface="微軟正黑體" panose="020B0604030504040204" pitchFamily="34" charset="-120"/>
                        </a:rPr>
                        <a:t>政府經費</a:t>
                      </a:r>
                      <a:endParaRPr lang="zh-TW" sz="1200" kern="100" dirty="0">
                        <a:effectLst/>
                        <a:latin typeface="微軟正黑體" panose="020B0604030504040204" pitchFamily="34" charset="-120"/>
                        <a:ea typeface="微軟正黑體" panose="020B0604030504040204" pitchFamily="34" charset="-120"/>
                        <a:cs typeface="CG Times"/>
                      </a:endParaRPr>
                    </a:p>
                  </a:txBody>
                  <a:tcPr marL="22223" marR="22223" marT="0" marB="0" anchor="ctr">
                    <a:solidFill>
                      <a:schemeClr val="bg2"/>
                    </a:solidFill>
                  </a:tcPr>
                </a:tc>
                <a:tc hMerge="1">
                  <a:txBody>
                    <a:bodyPr/>
                    <a:lstStyle/>
                    <a:p>
                      <a:endParaRPr lang="zh-TW" altLang="en-US"/>
                    </a:p>
                  </a:txBody>
                  <a:tcPr/>
                </a:tc>
                <a:tc gridSpan="3">
                  <a:txBody>
                    <a:bodyPr/>
                    <a:lstStyle/>
                    <a:p>
                      <a:pPr algn="ctr">
                        <a:lnSpc>
                          <a:spcPts val="2200"/>
                        </a:lnSpc>
                        <a:spcAft>
                          <a:spcPts val="0"/>
                        </a:spcAft>
                      </a:pPr>
                      <a:r>
                        <a:rPr lang="zh-TW" sz="1200" kern="100" dirty="0">
                          <a:effectLst/>
                          <a:latin typeface="微軟正黑體" panose="020B0604030504040204" pitchFamily="34" charset="-120"/>
                          <a:ea typeface="微軟正黑體" panose="020B0604030504040204" pitchFamily="34" charset="-120"/>
                        </a:rPr>
                        <a:t>自籌款</a:t>
                      </a:r>
                      <a:endParaRPr lang="zh-TW" sz="1200" kern="100" dirty="0">
                        <a:effectLst/>
                        <a:latin typeface="微軟正黑體" panose="020B0604030504040204" pitchFamily="34" charset="-120"/>
                        <a:ea typeface="微軟正黑體" panose="020B0604030504040204" pitchFamily="34" charset="-120"/>
                        <a:cs typeface="CG Times"/>
                      </a:endParaRPr>
                    </a:p>
                  </a:txBody>
                  <a:tcPr marL="22223" marR="22223" marT="0" marB="0" anchor="ctr">
                    <a:solidFill>
                      <a:schemeClr val="bg2"/>
                    </a:solidFill>
                  </a:tcPr>
                </a:tc>
                <a:tc hMerge="1">
                  <a:txBody>
                    <a:bodyPr/>
                    <a:lstStyle/>
                    <a:p>
                      <a:endParaRPr lang="zh-TW" altLang="en-US"/>
                    </a:p>
                  </a:txBody>
                  <a:tcPr/>
                </a:tc>
                <a:tc hMerge="1">
                  <a:txBody>
                    <a:bodyPr/>
                    <a:lstStyle/>
                    <a:p>
                      <a:endParaRPr lang="zh-TW" altLang="en-US"/>
                    </a:p>
                  </a:txBody>
                  <a:tcPr/>
                </a:tc>
                <a:tc gridSpan="2">
                  <a:txBody>
                    <a:bodyPr/>
                    <a:lstStyle/>
                    <a:p>
                      <a:pPr algn="ctr">
                        <a:lnSpc>
                          <a:spcPts val="2200"/>
                        </a:lnSpc>
                        <a:spcAft>
                          <a:spcPts val="0"/>
                        </a:spcAft>
                      </a:pPr>
                      <a:r>
                        <a:rPr lang="zh-TW" sz="1200" kern="100" dirty="0">
                          <a:effectLst/>
                          <a:latin typeface="微軟正黑體" panose="020B0604030504040204" pitchFamily="34" charset="-120"/>
                          <a:ea typeface="微軟正黑體" panose="020B0604030504040204" pitchFamily="34" charset="-120"/>
                        </a:rPr>
                        <a:t>總計</a:t>
                      </a:r>
                      <a:endParaRPr lang="zh-TW" sz="1200" kern="100" dirty="0">
                        <a:effectLst/>
                        <a:latin typeface="微軟正黑體" panose="020B0604030504040204" pitchFamily="34" charset="-120"/>
                        <a:ea typeface="微軟正黑體" panose="020B0604030504040204" pitchFamily="34" charset="-120"/>
                        <a:cs typeface="CG Times"/>
                      </a:endParaRPr>
                    </a:p>
                  </a:txBody>
                  <a:tcPr marL="22223" marR="22223" marT="0" marB="0" anchor="ctr">
                    <a:solidFill>
                      <a:schemeClr val="bg2"/>
                    </a:solidFill>
                  </a:tcPr>
                </a:tc>
                <a:tc hMerge="1">
                  <a:txBody>
                    <a:bodyPr/>
                    <a:lstStyle/>
                    <a:p>
                      <a:endParaRPr lang="zh-TW" altLang="en-US"/>
                    </a:p>
                  </a:txBody>
                  <a:tcPr/>
                </a:tc>
                <a:extLst>
                  <a:ext uri="{0D108BD9-81ED-4DB2-BD59-A6C34878D82A}">
                    <a16:rowId xmlns:a16="http://schemas.microsoft.com/office/drawing/2014/main" val="10009"/>
                  </a:ext>
                </a:extLst>
              </a:tr>
              <a:tr h="706852">
                <a:tc vMerge="1">
                  <a:txBody>
                    <a:bodyPr/>
                    <a:lstStyle/>
                    <a:p>
                      <a:endParaRPr lang="zh-TW" altLang="en-US"/>
                    </a:p>
                  </a:txBody>
                  <a:tcPr/>
                </a:tc>
                <a:tc gridSpan="2">
                  <a:txBody>
                    <a:bodyPr/>
                    <a:lstStyle/>
                    <a:p>
                      <a:pPr algn="ctr">
                        <a:lnSpc>
                          <a:spcPts val="1800"/>
                        </a:lnSpc>
                        <a:spcAft>
                          <a:spcPts val="0"/>
                        </a:spcAft>
                      </a:pPr>
                      <a:r>
                        <a:rPr lang="en-US" sz="1200" kern="100" dirty="0">
                          <a:effectLst/>
                          <a:latin typeface="微軟正黑體" panose="020B0604030504040204" pitchFamily="34" charset="-120"/>
                          <a:ea typeface="微軟正黑體" panose="020B0604030504040204" pitchFamily="34" charset="-120"/>
                        </a:rPr>
                        <a:t>OO</a:t>
                      </a:r>
                      <a:r>
                        <a:rPr lang="zh-TW" sz="1200" kern="100" dirty="0">
                          <a:effectLst/>
                          <a:latin typeface="微軟正黑體" panose="020B0604030504040204" pitchFamily="34" charset="-120"/>
                          <a:ea typeface="微軟正黑體" panose="020B0604030504040204" pitchFamily="34" charset="-120"/>
                        </a:rPr>
                        <a:t>元</a:t>
                      </a:r>
                    </a:p>
                  </a:txBody>
                  <a:tcPr marL="22223" marR="22223" marT="0" marB="0" anchor="ctr"/>
                </a:tc>
                <a:tc hMerge="1">
                  <a:txBody>
                    <a:bodyPr/>
                    <a:lstStyle/>
                    <a:p>
                      <a:endParaRPr lang="zh-TW" altLang="en-US"/>
                    </a:p>
                  </a:txBody>
                  <a:tcPr/>
                </a:tc>
                <a:tc gridSpan="3">
                  <a:txBody>
                    <a:bodyPr/>
                    <a:lstStyle/>
                    <a:p>
                      <a:pPr algn="ctr">
                        <a:lnSpc>
                          <a:spcPts val="1800"/>
                        </a:lnSpc>
                        <a:spcAft>
                          <a:spcPts val="0"/>
                        </a:spcAft>
                      </a:pPr>
                      <a:r>
                        <a:rPr lang="en-US" sz="1200" kern="100" dirty="0">
                          <a:effectLst/>
                          <a:latin typeface="微軟正黑體" panose="020B0604030504040204" pitchFamily="34" charset="-120"/>
                          <a:ea typeface="微軟正黑體" panose="020B0604030504040204" pitchFamily="34" charset="-120"/>
                        </a:rPr>
                        <a:t>OO</a:t>
                      </a:r>
                      <a:r>
                        <a:rPr lang="zh-TW" sz="1200" kern="100" dirty="0">
                          <a:effectLst/>
                          <a:latin typeface="微軟正黑體" panose="020B0604030504040204" pitchFamily="34" charset="-120"/>
                          <a:ea typeface="微軟正黑體" panose="020B0604030504040204" pitchFamily="34" charset="-120"/>
                        </a:rPr>
                        <a:t>元</a:t>
                      </a:r>
                    </a:p>
                  </a:txBody>
                  <a:tcPr marL="22223" marR="22223" marT="0" marB="0" anchor="ctr"/>
                </a:tc>
                <a:tc hMerge="1">
                  <a:txBody>
                    <a:bodyPr/>
                    <a:lstStyle/>
                    <a:p>
                      <a:endParaRPr lang="zh-TW" altLang="en-US"/>
                    </a:p>
                  </a:txBody>
                  <a:tcPr/>
                </a:tc>
                <a:tc hMerge="1">
                  <a:txBody>
                    <a:bodyPr/>
                    <a:lstStyle/>
                    <a:p>
                      <a:endParaRPr lang="zh-TW" altLang="en-US"/>
                    </a:p>
                  </a:txBody>
                  <a:tcPr/>
                </a:tc>
                <a:tc gridSpan="2">
                  <a:txBody>
                    <a:bodyPr/>
                    <a:lstStyle/>
                    <a:p>
                      <a:pPr algn="ctr">
                        <a:lnSpc>
                          <a:spcPts val="1800"/>
                        </a:lnSpc>
                        <a:spcAft>
                          <a:spcPts val="0"/>
                        </a:spcAft>
                      </a:pPr>
                      <a:r>
                        <a:rPr lang="en-US" sz="1200" kern="100" dirty="0">
                          <a:effectLst/>
                          <a:latin typeface="微軟正黑體" panose="020B0604030504040204" pitchFamily="34" charset="-120"/>
                          <a:ea typeface="微軟正黑體" panose="020B0604030504040204" pitchFamily="34" charset="-120"/>
                        </a:rPr>
                        <a:t>OO</a:t>
                      </a:r>
                      <a:r>
                        <a:rPr lang="zh-TW" sz="1200" kern="100" dirty="0">
                          <a:effectLst/>
                          <a:latin typeface="微軟正黑體" panose="020B0604030504040204" pitchFamily="34" charset="-120"/>
                          <a:ea typeface="微軟正黑體" panose="020B0604030504040204" pitchFamily="34" charset="-120"/>
                        </a:rPr>
                        <a:t>元</a:t>
                      </a:r>
                    </a:p>
                  </a:txBody>
                  <a:tcPr marL="22223" marR="22223" marT="0" marB="0" anchor="ctr"/>
                </a:tc>
                <a:tc hMerge="1">
                  <a:txBody>
                    <a:bodyPr/>
                    <a:lstStyle/>
                    <a:p>
                      <a:endParaRPr lang="zh-TW" altLang="en-US"/>
                    </a:p>
                  </a:txBody>
                  <a:tcPr/>
                </a:tc>
                <a:extLst>
                  <a:ext uri="{0D108BD9-81ED-4DB2-BD59-A6C34878D82A}">
                    <a16:rowId xmlns:a16="http://schemas.microsoft.com/office/drawing/2014/main" val="10010"/>
                  </a:ext>
                </a:extLst>
              </a:tr>
              <a:tr h="961627">
                <a:tc>
                  <a:txBody>
                    <a:bodyPr/>
                    <a:lstStyle/>
                    <a:p>
                      <a:pPr algn="ctr">
                        <a:lnSpc>
                          <a:spcPts val="2200"/>
                        </a:lnSpc>
                        <a:spcAft>
                          <a:spcPts val="0"/>
                        </a:spcAft>
                      </a:pPr>
                      <a:r>
                        <a:rPr lang="zh-TW" sz="1200" b="1" kern="100" dirty="0">
                          <a:solidFill>
                            <a:schemeClr val="bg1"/>
                          </a:solidFill>
                          <a:effectLst/>
                          <a:latin typeface="微軟正黑體" panose="020B0604030504040204" pitchFamily="34" charset="-120"/>
                          <a:ea typeface="微軟正黑體" panose="020B0604030504040204" pitchFamily="34" charset="-120"/>
                        </a:rPr>
                        <a:t>計畫摘要</a:t>
                      </a:r>
                    </a:p>
                    <a:p>
                      <a:pPr algn="ctr">
                        <a:lnSpc>
                          <a:spcPts val="2200"/>
                        </a:lnSpc>
                        <a:spcAft>
                          <a:spcPts val="0"/>
                        </a:spcAft>
                      </a:pPr>
                      <a:r>
                        <a:rPr lang="zh-TW" sz="1200" b="1" kern="100" dirty="0">
                          <a:solidFill>
                            <a:schemeClr val="bg1"/>
                          </a:solidFill>
                          <a:effectLst/>
                          <a:latin typeface="微軟正黑體" panose="020B0604030504040204" pitchFamily="34" charset="-120"/>
                          <a:ea typeface="微軟正黑體" panose="020B0604030504040204" pitchFamily="34" charset="-120"/>
                        </a:rPr>
                        <a:t>（限</a:t>
                      </a:r>
                      <a:r>
                        <a:rPr lang="en-US" sz="1200" b="1" kern="100" dirty="0">
                          <a:solidFill>
                            <a:schemeClr val="bg1"/>
                          </a:solidFill>
                          <a:effectLst/>
                          <a:latin typeface="微軟正黑體" panose="020B0604030504040204" pitchFamily="34" charset="-120"/>
                          <a:ea typeface="微軟正黑體" panose="020B0604030504040204" pitchFamily="34" charset="-120"/>
                        </a:rPr>
                        <a:t>200</a:t>
                      </a:r>
                      <a:r>
                        <a:rPr lang="zh-TW" sz="1200" b="1" kern="100" dirty="0">
                          <a:solidFill>
                            <a:schemeClr val="bg1"/>
                          </a:solidFill>
                          <a:effectLst/>
                          <a:latin typeface="微軟正黑體" panose="020B0604030504040204" pitchFamily="34" charset="-120"/>
                          <a:ea typeface="微軟正黑體" panose="020B0604030504040204" pitchFamily="34" charset="-120"/>
                        </a:rPr>
                        <a:t>字）</a:t>
                      </a:r>
                      <a:endParaRPr lang="zh-TW" sz="1200" b="1" kern="100" dirty="0">
                        <a:solidFill>
                          <a:schemeClr val="bg1"/>
                        </a:solidFill>
                        <a:effectLst/>
                        <a:latin typeface="微軟正黑體" panose="020B0604030504040204" pitchFamily="34" charset="-120"/>
                        <a:ea typeface="微軟正黑體" panose="020B0604030504040204" pitchFamily="34" charset="-120"/>
                        <a:cs typeface="CG Times"/>
                      </a:endParaRPr>
                    </a:p>
                  </a:txBody>
                  <a:tcPr marL="22223" marR="22223" marT="0" marB="0" anchor="ctr">
                    <a:solidFill>
                      <a:schemeClr val="accent2"/>
                    </a:solidFill>
                  </a:tcPr>
                </a:tc>
                <a:tc gridSpan="7">
                  <a:txBody>
                    <a:bodyPr/>
                    <a:lstStyle/>
                    <a:p>
                      <a:pPr>
                        <a:lnSpc>
                          <a:spcPts val="2200"/>
                        </a:lnSpc>
                        <a:spcAft>
                          <a:spcPts val="0"/>
                        </a:spcAft>
                      </a:pPr>
                      <a:r>
                        <a:rPr lang="en-US" altLang="zh-TW" sz="1200" kern="100" dirty="0">
                          <a:effectLst/>
                          <a:latin typeface="微軟正黑體" panose="020B0604030504040204" pitchFamily="34" charset="-120"/>
                          <a:ea typeface="微軟正黑體" panose="020B0604030504040204" pitchFamily="34" charset="-120"/>
                        </a:rPr>
                        <a:t>(</a:t>
                      </a:r>
                      <a:r>
                        <a:rPr lang="zh-TW" altLang="en-US" sz="1200" kern="100" dirty="0">
                          <a:effectLst/>
                          <a:latin typeface="微軟正黑體" panose="020B0604030504040204" pitchFamily="34" charset="-120"/>
                          <a:ea typeface="微軟正黑體" panose="020B0604030504040204" pitchFamily="34" charset="-120"/>
                        </a:rPr>
                        <a:t>請說明計畫目標、創新作法、計畫亮點、質化與量化效益</a:t>
                      </a:r>
                      <a:r>
                        <a:rPr lang="en-US" altLang="zh-TW" sz="1200" kern="100" dirty="0">
                          <a:effectLst/>
                          <a:latin typeface="微軟正黑體" panose="020B0604030504040204" pitchFamily="34" charset="-120"/>
                          <a:ea typeface="微軟正黑體" panose="020B0604030504040204" pitchFamily="34" charset="-120"/>
                        </a:rPr>
                        <a:t>)</a:t>
                      </a:r>
                      <a:endParaRPr lang="zh-TW" sz="1200" kern="100" dirty="0">
                        <a:effectLst/>
                        <a:latin typeface="微軟正黑體" panose="020B0604030504040204" pitchFamily="34" charset="-120"/>
                        <a:ea typeface="微軟正黑體" panose="020B0604030504040204" pitchFamily="34" charset="-120"/>
                        <a:cs typeface="CG Times"/>
                      </a:endParaRPr>
                    </a:p>
                  </a:txBody>
                  <a:tcPr marL="22223" marR="22223" marT="0" marB="0"/>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extLst>
                  <a:ext uri="{0D108BD9-81ED-4DB2-BD59-A6C34878D82A}">
                    <a16:rowId xmlns:a16="http://schemas.microsoft.com/office/drawing/2014/main" val="10011"/>
                  </a:ext>
                </a:extLst>
              </a:tr>
            </a:tbl>
          </a:graphicData>
        </a:graphic>
      </p:graphicFrame>
    </p:spTree>
    <p:extLst>
      <p:ext uri="{BB962C8B-B14F-4D97-AF65-F5344CB8AC3E}">
        <p14:creationId xmlns:p14="http://schemas.microsoft.com/office/powerpoint/2010/main" val="188206970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fontScale="90000"/>
          </a:bodyPr>
          <a:lstStyle/>
          <a:p>
            <a:r>
              <a:rPr lang="zh-TW" altLang="en-US" dirty="0"/>
              <a:t>二、計畫目標與執行內容</a:t>
            </a:r>
          </a:p>
        </p:txBody>
      </p:sp>
      <p:sp>
        <p:nvSpPr>
          <p:cNvPr id="4" name="投影片編號版面配置區 3"/>
          <p:cNvSpPr>
            <a:spLocks noGrp="1"/>
          </p:cNvSpPr>
          <p:nvPr>
            <p:ph type="sldNum" sz="quarter" idx="12"/>
          </p:nvPr>
        </p:nvSpPr>
        <p:spPr/>
        <p:txBody>
          <a:bodyPr/>
          <a:lstStyle/>
          <a:p>
            <a:fld id="{73223D1E-4C2A-4DC2-9A2B-E1865257190C}" type="slidenum">
              <a:rPr lang="zh-TW" altLang="en-US" smtClean="0"/>
              <a:pPr/>
              <a:t>4</a:t>
            </a:fld>
            <a:endParaRPr lang="zh-TW" altLang="en-US"/>
          </a:p>
        </p:txBody>
      </p:sp>
      <p:graphicFrame>
        <p:nvGraphicFramePr>
          <p:cNvPr id="3" name="表格 2"/>
          <p:cNvGraphicFramePr>
            <a:graphicFrameLocks noGrp="1"/>
          </p:cNvGraphicFramePr>
          <p:nvPr>
            <p:extLst>
              <p:ext uri="{D42A27DB-BD31-4B8C-83A1-F6EECF244321}">
                <p14:modId xmlns:p14="http://schemas.microsoft.com/office/powerpoint/2010/main" val="2905805894"/>
              </p:ext>
            </p:extLst>
          </p:nvPr>
        </p:nvGraphicFramePr>
        <p:xfrm>
          <a:off x="251520" y="980728"/>
          <a:ext cx="8640960" cy="5184576"/>
        </p:xfrm>
        <a:graphic>
          <a:graphicData uri="http://schemas.openxmlformats.org/drawingml/2006/table">
            <a:tbl>
              <a:tblPr firstRow="1" bandRow="1">
                <a:tableStyleId>{5940675A-B579-460E-94D1-54222C63F5DA}</a:tableStyleId>
              </a:tblPr>
              <a:tblGrid>
                <a:gridCol w="8640960">
                  <a:extLst>
                    <a:ext uri="{9D8B030D-6E8A-4147-A177-3AD203B41FA5}">
                      <a16:colId xmlns:a16="http://schemas.microsoft.com/office/drawing/2014/main" val="20000"/>
                    </a:ext>
                  </a:extLst>
                </a:gridCol>
              </a:tblGrid>
              <a:tr h="464069">
                <a:tc>
                  <a:txBody>
                    <a:bodyPr/>
                    <a:lstStyle/>
                    <a:p>
                      <a:pPr algn="ctr"/>
                      <a:r>
                        <a:rPr lang="zh-TW" altLang="en-US" b="1" dirty="0">
                          <a:solidFill>
                            <a:schemeClr val="bg1"/>
                          </a:solidFill>
                          <a:latin typeface="微軟正黑體" panose="020B0604030504040204" pitchFamily="34" charset="-120"/>
                          <a:ea typeface="微軟正黑體" panose="020B0604030504040204" pitchFamily="34" charset="-120"/>
                        </a:rPr>
                        <a:t>合作體系關係圖</a:t>
                      </a:r>
                    </a:p>
                  </a:txBody>
                  <a:tcPr anchor="ctr">
                    <a:solidFill>
                      <a:schemeClr val="accent2"/>
                    </a:solidFill>
                  </a:tcPr>
                </a:tc>
                <a:extLst>
                  <a:ext uri="{0D108BD9-81ED-4DB2-BD59-A6C34878D82A}">
                    <a16:rowId xmlns:a16="http://schemas.microsoft.com/office/drawing/2014/main" val="10000"/>
                  </a:ext>
                </a:extLst>
              </a:tr>
              <a:tr h="4720507">
                <a:tc>
                  <a:txBody>
                    <a:bodyPr/>
                    <a:lstStyle/>
                    <a:p>
                      <a:endParaRPr lang="zh-TW" altLang="en-US" dirty="0">
                        <a:latin typeface="微軟正黑體" panose="020B0604030504040204" pitchFamily="34" charset="-120"/>
                        <a:ea typeface="微軟正黑體" panose="020B0604030504040204" pitchFamily="34" charset="-120"/>
                      </a:endParaRPr>
                    </a:p>
                  </a:txBody>
                  <a:tcPr/>
                </a:tc>
                <a:extLst>
                  <a:ext uri="{0D108BD9-81ED-4DB2-BD59-A6C34878D82A}">
                    <a16:rowId xmlns:a16="http://schemas.microsoft.com/office/drawing/2014/main" val="10001"/>
                  </a:ext>
                </a:extLst>
              </a:tr>
            </a:tbl>
          </a:graphicData>
        </a:graphic>
      </p:graphicFrame>
      <p:sp>
        <p:nvSpPr>
          <p:cNvPr id="7" name="圓角矩形圖說文字 6"/>
          <p:cNvSpPr/>
          <p:nvPr/>
        </p:nvSpPr>
        <p:spPr>
          <a:xfrm>
            <a:off x="4355976" y="1988840"/>
            <a:ext cx="4392488" cy="864096"/>
          </a:xfrm>
          <a:prstGeom prst="wedgeRoundRectCallout">
            <a:avLst>
              <a:gd name="adj1" fmla="val -62780"/>
              <a:gd name="adj2" fmla="val 6382"/>
              <a:gd name="adj3" fmla="val 16667"/>
            </a:avLst>
          </a:prstGeom>
          <a:solidFill>
            <a:srgbClr val="C0C0C0">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71450" indent="-171450">
              <a:lnSpc>
                <a:spcPts val="2000"/>
              </a:lnSpc>
              <a:buFont typeface="Arial" panose="020B0604020202020204" pitchFamily="34" charset="0"/>
              <a:buChar char="•"/>
            </a:pPr>
            <a:r>
              <a:rPr lang="zh-TW" altLang="en-US" sz="1600" dirty="0">
                <a:solidFill>
                  <a:srgbClr val="FF6600"/>
                </a:solidFill>
                <a:latin typeface="微軟正黑體" panose="020B0604030504040204" pitchFamily="34" charset="-120"/>
                <a:ea typeface="微軟正黑體" panose="020B0604030504040204" pitchFamily="34" charset="-120"/>
              </a:rPr>
              <a:t>格式不拘，請具體說明清楚主導提案單位與合作提案單位之關係圖</a:t>
            </a:r>
            <a:endParaRPr lang="en-US" altLang="zh-TW" sz="1600" dirty="0">
              <a:solidFill>
                <a:srgbClr val="FF6600"/>
              </a:solidFill>
              <a:latin typeface="微軟正黑體" panose="020B0604030504040204" pitchFamily="34" charset="-120"/>
              <a:ea typeface="微軟正黑體" panose="020B0604030504040204" pitchFamily="34" charset="-120"/>
            </a:endParaRPr>
          </a:p>
        </p:txBody>
      </p:sp>
    </p:spTree>
    <p:extLst>
      <p:ext uri="{BB962C8B-B14F-4D97-AF65-F5344CB8AC3E}">
        <p14:creationId xmlns:p14="http://schemas.microsoft.com/office/powerpoint/2010/main" val="419977035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fontScale="90000"/>
          </a:bodyPr>
          <a:lstStyle/>
          <a:p>
            <a:r>
              <a:rPr lang="zh-TW" altLang="en-US" dirty="0"/>
              <a:t>二、計畫目標與執行內容</a:t>
            </a:r>
          </a:p>
        </p:txBody>
      </p:sp>
      <p:sp>
        <p:nvSpPr>
          <p:cNvPr id="4" name="投影片編號版面配置區 3"/>
          <p:cNvSpPr>
            <a:spLocks noGrp="1"/>
          </p:cNvSpPr>
          <p:nvPr>
            <p:ph type="sldNum" sz="quarter" idx="12"/>
          </p:nvPr>
        </p:nvSpPr>
        <p:spPr/>
        <p:txBody>
          <a:bodyPr/>
          <a:lstStyle/>
          <a:p>
            <a:fld id="{73223D1E-4C2A-4DC2-9A2B-E1865257190C}" type="slidenum">
              <a:rPr lang="zh-TW" altLang="en-US" smtClean="0"/>
              <a:pPr/>
              <a:t>5</a:t>
            </a:fld>
            <a:endParaRPr lang="zh-TW" altLang="en-US"/>
          </a:p>
        </p:txBody>
      </p:sp>
      <p:graphicFrame>
        <p:nvGraphicFramePr>
          <p:cNvPr id="6" name="表格 5"/>
          <p:cNvGraphicFramePr>
            <a:graphicFrameLocks noGrp="1"/>
          </p:cNvGraphicFramePr>
          <p:nvPr>
            <p:extLst>
              <p:ext uri="{D42A27DB-BD31-4B8C-83A1-F6EECF244321}">
                <p14:modId xmlns:p14="http://schemas.microsoft.com/office/powerpoint/2010/main" val="1066063598"/>
              </p:ext>
            </p:extLst>
          </p:nvPr>
        </p:nvGraphicFramePr>
        <p:xfrm>
          <a:off x="251520" y="1211173"/>
          <a:ext cx="8640960" cy="5043905"/>
        </p:xfrm>
        <a:graphic>
          <a:graphicData uri="http://schemas.openxmlformats.org/drawingml/2006/table">
            <a:tbl>
              <a:tblPr firstRow="1" bandRow="1">
                <a:tableStyleId>{5940675A-B579-460E-94D1-54222C63F5DA}</a:tableStyleId>
              </a:tblPr>
              <a:tblGrid>
                <a:gridCol w="432048">
                  <a:extLst>
                    <a:ext uri="{9D8B030D-6E8A-4147-A177-3AD203B41FA5}">
                      <a16:colId xmlns:a16="http://schemas.microsoft.com/office/drawing/2014/main" val="20000"/>
                    </a:ext>
                  </a:extLst>
                </a:gridCol>
                <a:gridCol w="8208912">
                  <a:extLst>
                    <a:ext uri="{9D8B030D-6E8A-4147-A177-3AD203B41FA5}">
                      <a16:colId xmlns:a16="http://schemas.microsoft.com/office/drawing/2014/main" val="20001"/>
                    </a:ext>
                  </a:extLst>
                </a:gridCol>
              </a:tblGrid>
              <a:tr h="378420">
                <a:tc rowSpan="2">
                  <a:txBody>
                    <a:bodyPr/>
                    <a:lstStyle/>
                    <a:p>
                      <a:pPr algn="ctr"/>
                      <a:r>
                        <a:rPr lang="zh-TW" altLang="en-US" sz="1600" b="1" dirty="0">
                          <a:latin typeface="微軟正黑體" panose="020B0604030504040204" pitchFamily="34" charset="-120"/>
                          <a:ea typeface="微軟正黑體" panose="020B0604030504040204" pitchFamily="34" charset="-120"/>
                        </a:rPr>
                        <a:t>執行前</a:t>
                      </a:r>
                    </a:p>
                  </a:txBody>
                  <a:tcPr anchor="ctr">
                    <a:solidFill>
                      <a:schemeClr val="accent3"/>
                    </a:solidFill>
                  </a:tcPr>
                </a:tc>
                <a:tc>
                  <a:txBody>
                    <a:bodyPr/>
                    <a:lstStyle/>
                    <a:p>
                      <a:pPr algn="ctr"/>
                      <a:r>
                        <a:rPr lang="zh-TW" altLang="en-US" sz="1800" b="1" dirty="0">
                          <a:latin typeface="微軟正黑體" panose="020B0604030504040204" pitchFamily="34" charset="-120"/>
                          <a:ea typeface="微軟正黑體" panose="020B0604030504040204" pitchFamily="34" charset="-120"/>
                        </a:rPr>
                        <a:t>面臨的問題與挑戰</a:t>
                      </a:r>
                    </a:p>
                  </a:txBody>
                  <a:tcPr>
                    <a:solidFill>
                      <a:schemeClr val="accent3"/>
                    </a:solidFill>
                  </a:tcPr>
                </a:tc>
                <a:extLst>
                  <a:ext uri="{0D108BD9-81ED-4DB2-BD59-A6C34878D82A}">
                    <a16:rowId xmlns:a16="http://schemas.microsoft.com/office/drawing/2014/main" val="10000"/>
                  </a:ext>
                </a:extLst>
              </a:tr>
              <a:tr h="1108708">
                <a:tc vMerge="1">
                  <a:txBody>
                    <a:bodyPr/>
                    <a:lstStyle/>
                    <a:p>
                      <a:endParaRPr lang="zh-TW" altLang="en-US" dirty="0"/>
                    </a:p>
                  </a:txBody>
                  <a:tcPr/>
                </a:tc>
                <a:tc>
                  <a:txBody>
                    <a:bodyPr/>
                    <a:lstStyle/>
                    <a:p>
                      <a:pPr marL="285750" indent="-285750">
                        <a:buFont typeface="Arial" panose="020B0604020202020204" pitchFamily="34" charset="0"/>
                        <a:buChar char="•"/>
                      </a:pPr>
                      <a:r>
                        <a:rPr lang="zh-TW" altLang="en-US" sz="1400" dirty="0">
                          <a:latin typeface="微軟正黑體" panose="020B0604030504040204" pitchFamily="34" charset="-120"/>
                          <a:ea typeface="微軟正黑體" panose="020B0604030504040204" pitchFamily="34" charset="-120"/>
                        </a:rPr>
                        <a:t>問題一：</a:t>
                      </a:r>
                      <a:endParaRPr lang="en-US" altLang="zh-TW" sz="1400" dirty="0">
                        <a:latin typeface="微軟正黑體" panose="020B0604030504040204" pitchFamily="34" charset="-120"/>
                        <a:ea typeface="微軟正黑體" panose="020B0604030504040204" pitchFamily="34" charset="-120"/>
                      </a:endParaRPr>
                    </a:p>
                    <a:p>
                      <a:pPr marL="285750" indent="-285750">
                        <a:buFont typeface="Arial" panose="020B0604020202020204" pitchFamily="34" charset="0"/>
                        <a:buChar char="•"/>
                      </a:pPr>
                      <a:r>
                        <a:rPr lang="zh-TW" altLang="en-US" sz="1400" dirty="0">
                          <a:latin typeface="微軟正黑體" panose="020B0604030504040204" pitchFamily="34" charset="-120"/>
                          <a:ea typeface="微軟正黑體" panose="020B0604030504040204" pitchFamily="34" charset="-120"/>
                        </a:rPr>
                        <a:t>問題二：</a:t>
                      </a:r>
                      <a:endParaRPr lang="en-US" altLang="zh-TW" sz="1400" dirty="0">
                        <a:latin typeface="微軟正黑體" panose="020B0604030504040204" pitchFamily="34" charset="-120"/>
                        <a:ea typeface="微軟正黑體" panose="020B0604030504040204" pitchFamily="34" charset="-120"/>
                      </a:endParaRPr>
                    </a:p>
                    <a:p>
                      <a:pPr marL="285750" indent="-285750">
                        <a:buFont typeface="Arial" panose="020B0604020202020204" pitchFamily="34" charset="0"/>
                        <a:buChar char="•"/>
                      </a:pPr>
                      <a:r>
                        <a:rPr lang="zh-TW" altLang="en-US" sz="1400" dirty="0">
                          <a:latin typeface="微軟正黑體" panose="020B0604030504040204" pitchFamily="34" charset="-120"/>
                          <a:ea typeface="微軟正黑體" panose="020B0604030504040204" pitchFamily="34" charset="-120"/>
                        </a:rPr>
                        <a:t>問題三：</a:t>
                      </a:r>
                    </a:p>
                  </a:txBody>
                  <a:tcPr anchor="ctr"/>
                </a:tc>
                <a:extLst>
                  <a:ext uri="{0D108BD9-81ED-4DB2-BD59-A6C34878D82A}">
                    <a16:rowId xmlns:a16="http://schemas.microsoft.com/office/drawing/2014/main" val="10001"/>
                  </a:ext>
                </a:extLst>
              </a:tr>
              <a:tr h="378420">
                <a:tc rowSpan="2">
                  <a:txBody>
                    <a:bodyPr/>
                    <a:lstStyle/>
                    <a:p>
                      <a:pPr algn="ctr"/>
                      <a:r>
                        <a:rPr lang="zh-TW" altLang="en-US" sz="1600" b="1" dirty="0">
                          <a:latin typeface="微軟正黑體" panose="020B0604030504040204" pitchFamily="34" charset="-120"/>
                          <a:ea typeface="微軟正黑體" panose="020B0604030504040204" pitchFamily="34" charset="-120"/>
                        </a:rPr>
                        <a:t>執行中</a:t>
                      </a:r>
                    </a:p>
                  </a:txBody>
                  <a:tcPr anchor="ctr">
                    <a:solidFill>
                      <a:schemeClr val="accent4"/>
                    </a:solidFill>
                  </a:tcPr>
                </a:tc>
                <a:tc>
                  <a:txBody>
                    <a:bodyPr/>
                    <a:lstStyle/>
                    <a:p>
                      <a:pPr marL="0" algn="ctr" defTabSz="914400" rtl="0" eaLnBrk="1" latinLnBrk="0" hangingPunct="1"/>
                      <a:r>
                        <a:rPr lang="zh-TW" altLang="en-US" sz="1800" b="1" kern="1200" dirty="0">
                          <a:solidFill>
                            <a:schemeClr val="tx1"/>
                          </a:solidFill>
                          <a:latin typeface="微軟正黑體" panose="020B0604030504040204" pitchFamily="34" charset="-120"/>
                          <a:ea typeface="微軟正黑體" panose="020B0604030504040204" pitchFamily="34" charset="-120"/>
                          <a:cs typeface="+mn-cs"/>
                        </a:rPr>
                        <a:t>綠色創新應用做法、執行內容</a:t>
                      </a:r>
                    </a:p>
                  </a:txBody>
                  <a:tcPr>
                    <a:solidFill>
                      <a:schemeClr val="accent4"/>
                    </a:solidFill>
                  </a:tcPr>
                </a:tc>
                <a:extLst>
                  <a:ext uri="{0D108BD9-81ED-4DB2-BD59-A6C34878D82A}">
                    <a16:rowId xmlns:a16="http://schemas.microsoft.com/office/drawing/2014/main" val="10002"/>
                  </a:ext>
                </a:extLst>
              </a:tr>
              <a:tr h="1298194">
                <a:tc vMerge="1">
                  <a:txBody>
                    <a:bodyPr/>
                    <a:lstStyle/>
                    <a:p>
                      <a:endParaRPr lang="zh-TW" altLang="en-US" dirty="0"/>
                    </a:p>
                  </a:txBody>
                  <a:tcPr/>
                </a:tc>
                <a:tc>
                  <a:txBody>
                    <a:bodyPr/>
                    <a:lstStyle/>
                    <a:p>
                      <a:pPr marL="285750" indent="-285750">
                        <a:buFont typeface="Arial" panose="020B0604020202020204" pitchFamily="34" charset="0"/>
                        <a:buChar char="•"/>
                      </a:pPr>
                      <a:r>
                        <a:rPr lang="zh-TW" altLang="en-US" sz="1400" dirty="0">
                          <a:latin typeface="微軟正黑體" panose="020B0604030504040204" pitchFamily="34" charset="-120"/>
                          <a:ea typeface="微軟正黑體" panose="020B0604030504040204" pitchFamily="34" charset="-120"/>
                        </a:rPr>
                        <a:t>做法一：</a:t>
                      </a:r>
                      <a:endParaRPr lang="en-US" altLang="zh-TW" sz="1400" dirty="0">
                        <a:latin typeface="微軟正黑體" panose="020B0604030504040204" pitchFamily="34" charset="-120"/>
                        <a:ea typeface="微軟正黑體" panose="020B0604030504040204" pitchFamily="34" charset="-120"/>
                      </a:endParaRPr>
                    </a:p>
                    <a:p>
                      <a:pPr marL="285750" indent="-285750">
                        <a:buFont typeface="Arial" panose="020B0604020202020204" pitchFamily="34" charset="0"/>
                        <a:buChar char="•"/>
                      </a:pPr>
                      <a:r>
                        <a:rPr lang="zh-TW" altLang="en-US" sz="1400" dirty="0">
                          <a:latin typeface="微軟正黑體" panose="020B0604030504040204" pitchFamily="34" charset="-120"/>
                          <a:ea typeface="微軟正黑體" panose="020B0604030504040204" pitchFamily="34" charset="-120"/>
                        </a:rPr>
                        <a:t>做法二：</a:t>
                      </a:r>
                      <a:endParaRPr lang="en-US" altLang="zh-TW" sz="1400" dirty="0">
                        <a:latin typeface="微軟正黑體" panose="020B0604030504040204" pitchFamily="34" charset="-120"/>
                        <a:ea typeface="微軟正黑體" panose="020B0604030504040204" pitchFamily="34" charset="-120"/>
                      </a:endParaRPr>
                    </a:p>
                    <a:p>
                      <a:pPr marL="285750" indent="-285750">
                        <a:buFont typeface="Arial" panose="020B0604020202020204" pitchFamily="34" charset="0"/>
                        <a:buChar char="•"/>
                      </a:pPr>
                      <a:r>
                        <a:rPr lang="zh-TW" altLang="en-US" sz="1400" dirty="0">
                          <a:latin typeface="微軟正黑體" panose="020B0604030504040204" pitchFamily="34" charset="-120"/>
                          <a:ea typeface="微軟正黑體" panose="020B0604030504040204" pitchFamily="34" charset="-120"/>
                        </a:rPr>
                        <a:t>做法三：</a:t>
                      </a:r>
                    </a:p>
                  </a:txBody>
                  <a:tcPr anchor="ctr"/>
                </a:tc>
                <a:extLst>
                  <a:ext uri="{0D108BD9-81ED-4DB2-BD59-A6C34878D82A}">
                    <a16:rowId xmlns:a16="http://schemas.microsoft.com/office/drawing/2014/main" val="10003"/>
                  </a:ext>
                </a:extLst>
              </a:tr>
              <a:tr h="378420">
                <a:tc rowSpan="2">
                  <a:txBody>
                    <a:bodyPr/>
                    <a:lstStyle/>
                    <a:p>
                      <a:pPr algn="ctr"/>
                      <a:r>
                        <a:rPr lang="zh-TW" altLang="en-US" sz="1600" b="1" dirty="0">
                          <a:latin typeface="微軟正黑體" panose="020B0604030504040204" pitchFamily="34" charset="-120"/>
                          <a:ea typeface="微軟正黑體" panose="020B0604030504040204" pitchFamily="34" charset="-120"/>
                        </a:rPr>
                        <a:t>執行後</a:t>
                      </a:r>
                    </a:p>
                  </a:txBody>
                  <a:tcPr anchor="ctr">
                    <a:solidFill>
                      <a:schemeClr val="accent5"/>
                    </a:solidFill>
                  </a:tcPr>
                </a:tc>
                <a:tc>
                  <a:txBody>
                    <a:bodyPr/>
                    <a:lstStyle/>
                    <a:p>
                      <a:pPr marL="0" algn="ctr" defTabSz="914400" rtl="0" eaLnBrk="1" latinLnBrk="0" hangingPunct="1"/>
                      <a:r>
                        <a:rPr lang="zh-TW" altLang="en-US" sz="1800" b="1" kern="1200" dirty="0">
                          <a:solidFill>
                            <a:schemeClr val="tx1"/>
                          </a:solidFill>
                          <a:latin typeface="微軟正黑體" panose="020B0604030504040204" pitchFamily="34" charset="-120"/>
                          <a:ea typeface="微軟正黑體" panose="020B0604030504040204" pitchFamily="34" charset="-120"/>
                          <a:cs typeface="+mn-cs"/>
                        </a:rPr>
                        <a:t>預期成果與效益</a:t>
                      </a:r>
                    </a:p>
                  </a:txBody>
                  <a:tcPr>
                    <a:solidFill>
                      <a:schemeClr val="accent5"/>
                    </a:solidFill>
                  </a:tcPr>
                </a:tc>
                <a:extLst>
                  <a:ext uri="{0D108BD9-81ED-4DB2-BD59-A6C34878D82A}">
                    <a16:rowId xmlns:a16="http://schemas.microsoft.com/office/drawing/2014/main" val="10004"/>
                  </a:ext>
                </a:extLst>
              </a:tr>
              <a:tr h="1501743">
                <a:tc vMerge="1">
                  <a:txBody>
                    <a:bodyPr/>
                    <a:lstStyle/>
                    <a:p>
                      <a:endParaRPr lang="zh-TW" altLang="en-US" dirty="0"/>
                    </a:p>
                  </a:txBody>
                  <a:tcPr/>
                </a:tc>
                <a:tc>
                  <a:txBody>
                    <a:bodyPr/>
                    <a:lstStyle/>
                    <a:p>
                      <a:pPr marL="285750" indent="-285750">
                        <a:buFont typeface="Arial" panose="020B0604020202020204" pitchFamily="34" charset="0"/>
                        <a:buChar char="•"/>
                      </a:pPr>
                      <a:r>
                        <a:rPr lang="zh-TW" altLang="en-US" sz="1400" dirty="0">
                          <a:latin typeface="微軟正黑體" panose="020B0604030504040204" pitchFamily="34" charset="-120"/>
                          <a:ea typeface="微軟正黑體" panose="020B0604030504040204" pitchFamily="34" charset="-120"/>
                        </a:rPr>
                        <a:t>量化效益：</a:t>
                      </a:r>
                      <a:endParaRPr lang="en-US" altLang="zh-TW" sz="1400" dirty="0">
                        <a:latin typeface="微軟正黑體" panose="020B0604030504040204" pitchFamily="34" charset="-120"/>
                        <a:ea typeface="微軟正黑體" panose="020B0604030504040204" pitchFamily="34" charset="-120"/>
                      </a:endParaRPr>
                    </a:p>
                    <a:p>
                      <a:pPr marL="285750" indent="-285750">
                        <a:buFont typeface="Arial" panose="020B0604020202020204" pitchFamily="34" charset="0"/>
                        <a:buChar char="•"/>
                      </a:pPr>
                      <a:endParaRPr lang="en-US" altLang="zh-TW" sz="1400" dirty="0">
                        <a:latin typeface="微軟正黑體" panose="020B0604030504040204" pitchFamily="34" charset="-120"/>
                        <a:ea typeface="微軟正黑體" panose="020B0604030504040204" pitchFamily="34" charset="-120"/>
                      </a:endParaRPr>
                    </a:p>
                    <a:p>
                      <a:pPr marL="285750" indent="-285750">
                        <a:buFont typeface="Arial" panose="020B0604020202020204" pitchFamily="34" charset="0"/>
                        <a:buChar char="•"/>
                      </a:pPr>
                      <a:endParaRPr lang="en-US" altLang="zh-TW" sz="1400" dirty="0">
                        <a:latin typeface="微軟正黑體" panose="020B0604030504040204" pitchFamily="34" charset="-120"/>
                        <a:ea typeface="微軟正黑體" panose="020B0604030504040204" pitchFamily="34" charset="-120"/>
                      </a:endParaRPr>
                    </a:p>
                    <a:p>
                      <a:pPr marL="285750" indent="-285750">
                        <a:buFont typeface="Arial" panose="020B0604020202020204" pitchFamily="34" charset="0"/>
                        <a:buChar char="•"/>
                      </a:pPr>
                      <a:r>
                        <a:rPr lang="zh-TW" altLang="en-US" sz="1400" dirty="0">
                          <a:latin typeface="微軟正黑體" panose="020B0604030504040204" pitchFamily="34" charset="-120"/>
                          <a:ea typeface="微軟正黑體" panose="020B0604030504040204" pitchFamily="34" charset="-120"/>
                        </a:rPr>
                        <a:t>質化效益：</a:t>
                      </a:r>
                      <a:endParaRPr lang="en-US" altLang="zh-TW" sz="1400" dirty="0">
                        <a:latin typeface="微軟正黑體" panose="020B0604030504040204" pitchFamily="34" charset="-120"/>
                        <a:ea typeface="微軟正黑體" panose="020B0604030504040204" pitchFamily="34" charset="-120"/>
                      </a:endParaRPr>
                    </a:p>
                    <a:p>
                      <a:pPr marL="285750" indent="-285750">
                        <a:buFont typeface="Arial" panose="020B0604020202020204" pitchFamily="34" charset="0"/>
                        <a:buChar char="•"/>
                      </a:pPr>
                      <a:endParaRPr lang="zh-TW" altLang="en-US" sz="1400" dirty="0">
                        <a:solidFill>
                          <a:schemeClr val="bg1">
                            <a:lumMod val="50000"/>
                          </a:schemeClr>
                        </a:solidFill>
                        <a:latin typeface="微軟正黑體" panose="020B0604030504040204" pitchFamily="34" charset="-120"/>
                        <a:ea typeface="微軟正黑體" panose="020B0604030504040204" pitchFamily="34" charset="-120"/>
                      </a:endParaRPr>
                    </a:p>
                  </a:txBody>
                  <a:tcPr/>
                </a:tc>
                <a:extLst>
                  <a:ext uri="{0D108BD9-81ED-4DB2-BD59-A6C34878D82A}">
                    <a16:rowId xmlns:a16="http://schemas.microsoft.com/office/drawing/2014/main" val="10005"/>
                  </a:ext>
                </a:extLst>
              </a:tr>
            </a:tbl>
          </a:graphicData>
        </a:graphic>
      </p:graphicFrame>
      <p:sp>
        <p:nvSpPr>
          <p:cNvPr id="7" name="圓角矩形圖說文字 6"/>
          <p:cNvSpPr/>
          <p:nvPr/>
        </p:nvSpPr>
        <p:spPr>
          <a:xfrm>
            <a:off x="2483768" y="3176972"/>
            <a:ext cx="4392488" cy="1080120"/>
          </a:xfrm>
          <a:prstGeom prst="wedgeRoundRectCallout">
            <a:avLst>
              <a:gd name="adj1" fmla="val -62780"/>
              <a:gd name="adj2" fmla="val 6382"/>
              <a:gd name="adj3" fmla="val 16667"/>
            </a:avLst>
          </a:prstGeom>
          <a:solidFill>
            <a:srgbClr val="C0C0C0">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71450" indent="-171450">
              <a:lnSpc>
                <a:spcPts val="1800"/>
              </a:lnSpc>
              <a:buFont typeface="Arial" panose="020B0604020202020204" pitchFamily="34" charset="0"/>
              <a:buChar char="•"/>
            </a:pPr>
            <a:r>
              <a:rPr lang="zh-TW" altLang="en-US" sz="1600" dirty="0">
                <a:solidFill>
                  <a:srgbClr val="FF6600"/>
                </a:solidFill>
                <a:latin typeface="微軟正黑體" panose="020B0604030504040204" pitchFamily="34" charset="-120"/>
                <a:ea typeface="微軟正黑體" panose="020B0604030504040204" pitchFamily="34" charset="-120"/>
              </a:rPr>
              <a:t>應具體說明需政府投入輔導資源理由。</a:t>
            </a:r>
            <a:endParaRPr lang="en-US" altLang="zh-TW" sz="1600" dirty="0">
              <a:solidFill>
                <a:srgbClr val="FF6600"/>
              </a:solidFill>
              <a:latin typeface="微軟正黑體" panose="020B0604030504040204" pitchFamily="34" charset="-120"/>
              <a:ea typeface="微軟正黑體" panose="020B0604030504040204" pitchFamily="34" charset="-120"/>
            </a:endParaRPr>
          </a:p>
          <a:p>
            <a:pPr marL="171450" indent="-171450">
              <a:lnSpc>
                <a:spcPts val="1800"/>
              </a:lnSpc>
              <a:buFont typeface="Arial" panose="020B0604020202020204" pitchFamily="34" charset="0"/>
              <a:buChar char="•"/>
            </a:pPr>
            <a:r>
              <a:rPr lang="zh-TW" altLang="en-US" sz="1600" dirty="0">
                <a:solidFill>
                  <a:srgbClr val="FF6600"/>
                </a:solidFill>
                <a:latin typeface="微軟正黑體" panose="020B0604030504040204" pitchFamily="34" charset="-120"/>
                <a:ea typeface="微軟正黑體" panose="020B0604030504040204" pitchFamily="34" charset="-120"/>
              </a:rPr>
              <a:t>條列式表達，內容請具體。</a:t>
            </a:r>
            <a:endParaRPr lang="en-US" altLang="zh-TW" sz="1600" dirty="0">
              <a:solidFill>
                <a:srgbClr val="FF6600"/>
              </a:solidFill>
              <a:latin typeface="微軟正黑體" panose="020B0604030504040204" pitchFamily="34" charset="-120"/>
              <a:ea typeface="微軟正黑體" panose="020B0604030504040204" pitchFamily="34" charset="-120"/>
            </a:endParaRPr>
          </a:p>
          <a:p>
            <a:pPr marL="171450" indent="-171450">
              <a:lnSpc>
                <a:spcPts val="1800"/>
              </a:lnSpc>
              <a:buFont typeface="Arial" panose="020B0604020202020204" pitchFamily="34" charset="0"/>
              <a:buChar char="•"/>
            </a:pPr>
            <a:r>
              <a:rPr lang="zh-TW" altLang="en-US" sz="1600" dirty="0">
                <a:solidFill>
                  <a:srgbClr val="FF6600"/>
                </a:solidFill>
                <a:latin typeface="微軟正黑體" panose="020B0604030504040204" pitchFamily="34" charset="-120"/>
                <a:ea typeface="微軟正黑體" panose="020B0604030504040204" pitchFamily="34" charset="-120"/>
              </a:rPr>
              <a:t>需說明創新性做法為何。</a:t>
            </a:r>
            <a:endParaRPr lang="en-US" altLang="zh-TW" sz="1600" dirty="0">
              <a:solidFill>
                <a:srgbClr val="FF6600"/>
              </a:solidFill>
              <a:latin typeface="微軟正黑體" panose="020B0604030504040204" pitchFamily="34" charset="-120"/>
              <a:ea typeface="微軟正黑體" panose="020B0604030504040204" pitchFamily="34" charset="-120"/>
            </a:endParaRPr>
          </a:p>
          <a:p>
            <a:pPr marL="171450" indent="-171450">
              <a:lnSpc>
                <a:spcPts val="1800"/>
              </a:lnSpc>
              <a:buFont typeface="Arial" panose="020B0604020202020204" pitchFamily="34" charset="0"/>
              <a:buChar char="•"/>
            </a:pPr>
            <a:r>
              <a:rPr lang="zh-TW" altLang="en-US" sz="1600" dirty="0">
                <a:solidFill>
                  <a:srgbClr val="FF6600"/>
                </a:solidFill>
                <a:latin typeface="微軟正黑體" panose="020B0604030504040204" pitchFamily="34" charset="-120"/>
                <a:ea typeface="微軟正黑體" panose="020B0604030504040204" pitchFamily="34" charset="-120"/>
              </a:rPr>
              <a:t>務必依「執行前問題」，逐條對應執行作法。</a:t>
            </a:r>
            <a:endParaRPr lang="en-US" altLang="zh-TW" sz="1600" dirty="0">
              <a:solidFill>
                <a:srgbClr val="FF6600"/>
              </a:solidFill>
              <a:latin typeface="微軟正黑體" panose="020B0604030504040204" pitchFamily="34" charset="-120"/>
              <a:ea typeface="微軟正黑體" panose="020B0604030504040204" pitchFamily="34" charset="-120"/>
            </a:endParaRPr>
          </a:p>
        </p:txBody>
      </p:sp>
      <p:sp>
        <p:nvSpPr>
          <p:cNvPr id="8" name="圓角矩形圖說文字 7"/>
          <p:cNvSpPr/>
          <p:nvPr/>
        </p:nvSpPr>
        <p:spPr>
          <a:xfrm>
            <a:off x="2483768" y="1772816"/>
            <a:ext cx="4392488" cy="864096"/>
          </a:xfrm>
          <a:prstGeom prst="wedgeRoundRectCallout">
            <a:avLst>
              <a:gd name="adj1" fmla="val -62780"/>
              <a:gd name="adj2" fmla="val 6382"/>
              <a:gd name="adj3" fmla="val 16667"/>
            </a:avLst>
          </a:prstGeom>
          <a:solidFill>
            <a:srgbClr val="C0C0C0">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71450" indent="-171450">
              <a:lnSpc>
                <a:spcPts val="2000"/>
              </a:lnSpc>
              <a:buFont typeface="Arial" panose="020B0604020202020204" pitchFamily="34" charset="0"/>
              <a:buChar char="•"/>
            </a:pPr>
            <a:r>
              <a:rPr lang="zh-TW" altLang="en-US" sz="1600" dirty="0">
                <a:solidFill>
                  <a:srgbClr val="FF6600"/>
                </a:solidFill>
                <a:latin typeface="微軟正黑體" panose="020B0604030504040204" pitchFamily="34" charset="-120"/>
                <a:ea typeface="微軟正黑體" panose="020B0604030504040204" pitchFamily="34" charset="-120"/>
              </a:rPr>
              <a:t>政府政策的規範</a:t>
            </a:r>
            <a:endParaRPr lang="en-US" altLang="zh-TW" sz="1600" dirty="0">
              <a:solidFill>
                <a:srgbClr val="FF6600"/>
              </a:solidFill>
              <a:latin typeface="微軟正黑體" panose="020B0604030504040204" pitchFamily="34" charset="-120"/>
              <a:ea typeface="微軟正黑體" panose="020B0604030504040204" pitchFamily="34" charset="-120"/>
            </a:endParaRPr>
          </a:p>
          <a:p>
            <a:pPr marL="171450" indent="-171450">
              <a:lnSpc>
                <a:spcPts val="2000"/>
              </a:lnSpc>
              <a:buFont typeface="Arial" panose="020B0604020202020204" pitchFamily="34" charset="0"/>
              <a:buChar char="•"/>
            </a:pPr>
            <a:r>
              <a:rPr lang="zh-TW" altLang="en-US" sz="1600" dirty="0">
                <a:solidFill>
                  <a:srgbClr val="FF6600"/>
                </a:solidFill>
                <a:latin typeface="微軟正黑體" panose="020B0604030504040204" pitchFamily="34" charset="-120"/>
                <a:ea typeface="微軟正黑體" panose="020B0604030504040204" pitchFamily="34" charset="-120"/>
              </a:rPr>
              <a:t>國際趨勢</a:t>
            </a:r>
            <a:endParaRPr lang="en-US" altLang="zh-TW" sz="1600" dirty="0">
              <a:solidFill>
                <a:srgbClr val="FF6600"/>
              </a:solidFill>
              <a:latin typeface="微軟正黑體" panose="020B0604030504040204" pitchFamily="34" charset="-120"/>
              <a:ea typeface="微軟正黑體" panose="020B0604030504040204" pitchFamily="34" charset="-120"/>
            </a:endParaRPr>
          </a:p>
          <a:p>
            <a:pPr marL="171450" indent="-171450">
              <a:lnSpc>
                <a:spcPts val="2000"/>
              </a:lnSpc>
              <a:buFont typeface="Arial" panose="020B0604020202020204" pitchFamily="34" charset="0"/>
              <a:buChar char="•"/>
            </a:pPr>
            <a:r>
              <a:rPr lang="zh-TW" altLang="en-US" sz="1600" dirty="0">
                <a:solidFill>
                  <a:srgbClr val="FF6600"/>
                </a:solidFill>
                <a:latin typeface="微軟正黑體" panose="020B0604030504040204" pitchFamily="34" charset="-120"/>
                <a:ea typeface="微軟正黑體" panose="020B0604030504040204" pitchFamily="34" charset="-120"/>
              </a:rPr>
              <a:t>面臨的問題</a:t>
            </a:r>
            <a:endParaRPr lang="en-US" altLang="zh-TW" sz="1600" dirty="0">
              <a:solidFill>
                <a:srgbClr val="FF6600"/>
              </a:solidFill>
              <a:latin typeface="微軟正黑體" panose="020B0604030504040204" pitchFamily="34" charset="-120"/>
              <a:ea typeface="微軟正黑體" panose="020B0604030504040204" pitchFamily="34" charset="-120"/>
            </a:endParaRPr>
          </a:p>
        </p:txBody>
      </p:sp>
      <p:sp>
        <p:nvSpPr>
          <p:cNvPr id="9" name="圓角矩形圖說文字 8"/>
          <p:cNvSpPr/>
          <p:nvPr/>
        </p:nvSpPr>
        <p:spPr>
          <a:xfrm>
            <a:off x="2483768" y="4869160"/>
            <a:ext cx="5760640" cy="1368152"/>
          </a:xfrm>
          <a:prstGeom prst="wedgeRoundRectCallout">
            <a:avLst>
              <a:gd name="adj1" fmla="val -67486"/>
              <a:gd name="adj2" fmla="val -3148"/>
              <a:gd name="adj3" fmla="val 16667"/>
            </a:avLst>
          </a:prstGeom>
          <a:solidFill>
            <a:srgbClr val="C0C0C0">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88900" indent="-88900">
              <a:lnSpc>
                <a:spcPts val="2000"/>
              </a:lnSpc>
              <a:buFont typeface="Arial" panose="020B0604020202020204" pitchFamily="34" charset="0"/>
              <a:buChar char="•"/>
            </a:pPr>
            <a:r>
              <a:rPr lang="zh-TW" altLang="en-US" sz="1600" b="1" dirty="0">
                <a:solidFill>
                  <a:srgbClr val="FF0000"/>
                </a:solidFill>
                <a:latin typeface="微軟正黑體" panose="020B0604030504040204" pitchFamily="34" charset="-120"/>
                <a:ea typeface="微軟正黑體" panose="020B0604030504040204" pitchFamily="34" charset="-120"/>
              </a:rPr>
              <a:t>每家必填量化效益</a:t>
            </a:r>
            <a:r>
              <a:rPr lang="en-US" altLang="zh-TW" sz="1600" b="1" dirty="0">
                <a:solidFill>
                  <a:srgbClr val="FF0000"/>
                </a:solidFill>
                <a:latin typeface="微軟正黑體" panose="020B0604030504040204" pitchFamily="34" charset="-120"/>
                <a:ea typeface="微軟正黑體" panose="020B0604030504040204" pitchFamily="34" charset="-120"/>
              </a:rPr>
              <a:t>(</a:t>
            </a:r>
            <a:r>
              <a:rPr lang="zh-TW" altLang="en-US" sz="1600" b="1" dirty="0">
                <a:solidFill>
                  <a:srgbClr val="FF0000"/>
                </a:solidFill>
                <a:latin typeface="微軟正黑體" panose="020B0604030504040204" pitchFamily="34" charset="-120"/>
                <a:ea typeface="微軟正黑體" panose="020B0604030504040204" pitchFamily="34" charset="-120"/>
              </a:rPr>
              <a:t>產值、促投、降低成本</a:t>
            </a:r>
            <a:r>
              <a:rPr lang="en-US" altLang="zh-TW" sz="1600" b="1" dirty="0">
                <a:solidFill>
                  <a:srgbClr val="FF0000"/>
                </a:solidFill>
                <a:latin typeface="微軟正黑體" panose="020B0604030504040204" pitchFamily="34" charset="-120"/>
                <a:ea typeface="微軟正黑體" panose="020B0604030504040204" pitchFamily="34" charset="-120"/>
              </a:rPr>
              <a:t>)/</a:t>
            </a:r>
            <a:r>
              <a:rPr lang="zh-TW" altLang="en-US" sz="1600" b="1" dirty="0">
                <a:solidFill>
                  <a:srgbClr val="FF0000"/>
                </a:solidFill>
                <a:latin typeface="微軟正黑體" panose="020B0604030504040204" pitchFamily="34" charset="-120"/>
                <a:ea typeface="微軟正黑體" panose="020B0604030504040204" pitchFamily="34" charset="-120"/>
              </a:rPr>
              <a:t>質化效益</a:t>
            </a:r>
            <a:endParaRPr lang="en-US" altLang="zh-TW" sz="1600" b="1" dirty="0">
              <a:solidFill>
                <a:srgbClr val="FF0000"/>
              </a:solidFill>
              <a:latin typeface="微軟正黑體" panose="020B0604030504040204" pitchFamily="34" charset="-120"/>
              <a:ea typeface="微軟正黑體" panose="020B0604030504040204" pitchFamily="34" charset="-120"/>
            </a:endParaRPr>
          </a:p>
          <a:p>
            <a:pPr marL="88900" indent="-88900">
              <a:lnSpc>
                <a:spcPts val="2000"/>
              </a:lnSpc>
              <a:buFont typeface="Arial" panose="020B0604020202020204" pitchFamily="34" charset="0"/>
              <a:buChar char="•"/>
            </a:pPr>
            <a:r>
              <a:rPr lang="zh-TW" altLang="en-US" sz="1600" dirty="0">
                <a:solidFill>
                  <a:srgbClr val="FF6600"/>
                </a:solidFill>
                <a:latin typeface="微軟正黑體" panose="020B0604030504040204" pitchFamily="34" charset="-120"/>
                <a:ea typeface="微軟正黑體" panose="020B0604030504040204" pitchFamily="34" charset="-120"/>
              </a:rPr>
              <a:t>整體體系提升效益說明</a:t>
            </a:r>
            <a:endParaRPr lang="en-US" altLang="zh-TW" sz="1600" dirty="0">
              <a:solidFill>
                <a:srgbClr val="FF6600"/>
              </a:solidFill>
              <a:latin typeface="微軟正黑體" panose="020B0604030504040204" pitchFamily="34" charset="-120"/>
              <a:ea typeface="微軟正黑體" panose="020B0604030504040204" pitchFamily="34" charset="-120"/>
            </a:endParaRPr>
          </a:p>
          <a:p>
            <a:pPr marL="88900" indent="-88900">
              <a:lnSpc>
                <a:spcPts val="2000"/>
              </a:lnSpc>
              <a:buFont typeface="Arial" panose="020B0604020202020204" pitchFamily="34" charset="0"/>
              <a:buChar char="•"/>
            </a:pPr>
            <a:r>
              <a:rPr lang="zh-TW" altLang="en-US" sz="1600" dirty="0">
                <a:solidFill>
                  <a:srgbClr val="FF6600"/>
                </a:solidFill>
                <a:latin typeface="微軟正黑體" panose="020B0604030504040204" pitchFamily="34" charset="-120"/>
                <a:ea typeface="微軟正黑體" panose="020B0604030504040204" pitchFamily="34" charset="-120"/>
              </a:rPr>
              <a:t>其他環保面、社會面、經濟面示範績效</a:t>
            </a:r>
            <a:endParaRPr lang="en-US" altLang="zh-TW" sz="1600" dirty="0">
              <a:solidFill>
                <a:srgbClr val="FF6600"/>
              </a:solidFill>
              <a:latin typeface="微軟正黑體" panose="020B0604030504040204" pitchFamily="34" charset="-120"/>
              <a:ea typeface="微軟正黑體" panose="020B0604030504040204" pitchFamily="34" charset="-120"/>
            </a:endParaRPr>
          </a:p>
        </p:txBody>
      </p:sp>
      <p:sp>
        <p:nvSpPr>
          <p:cNvPr id="10" name="矩形 9"/>
          <p:cNvSpPr/>
          <p:nvPr/>
        </p:nvSpPr>
        <p:spPr>
          <a:xfrm>
            <a:off x="251520" y="836712"/>
            <a:ext cx="1569660" cy="374461"/>
          </a:xfrm>
          <a:prstGeom prst="rect">
            <a:avLst/>
          </a:prstGeom>
        </p:spPr>
        <p:txBody>
          <a:bodyPr wrap="none">
            <a:spAutoFit/>
          </a:bodyPr>
          <a:lstStyle/>
          <a:p>
            <a:pPr algn="ctr">
              <a:lnSpc>
                <a:spcPts val="2200"/>
              </a:lnSpc>
            </a:pPr>
            <a:r>
              <a:rPr lang="zh-TW" altLang="en-US" b="1" kern="100" dirty="0">
                <a:latin typeface="微軟正黑體" panose="020B0604030504040204" pitchFamily="34" charset="-120"/>
                <a:ea typeface="微軟正黑體" panose="020B0604030504040204" pitchFamily="34" charset="-120"/>
              </a:rPr>
              <a:t>一、主導單位</a:t>
            </a:r>
          </a:p>
        </p:txBody>
      </p:sp>
    </p:spTree>
    <p:extLst>
      <p:ext uri="{BB962C8B-B14F-4D97-AF65-F5344CB8AC3E}">
        <p14:creationId xmlns:p14="http://schemas.microsoft.com/office/powerpoint/2010/main" val="419977035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fontScale="90000"/>
          </a:bodyPr>
          <a:lstStyle/>
          <a:p>
            <a:r>
              <a:rPr lang="zh-TW" altLang="en-US" dirty="0"/>
              <a:t>二、計畫目標與執行內容</a:t>
            </a:r>
          </a:p>
        </p:txBody>
      </p:sp>
      <p:sp>
        <p:nvSpPr>
          <p:cNvPr id="4" name="投影片編號版面配置區 3"/>
          <p:cNvSpPr>
            <a:spLocks noGrp="1"/>
          </p:cNvSpPr>
          <p:nvPr>
            <p:ph type="sldNum" sz="quarter" idx="12"/>
          </p:nvPr>
        </p:nvSpPr>
        <p:spPr/>
        <p:txBody>
          <a:bodyPr/>
          <a:lstStyle/>
          <a:p>
            <a:fld id="{73223D1E-4C2A-4DC2-9A2B-E1865257190C}" type="slidenum">
              <a:rPr lang="zh-TW" altLang="en-US" smtClean="0"/>
              <a:pPr/>
              <a:t>6</a:t>
            </a:fld>
            <a:endParaRPr lang="zh-TW" altLang="en-US"/>
          </a:p>
        </p:txBody>
      </p:sp>
      <p:graphicFrame>
        <p:nvGraphicFramePr>
          <p:cNvPr id="6" name="表格 5"/>
          <p:cNvGraphicFramePr>
            <a:graphicFrameLocks noGrp="1"/>
          </p:cNvGraphicFramePr>
          <p:nvPr>
            <p:extLst>
              <p:ext uri="{D42A27DB-BD31-4B8C-83A1-F6EECF244321}">
                <p14:modId xmlns:p14="http://schemas.microsoft.com/office/powerpoint/2010/main" val="2040432896"/>
              </p:ext>
            </p:extLst>
          </p:nvPr>
        </p:nvGraphicFramePr>
        <p:xfrm>
          <a:off x="251520" y="1211173"/>
          <a:ext cx="8640960" cy="5043905"/>
        </p:xfrm>
        <a:graphic>
          <a:graphicData uri="http://schemas.openxmlformats.org/drawingml/2006/table">
            <a:tbl>
              <a:tblPr firstRow="1" bandRow="1">
                <a:tableStyleId>{5940675A-B579-460E-94D1-54222C63F5DA}</a:tableStyleId>
              </a:tblPr>
              <a:tblGrid>
                <a:gridCol w="432048">
                  <a:extLst>
                    <a:ext uri="{9D8B030D-6E8A-4147-A177-3AD203B41FA5}">
                      <a16:colId xmlns:a16="http://schemas.microsoft.com/office/drawing/2014/main" val="20000"/>
                    </a:ext>
                  </a:extLst>
                </a:gridCol>
                <a:gridCol w="8208912">
                  <a:extLst>
                    <a:ext uri="{9D8B030D-6E8A-4147-A177-3AD203B41FA5}">
                      <a16:colId xmlns:a16="http://schemas.microsoft.com/office/drawing/2014/main" val="20001"/>
                    </a:ext>
                  </a:extLst>
                </a:gridCol>
              </a:tblGrid>
              <a:tr h="378420">
                <a:tc rowSpan="2">
                  <a:txBody>
                    <a:bodyPr/>
                    <a:lstStyle/>
                    <a:p>
                      <a:pPr algn="ctr"/>
                      <a:r>
                        <a:rPr lang="zh-TW" altLang="en-US" sz="1600" b="1" dirty="0">
                          <a:latin typeface="微軟正黑體" panose="020B0604030504040204" pitchFamily="34" charset="-120"/>
                          <a:ea typeface="微軟正黑體" panose="020B0604030504040204" pitchFamily="34" charset="-120"/>
                        </a:rPr>
                        <a:t>執行前</a:t>
                      </a:r>
                    </a:p>
                  </a:txBody>
                  <a:tcPr anchor="ctr">
                    <a:solidFill>
                      <a:schemeClr val="accent3"/>
                    </a:solidFill>
                  </a:tcPr>
                </a:tc>
                <a:tc>
                  <a:txBody>
                    <a:bodyPr/>
                    <a:lstStyle/>
                    <a:p>
                      <a:pPr algn="ctr"/>
                      <a:r>
                        <a:rPr lang="zh-TW" altLang="en-US" sz="1800" b="1" dirty="0">
                          <a:latin typeface="微軟正黑體" panose="020B0604030504040204" pitchFamily="34" charset="-120"/>
                          <a:ea typeface="微軟正黑體" panose="020B0604030504040204" pitchFamily="34" charset="-120"/>
                        </a:rPr>
                        <a:t>面臨的問題與挑戰</a:t>
                      </a:r>
                    </a:p>
                  </a:txBody>
                  <a:tcPr>
                    <a:solidFill>
                      <a:schemeClr val="accent3"/>
                    </a:solidFill>
                  </a:tcPr>
                </a:tc>
                <a:extLst>
                  <a:ext uri="{0D108BD9-81ED-4DB2-BD59-A6C34878D82A}">
                    <a16:rowId xmlns:a16="http://schemas.microsoft.com/office/drawing/2014/main" val="10000"/>
                  </a:ext>
                </a:extLst>
              </a:tr>
              <a:tr h="1108708">
                <a:tc vMerge="1">
                  <a:txBody>
                    <a:bodyPr/>
                    <a:lstStyle/>
                    <a:p>
                      <a:endParaRPr lang="zh-TW" altLang="en-US" dirty="0"/>
                    </a:p>
                  </a:txBody>
                  <a:tcPr/>
                </a:tc>
                <a:tc>
                  <a:txBody>
                    <a:bodyPr/>
                    <a:lstStyle/>
                    <a:p>
                      <a:pPr marL="285750" indent="-285750">
                        <a:buFont typeface="Arial" panose="020B0604020202020204" pitchFamily="34" charset="0"/>
                        <a:buChar char="•"/>
                      </a:pPr>
                      <a:r>
                        <a:rPr lang="zh-TW" altLang="en-US" sz="1400" dirty="0">
                          <a:latin typeface="微軟正黑體" panose="020B0604030504040204" pitchFamily="34" charset="-120"/>
                          <a:ea typeface="微軟正黑體" panose="020B0604030504040204" pitchFamily="34" charset="-120"/>
                        </a:rPr>
                        <a:t>問題一：</a:t>
                      </a:r>
                      <a:endParaRPr lang="en-US" altLang="zh-TW" sz="1400" dirty="0">
                        <a:latin typeface="微軟正黑體" panose="020B0604030504040204" pitchFamily="34" charset="-120"/>
                        <a:ea typeface="微軟正黑體" panose="020B0604030504040204" pitchFamily="34" charset="-120"/>
                      </a:endParaRPr>
                    </a:p>
                    <a:p>
                      <a:pPr marL="285750" indent="-285750">
                        <a:buFont typeface="Arial" panose="020B0604020202020204" pitchFamily="34" charset="0"/>
                        <a:buChar char="•"/>
                      </a:pPr>
                      <a:r>
                        <a:rPr lang="zh-TW" altLang="en-US" sz="1400" dirty="0">
                          <a:latin typeface="微軟正黑體" panose="020B0604030504040204" pitchFamily="34" charset="-120"/>
                          <a:ea typeface="微軟正黑體" panose="020B0604030504040204" pitchFamily="34" charset="-120"/>
                        </a:rPr>
                        <a:t>問題二：</a:t>
                      </a:r>
                      <a:endParaRPr lang="en-US" altLang="zh-TW" sz="1400" dirty="0">
                        <a:latin typeface="微軟正黑體" panose="020B0604030504040204" pitchFamily="34" charset="-120"/>
                        <a:ea typeface="微軟正黑體" panose="020B0604030504040204" pitchFamily="34" charset="-120"/>
                      </a:endParaRPr>
                    </a:p>
                    <a:p>
                      <a:pPr marL="285750" indent="-285750">
                        <a:buFont typeface="Arial" panose="020B0604020202020204" pitchFamily="34" charset="0"/>
                        <a:buChar char="•"/>
                      </a:pPr>
                      <a:r>
                        <a:rPr lang="zh-TW" altLang="en-US" sz="1400" dirty="0">
                          <a:latin typeface="微軟正黑體" panose="020B0604030504040204" pitchFamily="34" charset="-120"/>
                          <a:ea typeface="微軟正黑體" panose="020B0604030504040204" pitchFamily="34" charset="-120"/>
                        </a:rPr>
                        <a:t>問題三：</a:t>
                      </a:r>
                    </a:p>
                  </a:txBody>
                  <a:tcPr anchor="ctr"/>
                </a:tc>
                <a:extLst>
                  <a:ext uri="{0D108BD9-81ED-4DB2-BD59-A6C34878D82A}">
                    <a16:rowId xmlns:a16="http://schemas.microsoft.com/office/drawing/2014/main" val="10001"/>
                  </a:ext>
                </a:extLst>
              </a:tr>
              <a:tr h="378420">
                <a:tc rowSpan="2">
                  <a:txBody>
                    <a:bodyPr/>
                    <a:lstStyle/>
                    <a:p>
                      <a:pPr algn="ctr"/>
                      <a:r>
                        <a:rPr lang="zh-TW" altLang="en-US" sz="1600" b="1" dirty="0">
                          <a:latin typeface="微軟正黑體" panose="020B0604030504040204" pitchFamily="34" charset="-120"/>
                          <a:ea typeface="微軟正黑體" panose="020B0604030504040204" pitchFamily="34" charset="-120"/>
                        </a:rPr>
                        <a:t>執行中</a:t>
                      </a:r>
                    </a:p>
                  </a:txBody>
                  <a:tcPr anchor="ctr">
                    <a:solidFill>
                      <a:schemeClr val="accent4"/>
                    </a:solidFill>
                  </a:tcPr>
                </a:tc>
                <a:tc>
                  <a:txBody>
                    <a:bodyPr/>
                    <a:lstStyle/>
                    <a:p>
                      <a:pPr marL="0" algn="ctr" defTabSz="914400" rtl="0" eaLnBrk="1" latinLnBrk="0" hangingPunct="1"/>
                      <a:r>
                        <a:rPr lang="zh-TW" altLang="en-US" sz="1800" b="1" kern="1200" dirty="0">
                          <a:solidFill>
                            <a:schemeClr val="tx1"/>
                          </a:solidFill>
                          <a:latin typeface="微軟正黑體" panose="020B0604030504040204" pitchFamily="34" charset="-120"/>
                          <a:ea typeface="微軟正黑體" panose="020B0604030504040204" pitchFamily="34" charset="-120"/>
                          <a:cs typeface="+mn-cs"/>
                        </a:rPr>
                        <a:t>執行做法與內容</a:t>
                      </a:r>
                    </a:p>
                  </a:txBody>
                  <a:tcPr>
                    <a:solidFill>
                      <a:schemeClr val="accent4"/>
                    </a:solidFill>
                  </a:tcPr>
                </a:tc>
                <a:extLst>
                  <a:ext uri="{0D108BD9-81ED-4DB2-BD59-A6C34878D82A}">
                    <a16:rowId xmlns:a16="http://schemas.microsoft.com/office/drawing/2014/main" val="10002"/>
                  </a:ext>
                </a:extLst>
              </a:tr>
              <a:tr h="1298194">
                <a:tc vMerge="1">
                  <a:txBody>
                    <a:bodyPr/>
                    <a:lstStyle/>
                    <a:p>
                      <a:endParaRPr lang="zh-TW" altLang="en-US" dirty="0"/>
                    </a:p>
                  </a:txBody>
                  <a:tcPr/>
                </a:tc>
                <a:tc>
                  <a:txBody>
                    <a:bodyPr/>
                    <a:lstStyle/>
                    <a:p>
                      <a:pPr marL="285750" indent="-285750">
                        <a:buFont typeface="Arial" panose="020B0604020202020204" pitchFamily="34" charset="0"/>
                        <a:buChar char="•"/>
                      </a:pPr>
                      <a:r>
                        <a:rPr lang="zh-TW" altLang="en-US" sz="1400" dirty="0">
                          <a:latin typeface="微軟正黑體" panose="020B0604030504040204" pitchFamily="34" charset="-120"/>
                          <a:ea typeface="微軟正黑體" panose="020B0604030504040204" pitchFamily="34" charset="-120"/>
                        </a:rPr>
                        <a:t>做法一：</a:t>
                      </a:r>
                      <a:endParaRPr lang="en-US" altLang="zh-TW" sz="1400" dirty="0">
                        <a:latin typeface="微軟正黑體" panose="020B0604030504040204" pitchFamily="34" charset="-120"/>
                        <a:ea typeface="微軟正黑體" panose="020B0604030504040204" pitchFamily="34" charset="-120"/>
                      </a:endParaRPr>
                    </a:p>
                    <a:p>
                      <a:pPr marL="285750" indent="-285750">
                        <a:buFont typeface="Arial" panose="020B0604020202020204" pitchFamily="34" charset="0"/>
                        <a:buChar char="•"/>
                      </a:pPr>
                      <a:r>
                        <a:rPr lang="zh-TW" altLang="en-US" sz="1400" dirty="0">
                          <a:latin typeface="微軟正黑體" panose="020B0604030504040204" pitchFamily="34" charset="-120"/>
                          <a:ea typeface="微軟正黑體" panose="020B0604030504040204" pitchFamily="34" charset="-120"/>
                        </a:rPr>
                        <a:t>做法二：</a:t>
                      </a:r>
                      <a:endParaRPr lang="en-US" altLang="zh-TW" sz="1400" dirty="0">
                        <a:latin typeface="微軟正黑體" panose="020B0604030504040204" pitchFamily="34" charset="-120"/>
                        <a:ea typeface="微軟正黑體" panose="020B0604030504040204" pitchFamily="34" charset="-120"/>
                      </a:endParaRPr>
                    </a:p>
                    <a:p>
                      <a:pPr marL="285750" indent="-285750">
                        <a:buFont typeface="Arial" panose="020B0604020202020204" pitchFamily="34" charset="0"/>
                        <a:buChar char="•"/>
                      </a:pPr>
                      <a:r>
                        <a:rPr lang="zh-TW" altLang="en-US" sz="1400" dirty="0">
                          <a:latin typeface="微軟正黑體" panose="020B0604030504040204" pitchFamily="34" charset="-120"/>
                          <a:ea typeface="微軟正黑體" panose="020B0604030504040204" pitchFamily="34" charset="-120"/>
                        </a:rPr>
                        <a:t>做法三：</a:t>
                      </a:r>
                    </a:p>
                  </a:txBody>
                  <a:tcPr anchor="ctr"/>
                </a:tc>
                <a:extLst>
                  <a:ext uri="{0D108BD9-81ED-4DB2-BD59-A6C34878D82A}">
                    <a16:rowId xmlns:a16="http://schemas.microsoft.com/office/drawing/2014/main" val="10003"/>
                  </a:ext>
                </a:extLst>
              </a:tr>
              <a:tr h="378420">
                <a:tc rowSpan="2">
                  <a:txBody>
                    <a:bodyPr/>
                    <a:lstStyle/>
                    <a:p>
                      <a:pPr algn="ctr"/>
                      <a:r>
                        <a:rPr lang="zh-TW" altLang="en-US" sz="1600" b="1" dirty="0">
                          <a:latin typeface="微軟正黑體" panose="020B0604030504040204" pitchFamily="34" charset="-120"/>
                          <a:ea typeface="微軟正黑體" panose="020B0604030504040204" pitchFamily="34" charset="-120"/>
                        </a:rPr>
                        <a:t>執行後</a:t>
                      </a:r>
                    </a:p>
                  </a:txBody>
                  <a:tcPr anchor="ctr">
                    <a:solidFill>
                      <a:schemeClr val="accent5"/>
                    </a:solidFill>
                  </a:tcPr>
                </a:tc>
                <a:tc>
                  <a:txBody>
                    <a:bodyPr/>
                    <a:lstStyle/>
                    <a:p>
                      <a:pPr marL="0" algn="ctr" defTabSz="914400" rtl="0" eaLnBrk="1" latinLnBrk="0" hangingPunct="1"/>
                      <a:r>
                        <a:rPr lang="zh-TW" altLang="en-US" sz="1800" b="1" kern="1200" dirty="0">
                          <a:solidFill>
                            <a:schemeClr val="tx1"/>
                          </a:solidFill>
                          <a:latin typeface="微軟正黑體" panose="020B0604030504040204" pitchFamily="34" charset="-120"/>
                          <a:ea typeface="微軟正黑體" panose="020B0604030504040204" pitchFamily="34" charset="-120"/>
                          <a:cs typeface="+mn-cs"/>
                        </a:rPr>
                        <a:t>預期成果與效益</a:t>
                      </a:r>
                    </a:p>
                  </a:txBody>
                  <a:tcPr>
                    <a:solidFill>
                      <a:schemeClr val="accent5"/>
                    </a:solidFill>
                  </a:tcPr>
                </a:tc>
                <a:extLst>
                  <a:ext uri="{0D108BD9-81ED-4DB2-BD59-A6C34878D82A}">
                    <a16:rowId xmlns:a16="http://schemas.microsoft.com/office/drawing/2014/main" val="10004"/>
                  </a:ext>
                </a:extLst>
              </a:tr>
              <a:tr h="1501743">
                <a:tc vMerge="1">
                  <a:txBody>
                    <a:bodyPr/>
                    <a:lstStyle/>
                    <a:p>
                      <a:endParaRPr lang="zh-TW" altLang="en-US" dirty="0"/>
                    </a:p>
                  </a:txBody>
                  <a:tcPr/>
                </a:tc>
                <a:tc>
                  <a:txBody>
                    <a:bodyPr/>
                    <a:lstStyle/>
                    <a:p>
                      <a:pPr marL="285750" indent="-285750">
                        <a:buFont typeface="Arial" panose="020B0604020202020204" pitchFamily="34" charset="0"/>
                        <a:buChar char="•"/>
                      </a:pPr>
                      <a:r>
                        <a:rPr lang="zh-TW" altLang="en-US" sz="1400" dirty="0">
                          <a:latin typeface="微軟正黑體" panose="020B0604030504040204" pitchFamily="34" charset="-120"/>
                          <a:ea typeface="微軟正黑體" panose="020B0604030504040204" pitchFamily="34" charset="-120"/>
                        </a:rPr>
                        <a:t>量化效益：</a:t>
                      </a:r>
                      <a:endParaRPr lang="en-US" altLang="zh-TW" sz="1400" dirty="0">
                        <a:latin typeface="微軟正黑體" panose="020B0604030504040204" pitchFamily="34" charset="-120"/>
                        <a:ea typeface="微軟正黑體" panose="020B0604030504040204" pitchFamily="34" charset="-120"/>
                      </a:endParaRPr>
                    </a:p>
                    <a:p>
                      <a:pPr marL="285750" indent="-285750">
                        <a:buFont typeface="Arial" panose="020B0604020202020204" pitchFamily="34" charset="0"/>
                        <a:buChar char="•"/>
                      </a:pPr>
                      <a:endParaRPr lang="en-US" altLang="zh-TW" sz="1400" dirty="0">
                        <a:latin typeface="微軟正黑體" panose="020B0604030504040204" pitchFamily="34" charset="-120"/>
                        <a:ea typeface="微軟正黑體" panose="020B0604030504040204" pitchFamily="34" charset="-120"/>
                      </a:endParaRPr>
                    </a:p>
                    <a:p>
                      <a:pPr marL="285750" indent="-285750">
                        <a:buFont typeface="Arial" panose="020B0604020202020204" pitchFamily="34" charset="0"/>
                        <a:buChar char="•"/>
                      </a:pPr>
                      <a:endParaRPr lang="en-US" altLang="zh-TW" sz="1400" dirty="0">
                        <a:latin typeface="微軟正黑體" panose="020B0604030504040204" pitchFamily="34" charset="-120"/>
                        <a:ea typeface="微軟正黑體" panose="020B0604030504040204" pitchFamily="34" charset="-120"/>
                      </a:endParaRPr>
                    </a:p>
                    <a:p>
                      <a:pPr marL="285750" indent="-285750">
                        <a:buFont typeface="Arial" panose="020B0604020202020204" pitchFamily="34" charset="0"/>
                        <a:buChar char="•"/>
                      </a:pPr>
                      <a:r>
                        <a:rPr lang="zh-TW" altLang="en-US" sz="1400" dirty="0">
                          <a:latin typeface="微軟正黑體" panose="020B0604030504040204" pitchFamily="34" charset="-120"/>
                          <a:ea typeface="微軟正黑體" panose="020B0604030504040204" pitchFamily="34" charset="-120"/>
                        </a:rPr>
                        <a:t>質化效益：</a:t>
                      </a:r>
                      <a:endParaRPr lang="en-US" altLang="zh-TW" sz="1400" dirty="0">
                        <a:latin typeface="微軟正黑體" panose="020B0604030504040204" pitchFamily="34" charset="-120"/>
                        <a:ea typeface="微軟正黑體" panose="020B0604030504040204" pitchFamily="34" charset="-120"/>
                      </a:endParaRPr>
                    </a:p>
                    <a:p>
                      <a:pPr marL="285750" indent="-285750">
                        <a:buFont typeface="Arial" panose="020B0604020202020204" pitchFamily="34" charset="0"/>
                        <a:buChar char="•"/>
                      </a:pPr>
                      <a:endParaRPr lang="zh-TW" altLang="en-US" sz="1400" dirty="0">
                        <a:solidFill>
                          <a:schemeClr val="bg1">
                            <a:lumMod val="50000"/>
                          </a:schemeClr>
                        </a:solidFill>
                        <a:latin typeface="微軟正黑體" panose="020B0604030504040204" pitchFamily="34" charset="-120"/>
                        <a:ea typeface="微軟正黑體" panose="020B0604030504040204" pitchFamily="34" charset="-120"/>
                      </a:endParaRPr>
                    </a:p>
                  </a:txBody>
                  <a:tcPr/>
                </a:tc>
                <a:extLst>
                  <a:ext uri="{0D108BD9-81ED-4DB2-BD59-A6C34878D82A}">
                    <a16:rowId xmlns:a16="http://schemas.microsoft.com/office/drawing/2014/main" val="10005"/>
                  </a:ext>
                </a:extLst>
              </a:tr>
            </a:tbl>
          </a:graphicData>
        </a:graphic>
      </p:graphicFrame>
      <p:sp>
        <p:nvSpPr>
          <p:cNvPr id="7" name="圓角矩形圖說文字 6"/>
          <p:cNvSpPr/>
          <p:nvPr/>
        </p:nvSpPr>
        <p:spPr>
          <a:xfrm>
            <a:off x="2483768" y="3176972"/>
            <a:ext cx="4392488" cy="1080120"/>
          </a:xfrm>
          <a:prstGeom prst="wedgeRoundRectCallout">
            <a:avLst>
              <a:gd name="adj1" fmla="val -62780"/>
              <a:gd name="adj2" fmla="val 6382"/>
              <a:gd name="adj3" fmla="val 16667"/>
            </a:avLst>
          </a:prstGeom>
          <a:solidFill>
            <a:srgbClr val="C0C0C0">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71450" indent="-171450">
              <a:lnSpc>
                <a:spcPts val="1800"/>
              </a:lnSpc>
              <a:buFont typeface="Arial" panose="020B0604020202020204" pitchFamily="34" charset="0"/>
              <a:buChar char="•"/>
            </a:pPr>
            <a:r>
              <a:rPr lang="zh-TW" altLang="en-US" sz="1600" dirty="0">
                <a:solidFill>
                  <a:srgbClr val="FF6600"/>
                </a:solidFill>
                <a:latin typeface="微軟正黑體" panose="020B0604030504040204" pitchFamily="34" charset="-120"/>
                <a:ea typeface="微軟正黑體" panose="020B0604030504040204" pitchFamily="34" charset="-120"/>
              </a:rPr>
              <a:t>應具體說明需政府投入輔導資源理由。</a:t>
            </a:r>
            <a:endParaRPr lang="en-US" altLang="zh-TW" sz="1600" dirty="0">
              <a:solidFill>
                <a:srgbClr val="FF6600"/>
              </a:solidFill>
              <a:latin typeface="微軟正黑體" panose="020B0604030504040204" pitchFamily="34" charset="-120"/>
              <a:ea typeface="微軟正黑體" panose="020B0604030504040204" pitchFamily="34" charset="-120"/>
            </a:endParaRPr>
          </a:p>
          <a:p>
            <a:pPr marL="171450" indent="-171450">
              <a:lnSpc>
                <a:spcPts val="1800"/>
              </a:lnSpc>
              <a:buFont typeface="Arial" panose="020B0604020202020204" pitchFamily="34" charset="0"/>
              <a:buChar char="•"/>
            </a:pPr>
            <a:r>
              <a:rPr lang="zh-TW" altLang="en-US" sz="1600" dirty="0">
                <a:solidFill>
                  <a:srgbClr val="FF6600"/>
                </a:solidFill>
                <a:latin typeface="微軟正黑體" panose="020B0604030504040204" pitchFamily="34" charset="-120"/>
                <a:ea typeface="微軟正黑體" panose="020B0604030504040204" pitchFamily="34" charset="-120"/>
              </a:rPr>
              <a:t>條列式表達，內容請具體。</a:t>
            </a:r>
            <a:endParaRPr lang="en-US" altLang="zh-TW" sz="1600" dirty="0">
              <a:solidFill>
                <a:srgbClr val="FF6600"/>
              </a:solidFill>
              <a:latin typeface="微軟正黑體" panose="020B0604030504040204" pitchFamily="34" charset="-120"/>
              <a:ea typeface="微軟正黑體" panose="020B0604030504040204" pitchFamily="34" charset="-120"/>
            </a:endParaRPr>
          </a:p>
          <a:p>
            <a:pPr marL="171450" indent="-171450">
              <a:lnSpc>
                <a:spcPts val="1800"/>
              </a:lnSpc>
              <a:buFont typeface="Arial" panose="020B0604020202020204" pitchFamily="34" charset="0"/>
              <a:buChar char="•"/>
            </a:pPr>
            <a:r>
              <a:rPr lang="zh-TW" altLang="en-US" sz="1600" dirty="0">
                <a:solidFill>
                  <a:srgbClr val="FF6600"/>
                </a:solidFill>
                <a:latin typeface="微軟正黑體" panose="020B0604030504040204" pitchFamily="34" charset="-120"/>
                <a:ea typeface="微軟正黑體" panose="020B0604030504040204" pitchFamily="34" charset="-120"/>
              </a:rPr>
              <a:t>需說明創新性做法為何。</a:t>
            </a:r>
            <a:endParaRPr lang="en-US" altLang="zh-TW" sz="1600" dirty="0">
              <a:solidFill>
                <a:srgbClr val="FF6600"/>
              </a:solidFill>
              <a:latin typeface="微軟正黑體" panose="020B0604030504040204" pitchFamily="34" charset="-120"/>
              <a:ea typeface="微軟正黑體" panose="020B0604030504040204" pitchFamily="34" charset="-120"/>
            </a:endParaRPr>
          </a:p>
          <a:p>
            <a:pPr marL="171450" indent="-171450">
              <a:lnSpc>
                <a:spcPts val="1800"/>
              </a:lnSpc>
              <a:buFont typeface="Arial" panose="020B0604020202020204" pitchFamily="34" charset="0"/>
              <a:buChar char="•"/>
            </a:pPr>
            <a:r>
              <a:rPr lang="zh-TW" altLang="en-US" sz="1600" dirty="0">
                <a:solidFill>
                  <a:srgbClr val="FF6600"/>
                </a:solidFill>
                <a:latin typeface="微軟正黑體" panose="020B0604030504040204" pitchFamily="34" charset="-120"/>
                <a:ea typeface="微軟正黑體" panose="020B0604030504040204" pitchFamily="34" charset="-120"/>
              </a:rPr>
              <a:t>務必依「執行前問題」，逐條對應執行作法。</a:t>
            </a:r>
            <a:endParaRPr lang="en-US" altLang="zh-TW" sz="1600" dirty="0">
              <a:solidFill>
                <a:srgbClr val="FF6600"/>
              </a:solidFill>
              <a:latin typeface="微軟正黑體" panose="020B0604030504040204" pitchFamily="34" charset="-120"/>
              <a:ea typeface="微軟正黑體" panose="020B0604030504040204" pitchFamily="34" charset="-120"/>
            </a:endParaRPr>
          </a:p>
        </p:txBody>
      </p:sp>
      <p:sp>
        <p:nvSpPr>
          <p:cNvPr id="8" name="圓角矩形圖說文字 7"/>
          <p:cNvSpPr/>
          <p:nvPr/>
        </p:nvSpPr>
        <p:spPr>
          <a:xfrm>
            <a:off x="2483768" y="1772816"/>
            <a:ext cx="4392488" cy="864096"/>
          </a:xfrm>
          <a:prstGeom prst="wedgeRoundRectCallout">
            <a:avLst>
              <a:gd name="adj1" fmla="val -62780"/>
              <a:gd name="adj2" fmla="val 6382"/>
              <a:gd name="adj3" fmla="val 16667"/>
            </a:avLst>
          </a:prstGeom>
          <a:solidFill>
            <a:srgbClr val="C0C0C0">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71450" indent="-171450">
              <a:lnSpc>
                <a:spcPts val="2000"/>
              </a:lnSpc>
              <a:buFont typeface="Arial" panose="020B0604020202020204" pitchFamily="34" charset="0"/>
              <a:buChar char="•"/>
            </a:pPr>
            <a:r>
              <a:rPr lang="zh-TW" altLang="en-US" sz="1600" dirty="0">
                <a:solidFill>
                  <a:srgbClr val="FF6600"/>
                </a:solidFill>
                <a:latin typeface="微軟正黑體" panose="020B0604030504040204" pitchFamily="34" charset="-120"/>
                <a:ea typeface="微軟正黑體" panose="020B0604030504040204" pitchFamily="34" charset="-120"/>
              </a:rPr>
              <a:t>政府政策的規範</a:t>
            </a:r>
            <a:endParaRPr lang="en-US" altLang="zh-TW" sz="1600" dirty="0">
              <a:solidFill>
                <a:srgbClr val="FF6600"/>
              </a:solidFill>
              <a:latin typeface="微軟正黑體" panose="020B0604030504040204" pitchFamily="34" charset="-120"/>
              <a:ea typeface="微軟正黑體" panose="020B0604030504040204" pitchFamily="34" charset="-120"/>
            </a:endParaRPr>
          </a:p>
          <a:p>
            <a:pPr marL="171450" indent="-171450">
              <a:lnSpc>
                <a:spcPts val="2000"/>
              </a:lnSpc>
              <a:buFont typeface="Arial" panose="020B0604020202020204" pitchFamily="34" charset="0"/>
              <a:buChar char="•"/>
            </a:pPr>
            <a:r>
              <a:rPr lang="zh-TW" altLang="en-US" sz="1600" dirty="0">
                <a:solidFill>
                  <a:srgbClr val="FF6600"/>
                </a:solidFill>
                <a:latin typeface="微軟正黑體" panose="020B0604030504040204" pitchFamily="34" charset="-120"/>
                <a:ea typeface="微軟正黑體" panose="020B0604030504040204" pitchFamily="34" charset="-120"/>
              </a:rPr>
              <a:t>國際趨勢</a:t>
            </a:r>
            <a:endParaRPr lang="en-US" altLang="zh-TW" sz="1600" dirty="0">
              <a:solidFill>
                <a:srgbClr val="FF6600"/>
              </a:solidFill>
              <a:latin typeface="微軟正黑體" panose="020B0604030504040204" pitchFamily="34" charset="-120"/>
              <a:ea typeface="微軟正黑體" panose="020B0604030504040204" pitchFamily="34" charset="-120"/>
            </a:endParaRPr>
          </a:p>
          <a:p>
            <a:pPr marL="171450" indent="-171450">
              <a:lnSpc>
                <a:spcPts val="2000"/>
              </a:lnSpc>
              <a:buFont typeface="Arial" panose="020B0604020202020204" pitchFamily="34" charset="0"/>
              <a:buChar char="•"/>
            </a:pPr>
            <a:r>
              <a:rPr lang="zh-TW" altLang="en-US" sz="1600" dirty="0">
                <a:solidFill>
                  <a:srgbClr val="FF6600"/>
                </a:solidFill>
                <a:latin typeface="微軟正黑體" panose="020B0604030504040204" pitchFamily="34" charset="-120"/>
                <a:ea typeface="微軟正黑體" panose="020B0604030504040204" pitchFamily="34" charset="-120"/>
              </a:rPr>
              <a:t>面臨的問題</a:t>
            </a:r>
            <a:endParaRPr lang="en-US" altLang="zh-TW" sz="1600" dirty="0">
              <a:solidFill>
                <a:srgbClr val="FF6600"/>
              </a:solidFill>
              <a:latin typeface="微軟正黑體" panose="020B0604030504040204" pitchFamily="34" charset="-120"/>
              <a:ea typeface="微軟正黑體" panose="020B0604030504040204" pitchFamily="34" charset="-120"/>
            </a:endParaRPr>
          </a:p>
        </p:txBody>
      </p:sp>
      <p:sp>
        <p:nvSpPr>
          <p:cNvPr id="9" name="圓角矩形圖說文字 8"/>
          <p:cNvSpPr/>
          <p:nvPr/>
        </p:nvSpPr>
        <p:spPr>
          <a:xfrm>
            <a:off x="2483768" y="4869160"/>
            <a:ext cx="5760640" cy="1368152"/>
          </a:xfrm>
          <a:prstGeom prst="wedgeRoundRectCallout">
            <a:avLst>
              <a:gd name="adj1" fmla="val -67486"/>
              <a:gd name="adj2" fmla="val -3148"/>
              <a:gd name="adj3" fmla="val 16667"/>
            </a:avLst>
          </a:prstGeom>
          <a:solidFill>
            <a:srgbClr val="C0C0C0">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88900" indent="-88900">
              <a:lnSpc>
                <a:spcPts val="2000"/>
              </a:lnSpc>
              <a:buFont typeface="Arial" panose="020B0604020202020204" pitchFamily="34" charset="0"/>
              <a:buChar char="•"/>
            </a:pPr>
            <a:r>
              <a:rPr lang="zh-TW" altLang="en-US" sz="1600" b="1" dirty="0">
                <a:solidFill>
                  <a:srgbClr val="FF0000"/>
                </a:solidFill>
                <a:latin typeface="微軟正黑體" panose="020B0604030504040204" pitchFamily="34" charset="-120"/>
                <a:ea typeface="微軟正黑體" panose="020B0604030504040204" pitchFamily="34" charset="-120"/>
              </a:rPr>
              <a:t>每家必填量化效益</a:t>
            </a:r>
            <a:r>
              <a:rPr lang="en-US" altLang="zh-TW" sz="1600" b="1" dirty="0">
                <a:solidFill>
                  <a:srgbClr val="FF0000"/>
                </a:solidFill>
                <a:latin typeface="微軟正黑體" panose="020B0604030504040204" pitchFamily="34" charset="-120"/>
                <a:ea typeface="微軟正黑體" panose="020B0604030504040204" pitchFamily="34" charset="-120"/>
              </a:rPr>
              <a:t>(</a:t>
            </a:r>
            <a:r>
              <a:rPr lang="zh-TW" altLang="en-US" sz="1600" b="1" dirty="0">
                <a:solidFill>
                  <a:srgbClr val="FF0000"/>
                </a:solidFill>
                <a:latin typeface="微軟正黑體" panose="020B0604030504040204" pitchFamily="34" charset="-120"/>
                <a:ea typeface="微軟正黑體" panose="020B0604030504040204" pitchFamily="34" charset="-120"/>
              </a:rPr>
              <a:t>產值、促投、降低成本</a:t>
            </a:r>
            <a:r>
              <a:rPr lang="en-US" altLang="zh-TW" sz="1600" b="1" dirty="0">
                <a:solidFill>
                  <a:srgbClr val="FF0000"/>
                </a:solidFill>
                <a:latin typeface="微軟正黑體" panose="020B0604030504040204" pitchFamily="34" charset="-120"/>
                <a:ea typeface="微軟正黑體" panose="020B0604030504040204" pitchFamily="34" charset="-120"/>
              </a:rPr>
              <a:t>)/</a:t>
            </a:r>
            <a:r>
              <a:rPr lang="zh-TW" altLang="en-US" sz="1600" b="1" dirty="0">
                <a:solidFill>
                  <a:srgbClr val="FF0000"/>
                </a:solidFill>
                <a:latin typeface="微軟正黑體" panose="020B0604030504040204" pitchFamily="34" charset="-120"/>
                <a:ea typeface="微軟正黑體" panose="020B0604030504040204" pitchFamily="34" charset="-120"/>
              </a:rPr>
              <a:t>質化效益</a:t>
            </a:r>
            <a:endParaRPr lang="en-US" altLang="zh-TW" sz="1600" b="1" dirty="0">
              <a:solidFill>
                <a:srgbClr val="FF0000"/>
              </a:solidFill>
              <a:latin typeface="微軟正黑體" panose="020B0604030504040204" pitchFamily="34" charset="-120"/>
              <a:ea typeface="微軟正黑體" panose="020B0604030504040204" pitchFamily="34" charset="-120"/>
            </a:endParaRPr>
          </a:p>
          <a:p>
            <a:pPr marL="88900" indent="-88900">
              <a:lnSpc>
                <a:spcPts val="2000"/>
              </a:lnSpc>
              <a:buFont typeface="Arial" panose="020B0604020202020204" pitchFamily="34" charset="0"/>
              <a:buChar char="•"/>
            </a:pPr>
            <a:r>
              <a:rPr lang="zh-TW" altLang="en-US" sz="1600" dirty="0">
                <a:solidFill>
                  <a:srgbClr val="FF6600"/>
                </a:solidFill>
                <a:latin typeface="微軟正黑體" panose="020B0604030504040204" pitchFamily="34" charset="-120"/>
                <a:ea typeface="微軟正黑體" panose="020B0604030504040204" pitchFamily="34" charset="-120"/>
              </a:rPr>
              <a:t>整體體系提升效益說明</a:t>
            </a:r>
            <a:endParaRPr lang="en-US" altLang="zh-TW" sz="1600" dirty="0">
              <a:solidFill>
                <a:srgbClr val="FF6600"/>
              </a:solidFill>
              <a:latin typeface="微軟正黑體" panose="020B0604030504040204" pitchFamily="34" charset="-120"/>
              <a:ea typeface="微軟正黑體" panose="020B0604030504040204" pitchFamily="34" charset="-120"/>
            </a:endParaRPr>
          </a:p>
          <a:p>
            <a:pPr marL="88900" indent="-88900">
              <a:lnSpc>
                <a:spcPts val="2000"/>
              </a:lnSpc>
              <a:buFont typeface="Arial" panose="020B0604020202020204" pitchFamily="34" charset="0"/>
              <a:buChar char="•"/>
            </a:pPr>
            <a:r>
              <a:rPr lang="zh-TW" altLang="en-US" sz="1600" dirty="0">
                <a:solidFill>
                  <a:srgbClr val="FF6600"/>
                </a:solidFill>
                <a:latin typeface="微軟正黑體" panose="020B0604030504040204" pitchFamily="34" charset="-120"/>
                <a:ea typeface="微軟正黑體" panose="020B0604030504040204" pitchFamily="34" charset="-120"/>
              </a:rPr>
              <a:t>其他環保面、社會面、經濟面示範績效</a:t>
            </a:r>
            <a:endParaRPr lang="en-US" altLang="zh-TW" sz="1600" dirty="0">
              <a:solidFill>
                <a:srgbClr val="FF6600"/>
              </a:solidFill>
              <a:latin typeface="微軟正黑體" panose="020B0604030504040204" pitchFamily="34" charset="-120"/>
              <a:ea typeface="微軟正黑體" panose="020B0604030504040204" pitchFamily="34" charset="-120"/>
            </a:endParaRPr>
          </a:p>
        </p:txBody>
      </p:sp>
      <p:sp>
        <p:nvSpPr>
          <p:cNvPr id="10" name="矩形 9"/>
          <p:cNvSpPr/>
          <p:nvPr/>
        </p:nvSpPr>
        <p:spPr>
          <a:xfrm>
            <a:off x="107504" y="858295"/>
            <a:ext cx="3089307" cy="374461"/>
          </a:xfrm>
          <a:prstGeom prst="rect">
            <a:avLst/>
          </a:prstGeom>
        </p:spPr>
        <p:txBody>
          <a:bodyPr wrap="none">
            <a:spAutoFit/>
          </a:bodyPr>
          <a:lstStyle/>
          <a:p>
            <a:pPr algn="ctr">
              <a:lnSpc>
                <a:spcPts val="2200"/>
              </a:lnSpc>
            </a:pPr>
            <a:r>
              <a:rPr lang="zh-TW" altLang="en-US" b="1" kern="100" dirty="0">
                <a:latin typeface="微軟正黑體" panose="020B0604030504040204" pitchFamily="34" charset="-120"/>
                <a:ea typeface="微軟正黑體" panose="020B0604030504040204" pitchFamily="34" charset="-120"/>
              </a:rPr>
              <a:t>二、合作單位</a:t>
            </a:r>
            <a:r>
              <a:rPr lang="en-US" altLang="zh-TW" b="1" kern="100" dirty="0">
                <a:latin typeface="微軟正黑體" panose="020B0604030504040204" pitchFamily="34" charset="-120"/>
                <a:ea typeface="微軟正黑體" panose="020B0604030504040204" pitchFamily="34" charset="-120"/>
              </a:rPr>
              <a:t>(</a:t>
            </a:r>
            <a:r>
              <a:rPr lang="zh-TW" altLang="en-US" b="1" kern="100" dirty="0">
                <a:latin typeface="微軟正黑體" panose="020B0604030504040204" pitchFamily="34" charset="-120"/>
                <a:ea typeface="微軟正黑體" panose="020B0604030504040204" pitchFamily="34" charset="-120"/>
              </a:rPr>
              <a:t>一</a:t>
            </a:r>
            <a:r>
              <a:rPr lang="en-US" altLang="zh-TW" b="1" kern="100" dirty="0">
                <a:latin typeface="微軟正黑體" panose="020B0604030504040204" pitchFamily="34" charset="-120"/>
                <a:ea typeface="微軟正黑體" panose="020B0604030504040204" pitchFamily="34" charset="-120"/>
              </a:rPr>
              <a:t>)OOOOOO</a:t>
            </a:r>
            <a:endParaRPr lang="zh-TW" altLang="en-US" b="1" kern="100" dirty="0">
              <a:latin typeface="微軟正黑體" panose="020B0604030504040204" pitchFamily="34" charset="-120"/>
              <a:ea typeface="微軟正黑體" panose="020B0604030504040204" pitchFamily="34" charset="-120"/>
            </a:endParaRPr>
          </a:p>
        </p:txBody>
      </p:sp>
      <p:sp>
        <p:nvSpPr>
          <p:cNvPr id="11" name="圓角矩形圖說文字 10"/>
          <p:cNvSpPr/>
          <p:nvPr/>
        </p:nvSpPr>
        <p:spPr>
          <a:xfrm>
            <a:off x="3347864" y="873277"/>
            <a:ext cx="4392488" cy="325546"/>
          </a:xfrm>
          <a:prstGeom prst="wedgeRoundRectCallout">
            <a:avLst>
              <a:gd name="adj1" fmla="val -62780"/>
              <a:gd name="adj2" fmla="val 6382"/>
              <a:gd name="adj3" fmla="val 16667"/>
            </a:avLst>
          </a:prstGeom>
          <a:solidFill>
            <a:srgbClr val="C0C0C0">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71450" indent="-171450">
              <a:lnSpc>
                <a:spcPts val="2000"/>
              </a:lnSpc>
              <a:buFont typeface="Arial" panose="020B0604020202020204" pitchFamily="34" charset="0"/>
              <a:buChar char="•"/>
            </a:pPr>
            <a:r>
              <a:rPr lang="zh-TW" altLang="en-US" sz="1600" dirty="0">
                <a:solidFill>
                  <a:srgbClr val="FF6600"/>
                </a:solidFill>
                <a:latin typeface="微軟正黑體" panose="020B0604030504040204" pitchFamily="34" charset="-120"/>
                <a:ea typeface="微軟正黑體" panose="020B0604030504040204" pitchFamily="34" charset="-120"/>
              </a:rPr>
              <a:t>請填合作單位名稱</a:t>
            </a:r>
            <a:endParaRPr lang="en-US" altLang="zh-TW" sz="1600" dirty="0">
              <a:solidFill>
                <a:srgbClr val="FF6600"/>
              </a:solidFill>
              <a:latin typeface="微軟正黑體" panose="020B0604030504040204" pitchFamily="34" charset="-120"/>
              <a:ea typeface="微軟正黑體" panose="020B0604030504040204" pitchFamily="34" charset="-120"/>
            </a:endParaRPr>
          </a:p>
        </p:txBody>
      </p:sp>
    </p:spTree>
    <p:extLst>
      <p:ext uri="{BB962C8B-B14F-4D97-AF65-F5344CB8AC3E}">
        <p14:creationId xmlns:p14="http://schemas.microsoft.com/office/powerpoint/2010/main" val="418036688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fontScale="90000"/>
          </a:bodyPr>
          <a:lstStyle/>
          <a:p>
            <a:r>
              <a:rPr lang="zh-TW" altLang="en-US" dirty="0"/>
              <a:t>二、計畫目標與執行內容</a:t>
            </a:r>
          </a:p>
        </p:txBody>
      </p:sp>
      <p:sp>
        <p:nvSpPr>
          <p:cNvPr id="4" name="投影片編號版面配置區 3"/>
          <p:cNvSpPr>
            <a:spLocks noGrp="1"/>
          </p:cNvSpPr>
          <p:nvPr>
            <p:ph type="sldNum" sz="quarter" idx="12"/>
          </p:nvPr>
        </p:nvSpPr>
        <p:spPr/>
        <p:txBody>
          <a:bodyPr/>
          <a:lstStyle/>
          <a:p>
            <a:fld id="{73223D1E-4C2A-4DC2-9A2B-E1865257190C}" type="slidenum">
              <a:rPr lang="zh-TW" altLang="en-US" smtClean="0"/>
              <a:pPr/>
              <a:t>7</a:t>
            </a:fld>
            <a:endParaRPr lang="zh-TW" altLang="en-US"/>
          </a:p>
        </p:txBody>
      </p:sp>
      <p:graphicFrame>
        <p:nvGraphicFramePr>
          <p:cNvPr id="6" name="表格 5"/>
          <p:cNvGraphicFramePr>
            <a:graphicFrameLocks noGrp="1"/>
          </p:cNvGraphicFramePr>
          <p:nvPr/>
        </p:nvGraphicFramePr>
        <p:xfrm>
          <a:off x="251520" y="1211173"/>
          <a:ext cx="8640960" cy="5043905"/>
        </p:xfrm>
        <a:graphic>
          <a:graphicData uri="http://schemas.openxmlformats.org/drawingml/2006/table">
            <a:tbl>
              <a:tblPr firstRow="1" bandRow="1">
                <a:tableStyleId>{5940675A-B579-460E-94D1-54222C63F5DA}</a:tableStyleId>
              </a:tblPr>
              <a:tblGrid>
                <a:gridCol w="432048">
                  <a:extLst>
                    <a:ext uri="{9D8B030D-6E8A-4147-A177-3AD203B41FA5}">
                      <a16:colId xmlns:a16="http://schemas.microsoft.com/office/drawing/2014/main" val="20000"/>
                    </a:ext>
                  </a:extLst>
                </a:gridCol>
                <a:gridCol w="8208912">
                  <a:extLst>
                    <a:ext uri="{9D8B030D-6E8A-4147-A177-3AD203B41FA5}">
                      <a16:colId xmlns:a16="http://schemas.microsoft.com/office/drawing/2014/main" val="20001"/>
                    </a:ext>
                  </a:extLst>
                </a:gridCol>
              </a:tblGrid>
              <a:tr h="378420">
                <a:tc rowSpan="2">
                  <a:txBody>
                    <a:bodyPr/>
                    <a:lstStyle/>
                    <a:p>
                      <a:pPr algn="ctr"/>
                      <a:r>
                        <a:rPr lang="zh-TW" altLang="en-US" sz="1600" b="1" dirty="0">
                          <a:latin typeface="微軟正黑體" panose="020B0604030504040204" pitchFamily="34" charset="-120"/>
                          <a:ea typeface="微軟正黑體" panose="020B0604030504040204" pitchFamily="34" charset="-120"/>
                        </a:rPr>
                        <a:t>執行前</a:t>
                      </a:r>
                    </a:p>
                  </a:txBody>
                  <a:tcPr anchor="ctr">
                    <a:solidFill>
                      <a:schemeClr val="accent3"/>
                    </a:solidFill>
                  </a:tcPr>
                </a:tc>
                <a:tc>
                  <a:txBody>
                    <a:bodyPr/>
                    <a:lstStyle/>
                    <a:p>
                      <a:pPr algn="ctr"/>
                      <a:r>
                        <a:rPr lang="zh-TW" altLang="en-US" sz="1800" b="1" dirty="0">
                          <a:latin typeface="微軟正黑體" panose="020B0604030504040204" pitchFamily="34" charset="-120"/>
                          <a:ea typeface="微軟正黑體" panose="020B0604030504040204" pitchFamily="34" charset="-120"/>
                        </a:rPr>
                        <a:t>面臨的問題與挑戰</a:t>
                      </a:r>
                    </a:p>
                  </a:txBody>
                  <a:tcPr>
                    <a:solidFill>
                      <a:schemeClr val="accent3"/>
                    </a:solidFill>
                  </a:tcPr>
                </a:tc>
                <a:extLst>
                  <a:ext uri="{0D108BD9-81ED-4DB2-BD59-A6C34878D82A}">
                    <a16:rowId xmlns:a16="http://schemas.microsoft.com/office/drawing/2014/main" val="10000"/>
                  </a:ext>
                </a:extLst>
              </a:tr>
              <a:tr h="1108708">
                <a:tc vMerge="1">
                  <a:txBody>
                    <a:bodyPr/>
                    <a:lstStyle/>
                    <a:p>
                      <a:endParaRPr lang="zh-TW" altLang="en-US" dirty="0"/>
                    </a:p>
                  </a:txBody>
                  <a:tcPr/>
                </a:tc>
                <a:tc>
                  <a:txBody>
                    <a:bodyPr/>
                    <a:lstStyle/>
                    <a:p>
                      <a:pPr marL="285750" indent="-285750">
                        <a:buFont typeface="Arial" panose="020B0604020202020204" pitchFamily="34" charset="0"/>
                        <a:buChar char="•"/>
                      </a:pPr>
                      <a:r>
                        <a:rPr lang="zh-TW" altLang="en-US" sz="1400" dirty="0">
                          <a:latin typeface="微軟正黑體" panose="020B0604030504040204" pitchFamily="34" charset="-120"/>
                          <a:ea typeface="微軟正黑體" panose="020B0604030504040204" pitchFamily="34" charset="-120"/>
                        </a:rPr>
                        <a:t>問題一：</a:t>
                      </a:r>
                      <a:endParaRPr lang="en-US" altLang="zh-TW" sz="1400" dirty="0">
                        <a:latin typeface="微軟正黑體" panose="020B0604030504040204" pitchFamily="34" charset="-120"/>
                        <a:ea typeface="微軟正黑體" panose="020B0604030504040204" pitchFamily="34" charset="-120"/>
                      </a:endParaRPr>
                    </a:p>
                    <a:p>
                      <a:pPr marL="285750" indent="-285750">
                        <a:buFont typeface="Arial" panose="020B0604020202020204" pitchFamily="34" charset="0"/>
                        <a:buChar char="•"/>
                      </a:pPr>
                      <a:r>
                        <a:rPr lang="zh-TW" altLang="en-US" sz="1400" dirty="0">
                          <a:latin typeface="微軟正黑體" panose="020B0604030504040204" pitchFamily="34" charset="-120"/>
                          <a:ea typeface="微軟正黑體" panose="020B0604030504040204" pitchFamily="34" charset="-120"/>
                        </a:rPr>
                        <a:t>問題二：</a:t>
                      </a:r>
                      <a:endParaRPr lang="en-US" altLang="zh-TW" sz="1400" dirty="0">
                        <a:latin typeface="微軟正黑體" panose="020B0604030504040204" pitchFamily="34" charset="-120"/>
                        <a:ea typeface="微軟正黑體" panose="020B0604030504040204" pitchFamily="34" charset="-120"/>
                      </a:endParaRPr>
                    </a:p>
                    <a:p>
                      <a:pPr marL="285750" indent="-285750">
                        <a:buFont typeface="Arial" panose="020B0604020202020204" pitchFamily="34" charset="0"/>
                        <a:buChar char="•"/>
                      </a:pPr>
                      <a:r>
                        <a:rPr lang="zh-TW" altLang="en-US" sz="1400" dirty="0">
                          <a:latin typeface="微軟正黑體" panose="020B0604030504040204" pitchFamily="34" charset="-120"/>
                          <a:ea typeface="微軟正黑體" panose="020B0604030504040204" pitchFamily="34" charset="-120"/>
                        </a:rPr>
                        <a:t>問題三：</a:t>
                      </a:r>
                    </a:p>
                  </a:txBody>
                  <a:tcPr anchor="ctr"/>
                </a:tc>
                <a:extLst>
                  <a:ext uri="{0D108BD9-81ED-4DB2-BD59-A6C34878D82A}">
                    <a16:rowId xmlns:a16="http://schemas.microsoft.com/office/drawing/2014/main" val="10001"/>
                  </a:ext>
                </a:extLst>
              </a:tr>
              <a:tr h="378420">
                <a:tc rowSpan="2">
                  <a:txBody>
                    <a:bodyPr/>
                    <a:lstStyle/>
                    <a:p>
                      <a:pPr algn="ctr"/>
                      <a:r>
                        <a:rPr lang="zh-TW" altLang="en-US" sz="1600" b="1" dirty="0">
                          <a:latin typeface="微軟正黑體" panose="020B0604030504040204" pitchFamily="34" charset="-120"/>
                          <a:ea typeface="微軟正黑體" panose="020B0604030504040204" pitchFamily="34" charset="-120"/>
                        </a:rPr>
                        <a:t>執行中</a:t>
                      </a:r>
                    </a:p>
                  </a:txBody>
                  <a:tcPr anchor="ctr">
                    <a:solidFill>
                      <a:schemeClr val="accent4"/>
                    </a:solidFill>
                  </a:tcPr>
                </a:tc>
                <a:tc>
                  <a:txBody>
                    <a:bodyPr/>
                    <a:lstStyle/>
                    <a:p>
                      <a:pPr marL="0" algn="ctr" defTabSz="914400" rtl="0" eaLnBrk="1" latinLnBrk="0" hangingPunct="1"/>
                      <a:r>
                        <a:rPr lang="zh-TW" altLang="en-US" sz="1800" b="1" kern="1200" dirty="0">
                          <a:solidFill>
                            <a:schemeClr val="tx1"/>
                          </a:solidFill>
                          <a:latin typeface="微軟正黑體" panose="020B0604030504040204" pitchFamily="34" charset="-120"/>
                          <a:ea typeface="微軟正黑體" panose="020B0604030504040204" pitchFamily="34" charset="-120"/>
                          <a:cs typeface="+mn-cs"/>
                        </a:rPr>
                        <a:t>執行做法與內容</a:t>
                      </a:r>
                    </a:p>
                  </a:txBody>
                  <a:tcPr>
                    <a:solidFill>
                      <a:schemeClr val="accent4"/>
                    </a:solidFill>
                  </a:tcPr>
                </a:tc>
                <a:extLst>
                  <a:ext uri="{0D108BD9-81ED-4DB2-BD59-A6C34878D82A}">
                    <a16:rowId xmlns:a16="http://schemas.microsoft.com/office/drawing/2014/main" val="10002"/>
                  </a:ext>
                </a:extLst>
              </a:tr>
              <a:tr h="1298194">
                <a:tc vMerge="1">
                  <a:txBody>
                    <a:bodyPr/>
                    <a:lstStyle/>
                    <a:p>
                      <a:endParaRPr lang="zh-TW" altLang="en-US" dirty="0"/>
                    </a:p>
                  </a:txBody>
                  <a:tcPr/>
                </a:tc>
                <a:tc>
                  <a:txBody>
                    <a:bodyPr/>
                    <a:lstStyle/>
                    <a:p>
                      <a:pPr marL="285750" indent="-285750">
                        <a:buFont typeface="Arial" panose="020B0604020202020204" pitchFamily="34" charset="0"/>
                        <a:buChar char="•"/>
                      </a:pPr>
                      <a:r>
                        <a:rPr lang="zh-TW" altLang="en-US" sz="1400" dirty="0">
                          <a:latin typeface="微軟正黑體" panose="020B0604030504040204" pitchFamily="34" charset="-120"/>
                          <a:ea typeface="微軟正黑體" panose="020B0604030504040204" pitchFamily="34" charset="-120"/>
                        </a:rPr>
                        <a:t>做法一：</a:t>
                      </a:r>
                      <a:endParaRPr lang="en-US" altLang="zh-TW" sz="1400" dirty="0">
                        <a:latin typeface="微軟正黑體" panose="020B0604030504040204" pitchFamily="34" charset="-120"/>
                        <a:ea typeface="微軟正黑體" panose="020B0604030504040204" pitchFamily="34" charset="-120"/>
                      </a:endParaRPr>
                    </a:p>
                    <a:p>
                      <a:pPr marL="285750" indent="-285750">
                        <a:buFont typeface="Arial" panose="020B0604020202020204" pitchFamily="34" charset="0"/>
                        <a:buChar char="•"/>
                      </a:pPr>
                      <a:r>
                        <a:rPr lang="zh-TW" altLang="en-US" sz="1400" dirty="0">
                          <a:latin typeface="微軟正黑體" panose="020B0604030504040204" pitchFamily="34" charset="-120"/>
                          <a:ea typeface="微軟正黑體" panose="020B0604030504040204" pitchFamily="34" charset="-120"/>
                        </a:rPr>
                        <a:t>做法二：</a:t>
                      </a:r>
                      <a:endParaRPr lang="en-US" altLang="zh-TW" sz="1400" dirty="0">
                        <a:latin typeface="微軟正黑體" panose="020B0604030504040204" pitchFamily="34" charset="-120"/>
                        <a:ea typeface="微軟正黑體" panose="020B0604030504040204" pitchFamily="34" charset="-120"/>
                      </a:endParaRPr>
                    </a:p>
                    <a:p>
                      <a:pPr marL="285750" indent="-285750">
                        <a:buFont typeface="Arial" panose="020B0604020202020204" pitchFamily="34" charset="0"/>
                        <a:buChar char="•"/>
                      </a:pPr>
                      <a:r>
                        <a:rPr lang="zh-TW" altLang="en-US" sz="1400" dirty="0">
                          <a:latin typeface="微軟正黑體" panose="020B0604030504040204" pitchFamily="34" charset="-120"/>
                          <a:ea typeface="微軟正黑體" panose="020B0604030504040204" pitchFamily="34" charset="-120"/>
                        </a:rPr>
                        <a:t>做法三：</a:t>
                      </a:r>
                    </a:p>
                  </a:txBody>
                  <a:tcPr anchor="ctr"/>
                </a:tc>
                <a:extLst>
                  <a:ext uri="{0D108BD9-81ED-4DB2-BD59-A6C34878D82A}">
                    <a16:rowId xmlns:a16="http://schemas.microsoft.com/office/drawing/2014/main" val="10003"/>
                  </a:ext>
                </a:extLst>
              </a:tr>
              <a:tr h="378420">
                <a:tc rowSpan="2">
                  <a:txBody>
                    <a:bodyPr/>
                    <a:lstStyle/>
                    <a:p>
                      <a:pPr algn="ctr"/>
                      <a:r>
                        <a:rPr lang="zh-TW" altLang="en-US" sz="1600" b="1" dirty="0">
                          <a:latin typeface="微軟正黑體" panose="020B0604030504040204" pitchFamily="34" charset="-120"/>
                          <a:ea typeface="微軟正黑體" panose="020B0604030504040204" pitchFamily="34" charset="-120"/>
                        </a:rPr>
                        <a:t>執行後</a:t>
                      </a:r>
                    </a:p>
                  </a:txBody>
                  <a:tcPr anchor="ctr">
                    <a:solidFill>
                      <a:schemeClr val="accent5"/>
                    </a:solidFill>
                  </a:tcPr>
                </a:tc>
                <a:tc>
                  <a:txBody>
                    <a:bodyPr/>
                    <a:lstStyle/>
                    <a:p>
                      <a:pPr marL="0" algn="ctr" defTabSz="914400" rtl="0" eaLnBrk="1" latinLnBrk="0" hangingPunct="1"/>
                      <a:r>
                        <a:rPr lang="zh-TW" altLang="en-US" sz="1800" b="1" kern="1200" dirty="0">
                          <a:solidFill>
                            <a:schemeClr val="tx1"/>
                          </a:solidFill>
                          <a:latin typeface="微軟正黑體" panose="020B0604030504040204" pitchFamily="34" charset="-120"/>
                          <a:ea typeface="微軟正黑體" panose="020B0604030504040204" pitchFamily="34" charset="-120"/>
                          <a:cs typeface="+mn-cs"/>
                        </a:rPr>
                        <a:t>預期成果與效益</a:t>
                      </a:r>
                    </a:p>
                  </a:txBody>
                  <a:tcPr>
                    <a:solidFill>
                      <a:schemeClr val="accent5"/>
                    </a:solidFill>
                  </a:tcPr>
                </a:tc>
                <a:extLst>
                  <a:ext uri="{0D108BD9-81ED-4DB2-BD59-A6C34878D82A}">
                    <a16:rowId xmlns:a16="http://schemas.microsoft.com/office/drawing/2014/main" val="10004"/>
                  </a:ext>
                </a:extLst>
              </a:tr>
              <a:tr h="1501743">
                <a:tc vMerge="1">
                  <a:txBody>
                    <a:bodyPr/>
                    <a:lstStyle/>
                    <a:p>
                      <a:endParaRPr lang="zh-TW" altLang="en-US" dirty="0"/>
                    </a:p>
                  </a:txBody>
                  <a:tcPr/>
                </a:tc>
                <a:tc>
                  <a:txBody>
                    <a:bodyPr/>
                    <a:lstStyle/>
                    <a:p>
                      <a:pPr marL="285750" indent="-285750">
                        <a:buFont typeface="Arial" panose="020B0604020202020204" pitchFamily="34" charset="0"/>
                        <a:buChar char="•"/>
                      </a:pPr>
                      <a:r>
                        <a:rPr lang="zh-TW" altLang="en-US" sz="1400" dirty="0">
                          <a:latin typeface="微軟正黑體" panose="020B0604030504040204" pitchFamily="34" charset="-120"/>
                          <a:ea typeface="微軟正黑體" panose="020B0604030504040204" pitchFamily="34" charset="-120"/>
                        </a:rPr>
                        <a:t>量化效益：</a:t>
                      </a:r>
                      <a:endParaRPr lang="en-US" altLang="zh-TW" sz="1400" dirty="0">
                        <a:latin typeface="微軟正黑體" panose="020B0604030504040204" pitchFamily="34" charset="-120"/>
                        <a:ea typeface="微軟正黑體" panose="020B0604030504040204" pitchFamily="34" charset="-120"/>
                      </a:endParaRPr>
                    </a:p>
                    <a:p>
                      <a:pPr marL="285750" indent="-285750">
                        <a:buFont typeface="Arial" panose="020B0604020202020204" pitchFamily="34" charset="0"/>
                        <a:buChar char="•"/>
                      </a:pPr>
                      <a:endParaRPr lang="en-US" altLang="zh-TW" sz="1400" dirty="0">
                        <a:latin typeface="微軟正黑體" panose="020B0604030504040204" pitchFamily="34" charset="-120"/>
                        <a:ea typeface="微軟正黑體" panose="020B0604030504040204" pitchFamily="34" charset="-120"/>
                      </a:endParaRPr>
                    </a:p>
                    <a:p>
                      <a:pPr marL="285750" indent="-285750">
                        <a:buFont typeface="Arial" panose="020B0604020202020204" pitchFamily="34" charset="0"/>
                        <a:buChar char="•"/>
                      </a:pPr>
                      <a:endParaRPr lang="en-US" altLang="zh-TW" sz="1400" dirty="0">
                        <a:latin typeface="微軟正黑體" panose="020B0604030504040204" pitchFamily="34" charset="-120"/>
                        <a:ea typeface="微軟正黑體" panose="020B0604030504040204" pitchFamily="34" charset="-120"/>
                      </a:endParaRPr>
                    </a:p>
                    <a:p>
                      <a:pPr marL="285750" indent="-285750">
                        <a:buFont typeface="Arial" panose="020B0604020202020204" pitchFamily="34" charset="0"/>
                        <a:buChar char="•"/>
                      </a:pPr>
                      <a:r>
                        <a:rPr lang="zh-TW" altLang="en-US" sz="1400" dirty="0">
                          <a:latin typeface="微軟正黑體" panose="020B0604030504040204" pitchFamily="34" charset="-120"/>
                          <a:ea typeface="微軟正黑體" panose="020B0604030504040204" pitchFamily="34" charset="-120"/>
                        </a:rPr>
                        <a:t>質化效益：</a:t>
                      </a:r>
                      <a:endParaRPr lang="en-US" altLang="zh-TW" sz="1400" dirty="0">
                        <a:latin typeface="微軟正黑體" panose="020B0604030504040204" pitchFamily="34" charset="-120"/>
                        <a:ea typeface="微軟正黑體" panose="020B0604030504040204" pitchFamily="34" charset="-120"/>
                      </a:endParaRPr>
                    </a:p>
                    <a:p>
                      <a:pPr marL="285750" indent="-285750">
                        <a:buFont typeface="Arial" panose="020B0604020202020204" pitchFamily="34" charset="0"/>
                        <a:buChar char="•"/>
                      </a:pPr>
                      <a:endParaRPr lang="zh-TW" altLang="en-US" sz="1400" dirty="0">
                        <a:solidFill>
                          <a:schemeClr val="bg1">
                            <a:lumMod val="50000"/>
                          </a:schemeClr>
                        </a:solidFill>
                        <a:latin typeface="微軟正黑體" panose="020B0604030504040204" pitchFamily="34" charset="-120"/>
                        <a:ea typeface="微軟正黑體" panose="020B0604030504040204" pitchFamily="34" charset="-120"/>
                      </a:endParaRPr>
                    </a:p>
                  </a:txBody>
                  <a:tcPr/>
                </a:tc>
                <a:extLst>
                  <a:ext uri="{0D108BD9-81ED-4DB2-BD59-A6C34878D82A}">
                    <a16:rowId xmlns:a16="http://schemas.microsoft.com/office/drawing/2014/main" val="10005"/>
                  </a:ext>
                </a:extLst>
              </a:tr>
            </a:tbl>
          </a:graphicData>
        </a:graphic>
      </p:graphicFrame>
      <p:sp>
        <p:nvSpPr>
          <p:cNvPr id="7" name="圓角矩形圖說文字 6"/>
          <p:cNvSpPr/>
          <p:nvPr/>
        </p:nvSpPr>
        <p:spPr>
          <a:xfrm>
            <a:off x="2483768" y="3176972"/>
            <a:ext cx="4392488" cy="1080120"/>
          </a:xfrm>
          <a:prstGeom prst="wedgeRoundRectCallout">
            <a:avLst>
              <a:gd name="adj1" fmla="val -62780"/>
              <a:gd name="adj2" fmla="val 6382"/>
              <a:gd name="adj3" fmla="val 16667"/>
            </a:avLst>
          </a:prstGeom>
          <a:solidFill>
            <a:srgbClr val="C0C0C0">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71450" indent="-171450">
              <a:lnSpc>
                <a:spcPts val="1800"/>
              </a:lnSpc>
              <a:buFont typeface="Arial" panose="020B0604020202020204" pitchFamily="34" charset="0"/>
              <a:buChar char="•"/>
            </a:pPr>
            <a:r>
              <a:rPr lang="zh-TW" altLang="en-US" sz="1600" dirty="0">
                <a:solidFill>
                  <a:srgbClr val="FF6600"/>
                </a:solidFill>
                <a:latin typeface="微軟正黑體" panose="020B0604030504040204" pitchFamily="34" charset="-120"/>
                <a:ea typeface="微軟正黑體" panose="020B0604030504040204" pitchFamily="34" charset="-120"/>
              </a:rPr>
              <a:t>應具體說明需政府投入輔導資源理由。</a:t>
            </a:r>
            <a:endParaRPr lang="en-US" altLang="zh-TW" sz="1600" dirty="0">
              <a:solidFill>
                <a:srgbClr val="FF6600"/>
              </a:solidFill>
              <a:latin typeface="微軟正黑體" panose="020B0604030504040204" pitchFamily="34" charset="-120"/>
              <a:ea typeface="微軟正黑體" panose="020B0604030504040204" pitchFamily="34" charset="-120"/>
            </a:endParaRPr>
          </a:p>
          <a:p>
            <a:pPr marL="171450" indent="-171450">
              <a:lnSpc>
                <a:spcPts val="1800"/>
              </a:lnSpc>
              <a:buFont typeface="Arial" panose="020B0604020202020204" pitchFamily="34" charset="0"/>
              <a:buChar char="•"/>
            </a:pPr>
            <a:r>
              <a:rPr lang="zh-TW" altLang="en-US" sz="1600" dirty="0">
                <a:solidFill>
                  <a:srgbClr val="FF6600"/>
                </a:solidFill>
                <a:latin typeface="微軟正黑體" panose="020B0604030504040204" pitchFamily="34" charset="-120"/>
                <a:ea typeface="微軟正黑體" panose="020B0604030504040204" pitchFamily="34" charset="-120"/>
              </a:rPr>
              <a:t>條列式表達，內容請具體。</a:t>
            </a:r>
            <a:endParaRPr lang="en-US" altLang="zh-TW" sz="1600" dirty="0">
              <a:solidFill>
                <a:srgbClr val="FF6600"/>
              </a:solidFill>
              <a:latin typeface="微軟正黑體" panose="020B0604030504040204" pitchFamily="34" charset="-120"/>
              <a:ea typeface="微軟正黑體" panose="020B0604030504040204" pitchFamily="34" charset="-120"/>
            </a:endParaRPr>
          </a:p>
          <a:p>
            <a:pPr marL="171450" indent="-171450">
              <a:lnSpc>
                <a:spcPts val="1800"/>
              </a:lnSpc>
              <a:buFont typeface="Arial" panose="020B0604020202020204" pitchFamily="34" charset="0"/>
              <a:buChar char="•"/>
            </a:pPr>
            <a:r>
              <a:rPr lang="zh-TW" altLang="en-US" sz="1600" dirty="0">
                <a:solidFill>
                  <a:srgbClr val="FF6600"/>
                </a:solidFill>
                <a:latin typeface="微軟正黑體" panose="020B0604030504040204" pitchFamily="34" charset="-120"/>
                <a:ea typeface="微軟正黑體" panose="020B0604030504040204" pitchFamily="34" charset="-120"/>
              </a:rPr>
              <a:t>需說明創新性做法為何。</a:t>
            </a:r>
            <a:endParaRPr lang="en-US" altLang="zh-TW" sz="1600" dirty="0">
              <a:solidFill>
                <a:srgbClr val="FF6600"/>
              </a:solidFill>
              <a:latin typeface="微軟正黑體" panose="020B0604030504040204" pitchFamily="34" charset="-120"/>
              <a:ea typeface="微軟正黑體" panose="020B0604030504040204" pitchFamily="34" charset="-120"/>
            </a:endParaRPr>
          </a:p>
          <a:p>
            <a:pPr marL="171450" indent="-171450">
              <a:lnSpc>
                <a:spcPts val="1800"/>
              </a:lnSpc>
              <a:buFont typeface="Arial" panose="020B0604020202020204" pitchFamily="34" charset="0"/>
              <a:buChar char="•"/>
            </a:pPr>
            <a:r>
              <a:rPr lang="zh-TW" altLang="en-US" sz="1600" dirty="0">
                <a:solidFill>
                  <a:srgbClr val="FF6600"/>
                </a:solidFill>
                <a:latin typeface="微軟正黑體" panose="020B0604030504040204" pitchFamily="34" charset="-120"/>
                <a:ea typeface="微軟正黑體" panose="020B0604030504040204" pitchFamily="34" charset="-120"/>
              </a:rPr>
              <a:t>務必依「執行前問題」，逐條對應執行作法。</a:t>
            </a:r>
            <a:endParaRPr lang="en-US" altLang="zh-TW" sz="1600" dirty="0">
              <a:solidFill>
                <a:srgbClr val="FF6600"/>
              </a:solidFill>
              <a:latin typeface="微軟正黑體" panose="020B0604030504040204" pitchFamily="34" charset="-120"/>
              <a:ea typeface="微軟正黑體" panose="020B0604030504040204" pitchFamily="34" charset="-120"/>
            </a:endParaRPr>
          </a:p>
        </p:txBody>
      </p:sp>
      <p:sp>
        <p:nvSpPr>
          <p:cNvPr id="8" name="圓角矩形圖說文字 7"/>
          <p:cNvSpPr/>
          <p:nvPr/>
        </p:nvSpPr>
        <p:spPr>
          <a:xfrm>
            <a:off x="2483768" y="1772816"/>
            <a:ext cx="4392488" cy="864096"/>
          </a:xfrm>
          <a:prstGeom prst="wedgeRoundRectCallout">
            <a:avLst>
              <a:gd name="adj1" fmla="val -62780"/>
              <a:gd name="adj2" fmla="val 6382"/>
              <a:gd name="adj3" fmla="val 16667"/>
            </a:avLst>
          </a:prstGeom>
          <a:solidFill>
            <a:srgbClr val="C0C0C0">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71450" indent="-171450">
              <a:lnSpc>
                <a:spcPts val="2000"/>
              </a:lnSpc>
              <a:buFont typeface="Arial" panose="020B0604020202020204" pitchFamily="34" charset="0"/>
              <a:buChar char="•"/>
            </a:pPr>
            <a:r>
              <a:rPr lang="zh-TW" altLang="en-US" sz="1600" dirty="0">
                <a:solidFill>
                  <a:srgbClr val="FF6600"/>
                </a:solidFill>
                <a:latin typeface="微軟正黑體" panose="020B0604030504040204" pitchFamily="34" charset="-120"/>
                <a:ea typeface="微軟正黑體" panose="020B0604030504040204" pitchFamily="34" charset="-120"/>
              </a:rPr>
              <a:t>政府政策的規範</a:t>
            </a:r>
            <a:endParaRPr lang="en-US" altLang="zh-TW" sz="1600" dirty="0">
              <a:solidFill>
                <a:srgbClr val="FF6600"/>
              </a:solidFill>
              <a:latin typeface="微軟正黑體" panose="020B0604030504040204" pitchFamily="34" charset="-120"/>
              <a:ea typeface="微軟正黑體" panose="020B0604030504040204" pitchFamily="34" charset="-120"/>
            </a:endParaRPr>
          </a:p>
          <a:p>
            <a:pPr marL="171450" indent="-171450">
              <a:lnSpc>
                <a:spcPts val="2000"/>
              </a:lnSpc>
              <a:buFont typeface="Arial" panose="020B0604020202020204" pitchFamily="34" charset="0"/>
              <a:buChar char="•"/>
            </a:pPr>
            <a:r>
              <a:rPr lang="zh-TW" altLang="en-US" sz="1600" dirty="0">
                <a:solidFill>
                  <a:srgbClr val="FF6600"/>
                </a:solidFill>
                <a:latin typeface="微軟正黑體" panose="020B0604030504040204" pitchFamily="34" charset="-120"/>
                <a:ea typeface="微軟正黑體" panose="020B0604030504040204" pitchFamily="34" charset="-120"/>
              </a:rPr>
              <a:t>國際趨勢</a:t>
            </a:r>
            <a:endParaRPr lang="en-US" altLang="zh-TW" sz="1600" dirty="0">
              <a:solidFill>
                <a:srgbClr val="FF6600"/>
              </a:solidFill>
              <a:latin typeface="微軟正黑體" panose="020B0604030504040204" pitchFamily="34" charset="-120"/>
              <a:ea typeface="微軟正黑體" panose="020B0604030504040204" pitchFamily="34" charset="-120"/>
            </a:endParaRPr>
          </a:p>
          <a:p>
            <a:pPr marL="171450" indent="-171450">
              <a:lnSpc>
                <a:spcPts val="2000"/>
              </a:lnSpc>
              <a:buFont typeface="Arial" panose="020B0604020202020204" pitchFamily="34" charset="0"/>
              <a:buChar char="•"/>
            </a:pPr>
            <a:r>
              <a:rPr lang="zh-TW" altLang="en-US" sz="1600" dirty="0">
                <a:solidFill>
                  <a:srgbClr val="FF6600"/>
                </a:solidFill>
                <a:latin typeface="微軟正黑體" panose="020B0604030504040204" pitchFamily="34" charset="-120"/>
                <a:ea typeface="微軟正黑體" panose="020B0604030504040204" pitchFamily="34" charset="-120"/>
              </a:rPr>
              <a:t>面臨的問題</a:t>
            </a:r>
            <a:endParaRPr lang="en-US" altLang="zh-TW" sz="1600" dirty="0">
              <a:solidFill>
                <a:srgbClr val="FF6600"/>
              </a:solidFill>
              <a:latin typeface="微軟正黑體" panose="020B0604030504040204" pitchFamily="34" charset="-120"/>
              <a:ea typeface="微軟正黑體" panose="020B0604030504040204" pitchFamily="34" charset="-120"/>
            </a:endParaRPr>
          </a:p>
        </p:txBody>
      </p:sp>
      <p:sp>
        <p:nvSpPr>
          <p:cNvPr id="9" name="圓角矩形圖說文字 8"/>
          <p:cNvSpPr/>
          <p:nvPr/>
        </p:nvSpPr>
        <p:spPr>
          <a:xfrm>
            <a:off x="2483768" y="4869160"/>
            <a:ext cx="5760640" cy="1368152"/>
          </a:xfrm>
          <a:prstGeom prst="wedgeRoundRectCallout">
            <a:avLst>
              <a:gd name="adj1" fmla="val -67486"/>
              <a:gd name="adj2" fmla="val -3148"/>
              <a:gd name="adj3" fmla="val 16667"/>
            </a:avLst>
          </a:prstGeom>
          <a:solidFill>
            <a:srgbClr val="C0C0C0">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88900" indent="-88900">
              <a:lnSpc>
                <a:spcPts val="2000"/>
              </a:lnSpc>
              <a:buFont typeface="Arial" panose="020B0604020202020204" pitchFamily="34" charset="0"/>
              <a:buChar char="•"/>
            </a:pPr>
            <a:r>
              <a:rPr lang="zh-TW" altLang="en-US" sz="1600" b="1" dirty="0">
                <a:solidFill>
                  <a:srgbClr val="FF0000"/>
                </a:solidFill>
                <a:latin typeface="微軟正黑體" panose="020B0604030504040204" pitchFamily="34" charset="-120"/>
                <a:ea typeface="微軟正黑體" panose="020B0604030504040204" pitchFamily="34" charset="-120"/>
              </a:rPr>
              <a:t>每家必填量化效益</a:t>
            </a:r>
            <a:r>
              <a:rPr lang="en-US" altLang="zh-TW" sz="1600" b="1" dirty="0">
                <a:solidFill>
                  <a:srgbClr val="FF0000"/>
                </a:solidFill>
                <a:latin typeface="微軟正黑體" panose="020B0604030504040204" pitchFamily="34" charset="-120"/>
                <a:ea typeface="微軟正黑體" panose="020B0604030504040204" pitchFamily="34" charset="-120"/>
              </a:rPr>
              <a:t>(</a:t>
            </a:r>
            <a:r>
              <a:rPr lang="zh-TW" altLang="en-US" sz="1600" b="1" dirty="0">
                <a:solidFill>
                  <a:srgbClr val="FF0000"/>
                </a:solidFill>
                <a:latin typeface="微軟正黑體" panose="020B0604030504040204" pitchFamily="34" charset="-120"/>
                <a:ea typeface="微軟正黑體" panose="020B0604030504040204" pitchFamily="34" charset="-120"/>
              </a:rPr>
              <a:t>產值、促投、降低成本</a:t>
            </a:r>
            <a:r>
              <a:rPr lang="en-US" altLang="zh-TW" sz="1600" b="1" dirty="0">
                <a:solidFill>
                  <a:srgbClr val="FF0000"/>
                </a:solidFill>
                <a:latin typeface="微軟正黑體" panose="020B0604030504040204" pitchFamily="34" charset="-120"/>
                <a:ea typeface="微軟正黑體" panose="020B0604030504040204" pitchFamily="34" charset="-120"/>
              </a:rPr>
              <a:t>)/</a:t>
            </a:r>
            <a:r>
              <a:rPr lang="zh-TW" altLang="en-US" sz="1600" b="1" dirty="0">
                <a:solidFill>
                  <a:srgbClr val="FF0000"/>
                </a:solidFill>
                <a:latin typeface="微軟正黑體" panose="020B0604030504040204" pitchFamily="34" charset="-120"/>
                <a:ea typeface="微軟正黑體" panose="020B0604030504040204" pitchFamily="34" charset="-120"/>
              </a:rPr>
              <a:t>質化效益</a:t>
            </a:r>
            <a:endParaRPr lang="en-US" altLang="zh-TW" sz="1600" b="1" dirty="0">
              <a:solidFill>
                <a:srgbClr val="FF0000"/>
              </a:solidFill>
              <a:latin typeface="微軟正黑體" panose="020B0604030504040204" pitchFamily="34" charset="-120"/>
              <a:ea typeface="微軟正黑體" panose="020B0604030504040204" pitchFamily="34" charset="-120"/>
            </a:endParaRPr>
          </a:p>
          <a:p>
            <a:pPr marL="88900" indent="-88900">
              <a:lnSpc>
                <a:spcPts val="2000"/>
              </a:lnSpc>
              <a:buFont typeface="Arial" panose="020B0604020202020204" pitchFamily="34" charset="0"/>
              <a:buChar char="•"/>
            </a:pPr>
            <a:r>
              <a:rPr lang="zh-TW" altLang="en-US" sz="1600" dirty="0">
                <a:solidFill>
                  <a:srgbClr val="FF6600"/>
                </a:solidFill>
                <a:latin typeface="微軟正黑體" panose="020B0604030504040204" pitchFamily="34" charset="-120"/>
                <a:ea typeface="微軟正黑體" panose="020B0604030504040204" pitchFamily="34" charset="-120"/>
              </a:rPr>
              <a:t>整體體系提升效益說明</a:t>
            </a:r>
            <a:endParaRPr lang="en-US" altLang="zh-TW" sz="1600" dirty="0">
              <a:solidFill>
                <a:srgbClr val="FF6600"/>
              </a:solidFill>
              <a:latin typeface="微軟正黑體" panose="020B0604030504040204" pitchFamily="34" charset="-120"/>
              <a:ea typeface="微軟正黑體" panose="020B0604030504040204" pitchFamily="34" charset="-120"/>
            </a:endParaRPr>
          </a:p>
          <a:p>
            <a:pPr marL="88900" indent="-88900">
              <a:lnSpc>
                <a:spcPts val="2000"/>
              </a:lnSpc>
              <a:buFont typeface="Arial" panose="020B0604020202020204" pitchFamily="34" charset="0"/>
              <a:buChar char="•"/>
            </a:pPr>
            <a:r>
              <a:rPr lang="zh-TW" altLang="en-US" sz="1600" dirty="0">
                <a:solidFill>
                  <a:srgbClr val="FF6600"/>
                </a:solidFill>
                <a:latin typeface="微軟正黑體" panose="020B0604030504040204" pitchFamily="34" charset="-120"/>
                <a:ea typeface="微軟正黑體" panose="020B0604030504040204" pitchFamily="34" charset="-120"/>
              </a:rPr>
              <a:t>其他環保面、社會面、經濟面示範績效</a:t>
            </a:r>
            <a:endParaRPr lang="en-US" altLang="zh-TW" sz="1600" dirty="0">
              <a:solidFill>
                <a:srgbClr val="FF6600"/>
              </a:solidFill>
              <a:latin typeface="微軟正黑體" panose="020B0604030504040204" pitchFamily="34" charset="-120"/>
              <a:ea typeface="微軟正黑體" panose="020B0604030504040204" pitchFamily="34" charset="-120"/>
            </a:endParaRPr>
          </a:p>
        </p:txBody>
      </p:sp>
      <p:sp>
        <p:nvSpPr>
          <p:cNvPr id="10" name="矩形 9"/>
          <p:cNvSpPr/>
          <p:nvPr/>
        </p:nvSpPr>
        <p:spPr>
          <a:xfrm>
            <a:off x="224949" y="848819"/>
            <a:ext cx="3089307" cy="374461"/>
          </a:xfrm>
          <a:prstGeom prst="rect">
            <a:avLst/>
          </a:prstGeom>
        </p:spPr>
        <p:txBody>
          <a:bodyPr wrap="none">
            <a:spAutoFit/>
          </a:bodyPr>
          <a:lstStyle/>
          <a:p>
            <a:pPr algn="ctr">
              <a:lnSpc>
                <a:spcPts val="2200"/>
              </a:lnSpc>
            </a:pPr>
            <a:r>
              <a:rPr lang="zh-TW" altLang="en-US" b="1" kern="100" dirty="0">
                <a:latin typeface="微軟正黑體" panose="020B0604030504040204" pitchFamily="34" charset="-120"/>
                <a:ea typeface="微軟正黑體" panose="020B0604030504040204" pitchFamily="34" charset="-120"/>
              </a:rPr>
              <a:t>三、合作單位</a:t>
            </a:r>
            <a:r>
              <a:rPr lang="en-US" altLang="zh-TW" b="1" kern="100" dirty="0">
                <a:latin typeface="微軟正黑體" panose="020B0604030504040204" pitchFamily="34" charset="-120"/>
                <a:ea typeface="微軟正黑體" panose="020B0604030504040204" pitchFamily="34" charset="-120"/>
              </a:rPr>
              <a:t>(</a:t>
            </a:r>
            <a:r>
              <a:rPr lang="zh-TW" altLang="en-US" b="1" kern="100" dirty="0">
                <a:latin typeface="微軟正黑體" panose="020B0604030504040204" pitchFamily="34" charset="-120"/>
                <a:ea typeface="微軟正黑體" panose="020B0604030504040204" pitchFamily="34" charset="-120"/>
              </a:rPr>
              <a:t>二</a:t>
            </a:r>
            <a:r>
              <a:rPr lang="en-US" altLang="zh-TW" b="1" kern="100" dirty="0">
                <a:latin typeface="微軟正黑體" panose="020B0604030504040204" pitchFamily="34" charset="-120"/>
                <a:ea typeface="微軟正黑體" panose="020B0604030504040204" pitchFamily="34" charset="-120"/>
              </a:rPr>
              <a:t>)OOOOOO</a:t>
            </a:r>
            <a:endParaRPr lang="zh-TW" altLang="en-US" b="1" kern="100" dirty="0">
              <a:latin typeface="微軟正黑體" panose="020B0604030504040204" pitchFamily="34" charset="-120"/>
              <a:ea typeface="微軟正黑體" panose="020B0604030504040204" pitchFamily="34" charset="-120"/>
            </a:endParaRPr>
          </a:p>
        </p:txBody>
      </p:sp>
      <p:sp>
        <p:nvSpPr>
          <p:cNvPr id="11" name="圓角矩形圖說文字 10"/>
          <p:cNvSpPr/>
          <p:nvPr/>
        </p:nvSpPr>
        <p:spPr>
          <a:xfrm>
            <a:off x="3347864" y="873277"/>
            <a:ext cx="4392488" cy="325546"/>
          </a:xfrm>
          <a:prstGeom prst="wedgeRoundRectCallout">
            <a:avLst>
              <a:gd name="adj1" fmla="val -62780"/>
              <a:gd name="adj2" fmla="val 6382"/>
              <a:gd name="adj3" fmla="val 16667"/>
            </a:avLst>
          </a:prstGeom>
          <a:solidFill>
            <a:srgbClr val="C0C0C0">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71450" indent="-171450">
              <a:lnSpc>
                <a:spcPts val="2000"/>
              </a:lnSpc>
              <a:buFont typeface="Arial" panose="020B0604020202020204" pitchFamily="34" charset="0"/>
              <a:buChar char="•"/>
            </a:pPr>
            <a:r>
              <a:rPr lang="zh-TW" altLang="en-US" sz="1600" dirty="0">
                <a:solidFill>
                  <a:srgbClr val="FF6600"/>
                </a:solidFill>
                <a:latin typeface="微軟正黑體" panose="020B0604030504040204" pitchFamily="34" charset="-120"/>
                <a:ea typeface="微軟正黑體" panose="020B0604030504040204" pitchFamily="34" charset="-120"/>
              </a:rPr>
              <a:t>請填合作單位名稱</a:t>
            </a:r>
            <a:endParaRPr lang="en-US" altLang="zh-TW" sz="1600" dirty="0">
              <a:solidFill>
                <a:srgbClr val="FF6600"/>
              </a:solidFill>
              <a:latin typeface="微軟正黑體" panose="020B0604030504040204" pitchFamily="34" charset="-120"/>
              <a:ea typeface="微軟正黑體" panose="020B0604030504040204" pitchFamily="34" charset="-120"/>
            </a:endParaRPr>
          </a:p>
        </p:txBody>
      </p:sp>
    </p:spTree>
    <p:extLst>
      <p:ext uri="{BB962C8B-B14F-4D97-AF65-F5344CB8AC3E}">
        <p14:creationId xmlns:p14="http://schemas.microsoft.com/office/powerpoint/2010/main" val="48100602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fontScale="90000"/>
          </a:bodyPr>
          <a:lstStyle/>
          <a:p>
            <a:r>
              <a:rPr lang="zh-TW" altLang="en-US" dirty="0"/>
              <a:t>二、計畫目標與執行內容</a:t>
            </a:r>
          </a:p>
        </p:txBody>
      </p:sp>
      <p:sp>
        <p:nvSpPr>
          <p:cNvPr id="4" name="投影片編號版面配置區 3"/>
          <p:cNvSpPr>
            <a:spLocks noGrp="1"/>
          </p:cNvSpPr>
          <p:nvPr>
            <p:ph type="sldNum" sz="quarter" idx="12"/>
          </p:nvPr>
        </p:nvSpPr>
        <p:spPr/>
        <p:txBody>
          <a:bodyPr/>
          <a:lstStyle/>
          <a:p>
            <a:fld id="{73223D1E-4C2A-4DC2-9A2B-E1865257190C}" type="slidenum">
              <a:rPr lang="zh-TW" altLang="en-US" smtClean="0"/>
              <a:pPr/>
              <a:t>8</a:t>
            </a:fld>
            <a:endParaRPr lang="zh-TW" altLang="en-US"/>
          </a:p>
        </p:txBody>
      </p:sp>
      <p:graphicFrame>
        <p:nvGraphicFramePr>
          <p:cNvPr id="6" name="表格 5"/>
          <p:cNvGraphicFramePr>
            <a:graphicFrameLocks noGrp="1"/>
          </p:cNvGraphicFramePr>
          <p:nvPr/>
        </p:nvGraphicFramePr>
        <p:xfrm>
          <a:off x="251520" y="1211173"/>
          <a:ext cx="8640960" cy="5043905"/>
        </p:xfrm>
        <a:graphic>
          <a:graphicData uri="http://schemas.openxmlformats.org/drawingml/2006/table">
            <a:tbl>
              <a:tblPr firstRow="1" bandRow="1">
                <a:tableStyleId>{5940675A-B579-460E-94D1-54222C63F5DA}</a:tableStyleId>
              </a:tblPr>
              <a:tblGrid>
                <a:gridCol w="432048">
                  <a:extLst>
                    <a:ext uri="{9D8B030D-6E8A-4147-A177-3AD203B41FA5}">
                      <a16:colId xmlns:a16="http://schemas.microsoft.com/office/drawing/2014/main" val="20000"/>
                    </a:ext>
                  </a:extLst>
                </a:gridCol>
                <a:gridCol w="8208912">
                  <a:extLst>
                    <a:ext uri="{9D8B030D-6E8A-4147-A177-3AD203B41FA5}">
                      <a16:colId xmlns:a16="http://schemas.microsoft.com/office/drawing/2014/main" val="20001"/>
                    </a:ext>
                  </a:extLst>
                </a:gridCol>
              </a:tblGrid>
              <a:tr h="378420">
                <a:tc rowSpan="2">
                  <a:txBody>
                    <a:bodyPr/>
                    <a:lstStyle/>
                    <a:p>
                      <a:pPr algn="ctr"/>
                      <a:r>
                        <a:rPr lang="zh-TW" altLang="en-US" sz="1600" b="1" dirty="0">
                          <a:latin typeface="微軟正黑體" panose="020B0604030504040204" pitchFamily="34" charset="-120"/>
                          <a:ea typeface="微軟正黑體" panose="020B0604030504040204" pitchFamily="34" charset="-120"/>
                        </a:rPr>
                        <a:t>執行前</a:t>
                      </a:r>
                    </a:p>
                  </a:txBody>
                  <a:tcPr anchor="ctr">
                    <a:solidFill>
                      <a:schemeClr val="accent3"/>
                    </a:solidFill>
                  </a:tcPr>
                </a:tc>
                <a:tc>
                  <a:txBody>
                    <a:bodyPr/>
                    <a:lstStyle/>
                    <a:p>
                      <a:pPr algn="ctr"/>
                      <a:r>
                        <a:rPr lang="zh-TW" altLang="en-US" sz="1800" b="1" dirty="0">
                          <a:latin typeface="微軟正黑體" panose="020B0604030504040204" pitchFamily="34" charset="-120"/>
                          <a:ea typeface="微軟正黑體" panose="020B0604030504040204" pitchFamily="34" charset="-120"/>
                        </a:rPr>
                        <a:t>面臨的問題與挑戰</a:t>
                      </a:r>
                    </a:p>
                  </a:txBody>
                  <a:tcPr>
                    <a:solidFill>
                      <a:schemeClr val="accent3"/>
                    </a:solidFill>
                  </a:tcPr>
                </a:tc>
                <a:extLst>
                  <a:ext uri="{0D108BD9-81ED-4DB2-BD59-A6C34878D82A}">
                    <a16:rowId xmlns:a16="http://schemas.microsoft.com/office/drawing/2014/main" val="10000"/>
                  </a:ext>
                </a:extLst>
              </a:tr>
              <a:tr h="1108708">
                <a:tc vMerge="1">
                  <a:txBody>
                    <a:bodyPr/>
                    <a:lstStyle/>
                    <a:p>
                      <a:endParaRPr lang="zh-TW" altLang="en-US" dirty="0"/>
                    </a:p>
                  </a:txBody>
                  <a:tcPr/>
                </a:tc>
                <a:tc>
                  <a:txBody>
                    <a:bodyPr/>
                    <a:lstStyle/>
                    <a:p>
                      <a:pPr marL="285750" indent="-285750">
                        <a:buFont typeface="Arial" panose="020B0604020202020204" pitchFamily="34" charset="0"/>
                        <a:buChar char="•"/>
                      </a:pPr>
                      <a:r>
                        <a:rPr lang="zh-TW" altLang="en-US" sz="1400" dirty="0">
                          <a:latin typeface="微軟正黑體" panose="020B0604030504040204" pitchFamily="34" charset="-120"/>
                          <a:ea typeface="微軟正黑體" panose="020B0604030504040204" pitchFamily="34" charset="-120"/>
                        </a:rPr>
                        <a:t>問題一：</a:t>
                      </a:r>
                      <a:endParaRPr lang="en-US" altLang="zh-TW" sz="1400" dirty="0">
                        <a:latin typeface="微軟正黑體" panose="020B0604030504040204" pitchFamily="34" charset="-120"/>
                        <a:ea typeface="微軟正黑體" panose="020B0604030504040204" pitchFamily="34" charset="-120"/>
                      </a:endParaRPr>
                    </a:p>
                    <a:p>
                      <a:pPr marL="285750" indent="-285750">
                        <a:buFont typeface="Arial" panose="020B0604020202020204" pitchFamily="34" charset="0"/>
                        <a:buChar char="•"/>
                      </a:pPr>
                      <a:r>
                        <a:rPr lang="zh-TW" altLang="en-US" sz="1400" dirty="0">
                          <a:latin typeface="微軟正黑體" panose="020B0604030504040204" pitchFamily="34" charset="-120"/>
                          <a:ea typeface="微軟正黑體" panose="020B0604030504040204" pitchFamily="34" charset="-120"/>
                        </a:rPr>
                        <a:t>問題二：</a:t>
                      </a:r>
                      <a:endParaRPr lang="en-US" altLang="zh-TW" sz="1400" dirty="0">
                        <a:latin typeface="微軟正黑體" panose="020B0604030504040204" pitchFamily="34" charset="-120"/>
                        <a:ea typeface="微軟正黑體" panose="020B0604030504040204" pitchFamily="34" charset="-120"/>
                      </a:endParaRPr>
                    </a:p>
                    <a:p>
                      <a:pPr marL="285750" indent="-285750">
                        <a:buFont typeface="Arial" panose="020B0604020202020204" pitchFamily="34" charset="0"/>
                        <a:buChar char="•"/>
                      </a:pPr>
                      <a:r>
                        <a:rPr lang="zh-TW" altLang="en-US" sz="1400" dirty="0">
                          <a:latin typeface="微軟正黑體" panose="020B0604030504040204" pitchFamily="34" charset="-120"/>
                          <a:ea typeface="微軟正黑體" panose="020B0604030504040204" pitchFamily="34" charset="-120"/>
                        </a:rPr>
                        <a:t>問題三：</a:t>
                      </a:r>
                    </a:p>
                  </a:txBody>
                  <a:tcPr anchor="ctr"/>
                </a:tc>
                <a:extLst>
                  <a:ext uri="{0D108BD9-81ED-4DB2-BD59-A6C34878D82A}">
                    <a16:rowId xmlns:a16="http://schemas.microsoft.com/office/drawing/2014/main" val="10001"/>
                  </a:ext>
                </a:extLst>
              </a:tr>
              <a:tr h="378420">
                <a:tc rowSpan="2">
                  <a:txBody>
                    <a:bodyPr/>
                    <a:lstStyle/>
                    <a:p>
                      <a:pPr algn="ctr"/>
                      <a:r>
                        <a:rPr lang="zh-TW" altLang="en-US" sz="1600" b="1" dirty="0">
                          <a:latin typeface="微軟正黑體" panose="020B0604030504040204" pitchFamily="34" charset="-120"/>
                          <a:ea typeface="微軟正黑體" panose="020B0604030504040204" pitchFamily="34" charset="-120"/>
                        </a:rPr>
                        <a:t>執行中</a:t>
                      </a:r>
                    </a:p>
                  </a:txBody>
                  <a:tcPr anchor="ctr">
                    <a:solidFill>
                      <a:schemeClr val="accent4"/>
                    </a:solidFill>
                  </a:tcPr>
                </a:tc>
                <a:tc>
                  <a:txBody>
                    <a:bodyPr/>
                    <a:lstStyle/>
                    <a:p>
                      <a:pPr marL="0" algn="ctr" defTabSz="914400" rtl="0" eaLnBrk="1" latinLnBrk="0" hangingPunct="1"/>
                      <a:r>
                        <a:rPr lang="zh-TW" altLang="en-US" sz="1800" b="1" kern="1200" dirty="0">
                          <a:solidFill>
                            <a:schemeClr val="tx1"/>
                          </a:solidFill>
                          <a:latin typeface="微軟正黑體" panose="020B0604030504040204" pitchFamily="34" charset="-120"/>
                          <a:ea typeface="微軟正黑體" panose="020B0604030504040204" pitchFamily="34" charset="-120"/>
                          <a:cs typeface="+mn-cs"/>
                        </a:rPr>
                        <a:t>執行做法與內容</a:t>
                      </a:r>
                    </a:p>
                  </a:txBody>
                  <a:tcPr>
                    <a:solidFill>
                      <a:schemeClr val="accent4"/>
                    </a:solidFill>
                  </a:tcPr>
                </a:tc>
                <a:extLst>
                  <a:ext uri="{0D108BD9-81ED-4DB2-BD59-A6C34878D82A}">
                    <a16:rowId xmlns:a16="http://schemas.microsoft.com/office/drawing/2014/main" val="10002"/>
                  </a:ext>
                </a:extLst>
              </a:tr>
              <a:tr h="1298194">
                <a:tc vMerge="1">
                  <a:txBody>
                    <a:bodyPr/>
                    <a:lstStyle/>
                    <a:p>
                      <a:endParaRPr lang="zh-TW" altLang="en-US" dirty="0"/>
                    </a:p>
                  </a:txBody>
                  <a:tcPr/>
                </a:tc>
                <a:tc>
                  <a:txBody>
                    <a:bodyPr/>
                    <a:lstStyle/>
                    <a:p>
                      <a:pPr marL="285750" indent="-285750">
                        <a:buFont typeface="Arial" panose="020B0604020202020204" pitchFamily="34" charset="0"/>
                        <a:buChar char="•"/>
                      </a:pPr>
                      <a:r>
                        <a:rPr lang="zh-TW" altLang="en-US" sz="1400" dirty="0">
                          <a:latin typeface="微軟正黑體" panose="020B0604030504040204" pitchFamily="34" charset="-120"/>
                          <a:ea typeface="微軟正黑體" panose="020B0604030504040204" pitchFamily="34" charset="-120"/>
                        </a:rPr>
                        <a:t>做法一：</a:t>
                      </a:r>
                      <a:endParaRPr lang="en-US" altLang="zh-TW" sz="1400" dirty="0">
                        <a:latin typeface="微軟正黑體" panose="020B0604030504040204" pitchFamily="34" charset="-120"/>
                        <a:ea typeface="微軟正黑體" panose="020B0604030504040204" pitchFamily="34" charset="-120"/>
                      </a:endParaRPr>
                    </a:p>
                    <a:p>
                      <a:pPr marL="285750" indent="-285750">
                        <a:buFont typeface="Arial" panose="020B0604020202020204" pitchFamily="34" charset="0"/>
                        <a:buChar char="•"/>
                      </a:pPr>
                      <a:r>
                        <a:rPr lang="zh-TW" altLang="en-US" sz="1400" dirty="0">
                          <a:latin typeface="微軟正黑體" panose="020B0604030504040204" pitchFamily="34" charset="-120"/>
                          <a:ea typeface="微軟正黑體" panose="020B0604030504040204" pitchFamily="34" charset="-120"/>
                        </a:rPr>
                        <a:t>做法二：</a:t>
                      </a:r>
                      <a:endParaRPr lang="en-US" altLang="zh-TW" sz="1400" dirty="0">
                        <a:latin typeface="微軟正黑體" panose="020B0604030504040204" pitchFamily="34" charset="-120"/>
                        <a:ea typeface="微軟正黑體" panose="020B0604030504040204" pitchFamily="34" charset="-120"/>
                      </a:endParaRPr>
                    </a:p>
                    <a:p>
                      <a:pPr marL="285750" indent="-285750">
                        <a:buFont typeface="Arial" panose="020B0604020202020204" pitchFamily="34" charset="0"/>
                        <a:buChar char="•"/>
                      </a:pPr>
                      <a:r>
                        <a:rPr lang="zh-TW" altLang="en-US" sz="1400" dirty="0">
                          <a:latin typeface="微軟正黑體" panose="020B0604030504040204" pitchFamily="34" charset="-120"/>
                          <a:ea typeface="微軟正黑體" panose="020B0604030504040204" pitchFamily="34" charset="-120"/>
                        </a:rPr>
                        <a:t>做法三：</a:t>
                      </a:r>
                    </a:p>
                  </a:txBody>
                  <a:tcPr anchor="ctr"/>
                </a:tc>
                <a:extLst>
                  <a:ext uri="{0D108BD9-81ED-4DB2-BD59-A6C34878D82A}">
                    <a16:rowId xmlns:a16="http://schemas.microsoft.com/office/drawing/2014/main" val="10003"/>
                  </a:ext>
                </a:extLst>
              </a:tr>
              <a:tr h="378420">
                <a:tc rowSpan="2">
                  <a:txBody>
                    <a:bodyPr/>
                    <a:lstStyle/>
                    <a:p>
                      <a:pPr algn="ctr"/>
                      <a:r>
                        <a:rPr lang="zh-TW" altLang="en-US" sz="1600" b="1" dirty="0">
                          <a:latin typeface="微軟正黑體" panose="020B0604030504040204" pitchFamily="34" charset="-120"/>
                          <a:ea typeface="微軟正黑體" panose="020B0604030504040204" pitchFamily="34" charset="-120"/>
                        </a:rPr>
                        <a:t>執行後</a:t>
                      </a:r>
                    </a:p>
                  </a:txBody>
                  <a:tcPr anchor="ctr">
                    <a:solidFill>
                      <a:schemeClr val="accent5"/>
                    </a:solidFill>
                  </a:tcPr>
                </a:tc>
                <a:tc>
                  <a:txBody>
                    <a:bodyPr/>
                    <a:lstStyle/>
                    <a:p>
                      <a:pPr marL="0" algn="ctr" defTabSz="914400" rtl="0" eaLnBrk="1" latinLnBrk="0" hangingPunct="1"/>
                      <a:r>
                        <a:rPr lang="zh-TW" altLang="en-US" sz="1800" b="1" kern="1200" dirty="0">
                          <a:solidFill>
                            <a:schemeClr val="tx1"/>
                          </a:solidFill>
                          <a:latin typeface="微軟正黑體" panose="020B0604030504040204" pitchFamily="34" charset="-120"/>
                          <a:ea typeface="微軟正黑體" panose="020B0604030504040204" pitchFamily="34" charset="-120"/>
                          <a:cs typeface="+mn-cs"/>
                        </a:rPr>
                        <a:t>預期成果與效益</a:t>
                      </a:r>
                    </a:p>
                  </a:txBody>
                  <a:tcPr>
                    <a:solidFill>
                      <a:schemeClr val="accent5"/>
                    </a:solidFill>
                  </a:tcPr>
                </a:tc>
                <a:extLst>
                  <a:ext uri="{0D108BD9-81ED-4DB2-BD59-A6C34878D82A}">
                    <a16:rowId xmlns:a16="http://schemas.microsoft.com/office/drawing/2014/main" val="10004"/>
                  </a:ext>
                </a:extLst>
              </a:tr>
              <a:tr h="1501743">
                <a:tc vMerge="1">
                  <a:txBody>
                    <a:bodyPr/>
                    <a:lstStyle/>
                    <a:p>
                      <a:endParaRPr lang="zh-TW" altLang="en-US" dirty="0"/>
                    </a:p>
                  </a:txBody>
                  <a:tcPr/>
                </a:tc>
                <a:tc>
                  <a:txBody>
                    <a:bodyPr/>
                    <a:lstStyle/>
                    <a:p>
                      <a:pPr marL="285750" indent="-285750">
                        <a:buFont typeface="Arial" panose="020B0604020202020204" pitchFamily="34" charset="0"/>
                        <a:buChar char="•"/>
                      </a:pPr>
                      <a:r>
                        <a:rPr lang="zh-TW" altLang="en-US" sz="1400" dirty="0">
                          <a:latin typeface="微軟正黑體" panose="020B0604030504040204" pitchFamily="34" charset="-120"/>
                          <a:ea typeface="微軟正黑體" panose="020B0604030504040204" pitchFamily="34" charset="-120"/>
                        </a:rPr>
                        <a:t>量化效益：</a:t>
                      </a:r>
                      <a:endParaRPr lang="en-US" altLang="zh-TW" sz="1400" dirty="0">
                        <a:latin typeface="微軟正黑體" panose="020B0604030504040204" pitchFamily="34" charset="-120"/>
                        <a:ea typeface="微軟正黑體" panose="020B0604030504040204" pitchFamily="34" charset="-120"/>
                      </a:endParaRPr>
                    </a:p>
                    <a:p>
                      <a:pPr marL="285750" indent="-285750">
                        <a:buFont typeface="Arial" panose="020B0604020202020204" pitchFamily="34" charset="0"/>
                        <a:buChar char="•"/>
                      </a:pPr>
                      <a:endParaRPr lang="en-US" altLang="zh-TW" sz="1400" dirty="0">
                        <a:latin typeface="微軟正黑體" panose="020B0604030504040204" pitchFamily="34" charset="-120"/>
                        <a:ea typeface="微軟正黑體" panose="020B0604030504040204" pitchFamily="34" charset="-120"/>
                      </a:endParaRPr>
                    </a:p>
                    <a:p>
                      <a:pPr marL="285750" indent="-285750">
                        <a:buFont typeface="Arial" panose="020B0604020202020204" pitchFamily="34" charset="0"/>
                        <a:buChar char="•"/>
                      </a:pPr>
                      <a:endParaRPr lang="en-US" altLang="zh-TW" sz="1400" dirty="0">
                        <a:latin typeface="微軟正黑體" panose="020B0604030504040204" pitchFamily="34" charset="-120"/>
                        <a:ea typeface="微軟正黑體" panose="020B0604030504040204" pitchFamily="34" charset="-120"/>
                      </a:endParaRPr>
                    </a:p>
                    <a:p>
                      <a:pPr marL="285750" indent="-285750">
                        <a:buFont typeface="Arial" panose="020B0604020202020204" pitchFamily="34" charset="0"/>
                        <a:buChar char="•"/>
                      </a:pPr>
                      <a:r>
                        <a:rPr lang="zh-TW" altLang="en-US" sz="1400" dirty="0">
                          <a:latin typeface="微軟正黑體" panose="020B0604030504040204" pitchFamily="34" charset="-120"/>
                          <a:ea typeface="微軟正黑體" panose="020B0604030504040204" pitchFamily="34" charset="-120"/>
                        </a:rPr>
                        <a:t>質化效益：</a:t>
                      </a:r>
                      <a:endParaRPr lang="en-US" altLang="zh-TW" sz="1400" dirty="0">
                        <a:latin typeface="微軟正黑體" panose="020B0604030504040204" pitchFamily="34" charset="-120"/>
                        <a:ea typeface="微軟正黑體" panose="020B0604030504040204" pitchFamily="34" charset="-120"/>
                      </a:endParaRPr>
                    </a:p>
                    <a:p>
                      <a:pPr marL="285750" indent="-285750">
                        <a:buFont typeface="Arial" panose="020B0604020202020204" pitchFamily="34" charset="0"/>
                        <a:buChar char="•"/>
                      </a:pPr>
                      <a:endParaRPr lang="zh-TW" altLang="en-US" sz="1400" dirty="0">
                        <a:solidFill>
                          <a:schemeClr val="bg1">
                            <a:lumMod val="50000"/>
                          </a:schemeClr>
                        </a:solidFill>
                        <a:latin typeface="微軟正黑體" panose="020B0604030504040204" pitchFamily="34" charset="-120"/>
                        <a:ea typeface="微軟正黑體" panose="020B0604030504040204" pitchFamily="34" charset="-120"/>
                      </a:endParaRPr>
                    </a:p>
                  </a:txBody>
                  <a:tcPr/>
                </a:tc>
                <a:extLst>
                  <a:ext uri="{0D108BD9-81ED-4DB2-BD59-A6C34878D82A}">
                    <a16:rowId xmlns:a16="http://schemas.microsoft.com/office/drawing/2014/main" val="10005"/>
                  </a:ext>
                </a:extLst>
              </a:tr>
            </a:tbl>
          </a:graphicData>
        </a:graphic>
      </p:graphicFrame>
      <p:sp>
        <p:nvSpPr>
          <p:cNvPr id="7" name="圓角矩形圖說文字 6"/>
          <p:cNvSpPr/>
          <p:nvPr/>
        </p:nvSpPr>
        <p:spPr>
          <a:xfrm>
            <a:off x="2483768" y="3176972"/>
            <a:ext cx="4392488" cy="1080120"/>
          </a:xfrm>
          <a:prstGeom prst="wedgeRoundRectCallout">
            <a:avLst>
              <a:gd name="adj1" fmla="val -62780"/>
              <a:gd name="adj2" fmla="val 6382"/>
              <a:gd name="adj3" fmla="val 16667"/>
            </a:avLst>
          </a:prstGeom>
          <a:solidFill>
            <a:srgbClr val="C0C0C0">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71450" indent="-171450">
              <a:lnSpc>
                <a:spcPts val="1800"/>
              </a:lnSpc>
              <a:buFont typeface="Arial" panose="020B0604020202020204" pitchFamily="34" charset="0"/>
              <a:buChar char="•"/>
            </a:pPr>
            <a:r>
              <a:rPr lang="zh-TW" altLang="en-US" sz="1600" dirty="0">
                <a:solidFill>
                  <a:srgbClr val="FF6600"/>
                </a:solidFill>
                <a:latin typeface="微軟正黑體" panose="020B0604030504040204" pitchFamily="34" charset="-120"/>
                <a:ea typeface="微軟正黑體" panose="020B0604030504040204" pitchFamily="34" charset="-120"/>
              </a:rPr>
              <a:t>應具體說明需政府投入輔導資源理由。</a:t>
            </a:r>
            <a:endParaRPr lang="en-US" altLang="zh-TW" sz="1600" dirty="0">
              <a:solidFill>
                <a:srgbClr val="FF6600"/>
              </a:solidFill>
              <a:latin typeface="微軟正黑體" panose="020B0604030504040204" pitchFamily="34" charset="-120"/>
              <a:ea typeface="微軟正黑體" panose="020B0604030504040204" pitchFamily="34" charset="-120"/>
            </a:endParaRPr>
          </a:p>
          <a:p>
            <a:pPr marL="171450" indent="-171450">
              <a:lnSpc>
                <a:spcPts val="1800"/>
              </a:lnSpc>
              <a:buFont typeface="Arial" panose="020B0604020202020204" pitchFamily="34" charset="0"/>
              <a:buChar char="•"/>
            </a:pPr>
            <a:r>
              <a:rPr lang="zh-TW" altLang="en-US" sz="1600" dirty="0">
                <a:solidFill>
                  <a:srgbClr val="FF6600"/>
                </a:solidFill>
                <a:latin typeface="微軟正黑體" panose="020B0604030504040204" pitchFamily="34" charset="-120"/>
                <a:ea typeface="微軟正黑體" panose="020B0604030504040204" pitchFamily="34" charset="-120"/>
              </a:rPr>
              <a:t>條列式表達，內容請具體。</a:t>
            </a:r>
            <a:endParaRPr lang="en-US" altLang="zh-TW" sz="1600" dirty="0">
              <a:solidFill>
                <a:srgbClr val="FF6600"/>
              </a:solidFill>
              <a:latin typeface="微軟正黑體" panose="020B0604030504040204" pitchFamily="34" charset="-120"/>
              <a:ea typeface="微軟正黑體" panose="020B0604030504040204" pitchFamily="34" charset="-120"/>
            </a:endParaRPr>
          </a:p>
          <a:p>
            <a:pPr marL="171450" indent="-171450">
              <a:lnSpc>
                <a:spcPts val="1800"/>
              </a:lnSpc>
              <a:buFont typeface="Arial" panose="020B0604020202020204" pitchFamily="34" charset="0"/>
              <a:buChar char="•"/>
            </a:pPr>
            <a:r>
              <a:rPr lang="zh-TW" altLang="en-US" sz="1600" dirty="0">
                <a:solidFill>
                  <a:srgbClr val="FF6600"/>
                </a:solidFill>
                <a:latin typeface="微軟正黑體" panose="020B0604030504040204" pitchFamily="34" charset="-120"/>
                <a:ea typeface="微軟正黑體" panose="020B0604030504040204" pitchFamily="34" charset="-120"/>
              </a:rPr>
              <a:t>需說明創新性做法為何。</a:t>
            </a:r>
            <a:endParaRPr lang="en-US" altLang="zh-TW" sz="1600" dirty="0">
              <a:solidFill>
                <a:srgbClr val="FF6600"/>
              </a:solidFill>
              <a:latin typeface="微軟正黑體" panose="020B0604030504040204" pitchFamily="34" charset="-120"/>
              <a:ea typeface="微軟正黑體" panose="020B0604030504040204" pitchFamily="34" charset="-120"/>
            </a:endParaRPr>
          </a:p>
          <a:p>
            <a:pPr marL="171450" indent="-171450">
              <a:lnSpc>
                <a:spcPts val="1800"/>
              </a:lnSpc>
              <a:buFont typeface="Arial" panose="020B0604020202020204" pitchFamily="34" charset="0"/>
              <a:buChar char="•"/>
            </a:pPr>
            <a:r>
              <a:rPr lang="zh-TW" altLang="en-US" sz="1600" dirty="0">
                <a:solidFill>
                  <a:srgbClr val="FF6600"/>
                </a:solidFill>
                <a:latin typeface="微軟正黑體" panose="020B0604030504040204" pitchFamily="34" charset="-120"/>
                <a:ea typeface="微軟正黑體" panose="020B0604030504040204" pitchFamily="34" charset="-120"/>
              </a:rPr>
              <a:t>務必依「執行前問題」，逐條對應執行作法。</a:t>
            </a:r>
            <a:endParaRPr lang="en-US" altLang="zh-TW" sz="1600" dirty="0">
              <a:solidFill>
                <a:srgbClr val="FF6600"/>
              </a:solidFill>
              <a:latin typeface="微軟正黑體" panose="020B0604030504040204" pitchFamily="34" charset="-120"/>
              <a:ea typeface="微軟正黑體" panose="020B0604030504040204" pitchFamily="34" charset="-120"/>
            </a:endParaRPr>
          </a:p>
        </p:txBody>
      </p:sp>
      <p:sp>
        <p:nvSpPr>
          <p:cNvPr id="8" name="圓角矩形圖說文字 7"/>
          <p:cNvSpPr/>
          <p:nvPr/>
        </p:nvSpPr>
        <p:spPr>
          <a:xfrm>
            <a:off x="2483768" y="1772816"/>
            <a:ext cx="4392488" cy="864096"/>
          </a:xfrm>
          <a:prstGeom prst="wedgeRoundRectCallout">
            <a:avLst>
              <a:gd name="adj1" fmla="val -62780"/>
              <a:gd name="adj2" fmla="val 6382"/>
              <a:gd name="adj3" fmla="val 16667"/>
            </a:avLst>
          </a:prstGeom>
          <a:solidFill>
            <a:srgbClr val="C0C0C0">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71450" indent="-171450">
              <a:lnSpc>
                <a:spcPts val="2000"/>
              </a:lnSpc>
              <a:buFont typeface="Arial" panose="020B0604020202020204" pitchFamily="34" charset="0"/>
              <a:buChar char="•"/>
            </a:pPr>
            <a:r>
              <a:rPr lang="zh-TW" altLang="en-US" sz="1600" dirty="0">
                <a:solidFill>
                  <a:srgbClr val="FF6600"/>
                </a:solidFill>
                <a:latin typeface="微軟正黑體" panose="020B0604030504040204" pitchFamily="34" charset="-120"/>
                <a:ea typeface="微軟正黑體" panose="020B0604030504040204" pitchFamily="34" charset="-120"/>
              </a:rPr>
              <a:t>政府政策的規範</a:t>
            </a:r>
            <a:endParaRPr lang="en-US" altLang="zh-TW" sz="1600" dirty="0">
              <a:solidFill>
                <a:srgbClr val="FF6600"/>
              </a:solidFill>
              <a:latin typeface="微軟正黑體" panose="020B0604030504040204" pitchFamily="34" charset="-120"/>
              <a:ea typeface="微軟正黑體" panose="020B0604030504040204" pitchFamily="34" charset="-120"/>
            </a:endParaRPr>
          </a:p>
          <a:p>
            <a:pPr marL="171450" indent="-171450">
              <a:lnSpc>
                <a:spcPts val="2000"/>
              </a:lnSpc>
              <a:buFont typeface="Arial" panose="020B0604020202020204" pitchFamily="34" charset="0"/>
              <a:buChar char="•"/>
            </a:pPr>
            <a:r>
              <a:rPr lang="zh-TW" altLang="en-US" sz="1600" dirty="0">
                <a:solidFill>
                  <a:srgbClr val="FF6600"/>
                </a:solidFill>
                <a:latin typeface="微軟正黑體" panose="020B0604030504040204" pitchFamily="34" charset="-120"/>
                <a:ea typeface="微軟正黑體" panose="020B0604030504040204" pitchFamily="34" charset="-120"/>
              </a:rPr>
              <a:t>國際趨勢</a:t>
            </a:r>
            <a:endParaRPr lang="en-US" altLang="zh-TW" sz="1600" dirty="0">
              <a:solidFill>
                <a:srgbClr val="FF6600"/>
              </a:solidFill>
              <a:latin typeface="微軟正黑體" panose="020B0604030504040204" pitchFamily="34" charset="-120"/>
              <a:ea typeface="微軟正黑體" panose="020B0604030504040204" pitchFamily="34" charset="-120"/>
            </a:endParaRPr>
          </a:p>
          <a:p>
            <a:pPr marL="171450" indent="-171450">
              <a:lnSpc>
                <a:spcPts val="2000"/>
              </a:lnSpc>
              <a:buFont typeface="Arial" panose="020B0604020202020204" pitchFamily="34" charset="0"/>
              <a:buChar char="•"/>
            </a:pPr>
            <a:r>
              <a:rPr lang="zh-TW" altLang="en-US" sz="1600" dirty="0">
                <a:solidFill>
                  <a:srgbClr val="FF6600"/>
                </a:solidFill>
                <a:latin typeface="微軟正黑體" panose="020B0604030504040204" pitchFamily="34" charset="-120"/>
                <a:ea typeface="微軟正黑體" panose="020B0604030504040204" pitchFamily="34" charset="-120"/>
              </a:rPr>
              <a:t>面臨的問題</a:t>
            </a:r>
            <a:endParaRPr lang="en-US" altLang="zh-TW" sz="1600" dirty="0">
              <a:solidFill>
                <a:srgbClr val="FF6600"/>
              </a:solidFill>
              <a:latin typeface="微軟正黑體" panose="020B0604030504040204" pitchFamily="34" charset="-120"/>
              <a:ea typeface="微軟正黑體" panose="020B0604030504040204" pitchFamily="34" charset="-120"/>
            </a:endParaRPr>
          </a:p>
        </p:txBody>
      </p:sp>
      <p:sp>
        <p:nvSpPr>
          <p:cNvPr id="9" name="圓角矩形圖說文字 8"/>
          <p:cNvSpPr/>
          <p:nvPr/>
        </p:nvSpPr>
        <p:spPr>
          <a:xfrm>
            <a:off x="2483768" y="4869160"/>
            <a:ext cx="5760640" cy="1368152"/>
          </a:xfrm>
          <a:prstGeom prst="wedgeRoundRectCallout">
            <a:avLst>
              <a:gd name="adj1" fmla="val -67486"/>
              <a:gd name="adj2" fmla="val -3148"/>
              <a:gd name="adj3" fmla="val 16667"/>
            </a:avLst>
          </a:prstGeom>
          <a:solidFill>
            <a:srgbClr val="C0C0C0">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88900" indent="-88900">
              <a:lnSpc>
                <a:spcPts val="2000"/>
              </a:lnSpc>
              <a:buFont typeface="Arial" panose="020B0604020202020204" pitchFamily="34" charset="0"/>
              <a:buChar char="•"/>
            </a:pPr>
            <a:r>
              <a:rPr lang="zh-TW" altLang="en-US" sz="1600" b="1" dirty="0">
                <a:solidFill>
                  <a:srgbClr val="FF0000"/>
                </a:solidFill>
                <a:latin typeface="微軟正黑體" panose="020B0604030504040204" pitchFamily="34" charset="-120"/>
                <a:ea typeface="微軟正黑體" panose="020B0604030504040204" pitchFamily="34" charset="-120"/>
              </a:rPr>
              <a:t>每家必填量化效益</a:t>
            </a:r>
            <a:r>
              <a:rPr lang="en-US" altLang="zh-TW" sz="1600" b="1" dirty="0">
                <a:solidFill>
                  <a:srgbClr val="FF0000"/>
                </a:solidFill>
                <a:latin typeface="微軟正黑體" panose="020B0604030504040204" pitchFamily="34" charset="-120"/>
                <a:ea typeface="微軟正黑體" panose="020B0604030504040204" pitchFamily="34" charset="-120"/>
              </a:rPr>
              <a:t>(</a:t>
            </a:r>
            <a:r>
              <a:rPr lang="zh-TW" altLang="en-US" sz="1600" b="1" dirty="0">
                <a:solidFill>
                  <a:srgbClr val="FF0000"/>
                </a:solidFill>
                <a:latin typeface="微軟正黑體" panose="020B0604030504040204" pitchFamily="34" charset="-120"/>
                <a:ea typeface="微軟正黑體" panose="020B0604030504040204" pitchFamily="34" charset="-120"/>
              </a:rPr>
              <a:t>產值、促投、降低成本</a:t>
            </a:r>
            <a:r>
              <a:rPr lang="en-US" altLang="zh-TW" sz="1600" b="1" dirty="0">
                <a:solidFill>
                  <a:srgbClr val="FF0000"/>
                </a:solidFill>
                <a:latin typeface="微軟正黑體" panose="020B0604030504040204" pitchFamily="34" charset="-120"/>
                <a:ea typeface="微軟正黑體" panose="020B0604030504040204" pitchFamily="34" charset="-120"/>
              </a:rPr>
              <a:t>)/</a:t>
            </a:r>
            <a:r>
              <a:rPr lang="zh-TW" altLang="en-US" sz="1600" b="1" dirty="0">
                <a:solidFill>
                  <a:srgbClr val="FF0000"/>
                </a:solidFill>
                <a:latin typeface="微軟正黑體" panose="020B0604030504040204" pitchFamily="34" charset="-120"/>
                <a:ea typeface="微軟正黑體" panose="020B0604030504040204" pitchFamily="34" charset="-120"/>
              </a:rPr>
              <a:t>質化效益</a:t>
            </a:r>
            <a:endParaRPr lang="en-US" altLang="zh-TW" sz="1600" b="1" dirty="0">
              <a:solidFill>
                <a:srgbClr val="FF0000"/>
              </a:solidFill>
              <a:latin typeface="微軟正黑體" panose="020B0604030504040204" pitchFamily="34" charset="-120"/>
              <a:ea typeface="微軟正黑體" panose="020B0604030504040204" pitchFamily="34" charset="-120"/>
            </a:endParaRPr>
          </a:p>
          <a:p>
            <a:pPr marL="88900" indent="-88900">
              <a:lnSpc>
                <a:spcPts val="2000"/>
              </a:lnSpc>
              <a:buFont typeface="Arial" panose="020B0604020202020204" pitchFamily="34" charset="0"/>
              <a:buChar char="•"/>
            </a:pPr>
            <a:r>
              <a:rPr lang="zh-TW" altLang="en-US" sz="1600" dirty="0">
                <a:solidFill>
                  <a:srgbClr val="FF6600"/>
                </a:solidFill>
                <a:latin typeface="微軟正黑體" panose="020B0604030504040204" pitchFamily="34" charset="-120"/>
                <a:ea typeface="微軟正黑體" panose="020B0604030504040204" pitchFamily="34" charset="-120"/>
              </a:rPr>
              <a:t>整體體系提升效益說明</a:t>
            </a:r>
            <a:endParaRPr lang="en-US" altLang="zh-TW" sz="1600" dirty="0">
              <a:solidFill>
                <a:srgbClr val="FF6600"/>
              </a:solidFill>
              <a:latin typeface="微軟正黑體" panose="020B0604030504040204" pitchFamily="34" charset="-120"/>
              <a:ea typeface="微軟正黑體" panose="020B0604030504040204" pitchFamily="34" charset="-120"/>
            </a:endParaRPr>
          </a:p>
          <a:p>
            <a:pPr marL="88900" indent="-88900">
              <a:lnSpc>
                <a:spcPts val="2000"/>
              </a:lnSpc>
              <a:buFont typeface="Arial" panose="020B0604020202020204" pitchFamily="34" charset="0"/>
              <a:buChar char="•"/>
            </a:pPr>
            <a:r>
              <a:rPr lang="zh-TW" altLang="en-US" sz="1600" dirty="0">
                <a:solidFill>
                  <a:srgbClr val="FF6600"/>
                </a:solidFill>
                <a:latin typeface="微軟正黑體" panose="020B0604030504040204" pitchFamily="34" charset="-120"/>
                <a:ea typeface="微軟正黑體" panose="020B0604030504040204" pitchFamily="34" charset="-120"/>
              </a:rPr>
              <a:t>其他環保面、社會面、經濟面示範績效</a:t>
            </a:r>
            <a:endParaRPr lang="en-US" altLang="zh-TW" sz="1600" dirty="0">
              <a:solidFill>
                <a:srgbClr val="FF6600"/>
              </a:solidFill>
              <a:latin typeface="微軟正黑體" panose="020B0604030504040204" pitchFamily="34" charset="-120"/>
              <a:ea typeface="微軟正黑體" panose="020B0604030504040204" pitchFamily="34" charset="-120"/>
            </a:endParaRPr>
          </a:p>
        </p:txBody>
      </p:sp>
      <p:sp>
        <p:nvSpPr>
          <p:cNvPr id="10" name="矩形 9"/>
          <p:cNvSpPr/>
          <p:nvPr/>
        </p:nvSpPr>
        <p:spPr>
          <a:xfrm>
            <a:off x="224950" y="848819"/>
            <a:ext cx="3089307" cy="374461"/>
          </a:xfrm>
          <a:prstGeom prst="rect">
            <a:avLst/>
          </a:prstGeom>
        </p:spPr>
        <p:txBody>
          <a:bodyPr wrap="none">
            <a:spAutoFit/>
          </a:bodyPr>
          <a:lstStyle/>
          <a:p>
            <a:pPr algn="ctr">
              <a:lnSpc>
                <a:spcPts val="2200"/>
              </a:lnSpc>
            </a:pPr>
            <a:r>
              <a:rPr lang="zh-TW" altLang="en-US" b="1" kern="100" dirty="0">
                <a:latin typeface="微軟正黑體" panose="020B0604030504040204" pitchFamily="34" charset="-120"/>
                <a:ea typeface="微軟正黑體" panose="020B0604030504040204" pitchFamily="34" charset="-120"/>
              </a:rPr>
              <a:t>四、合作單位</a:t>
            </a:r>
            <a:r>
              <a:rPr lang="en-US" altLang="zh-TW" b="1" kern="100" dirty="0">
                <a:latin typeface="微軟正黑體" panose="020B0604030504040204" pitchFamily="34" charset="-120"/>
                <a:ea typeface="微軟正黑體" panose="020B0604030504040204" pitchFamily="34" charset="-120"/>
              </a:rPr>
              <a:t>(</a:t>
            </a:r>
            <a:r>
              <a:rPr lang="zh-TW" altLang="en-US" b="1" kern="100" dirty="0">
                <a:latin typeface="微軟正黑體" panose="020B0604030504040204" pitchFamily="34" charset="-120"/>
                <a:ea typeface="微軟正黑體" panose="020B0604030504040204" pitchFamily="34" charset="-120"/>
              </a:rPr>
              <a:t>三</a:t>
            </a:r>
            <a:r>
              <a:rPr lang="en-US" altLang="zh-TW" b="1" kern="100" dirty="0">
                <a:latin typeface="微軟正黑體" panose="020B0604030504040204" pitchFamily="34" charset="-120"/>
                <a:ea typeface="微軟正黑體" panose="020B0604030504040204" pitchFamily="34" charset="-120"/>
              </a:rPr>
              <a:t>)OOOOOO</a:t>
            </a:r>
            <a:endParaRPr lang="zh-TW" altLang="en-US" b="1" kern="100" dirty="0">
              <a:latin typeface="微軟正黑體" panose="020B0604030504040204" pitchFamily="34" charset="-120"/>
              <a:ea typeface="微軟正黑體" panose="020B0604030504040204" pitchFamily="34" charset="-120"/>
            </a:endParaRPr>
          </a:p>
        </p:txBody>
      </p:sp>
      <p:sp>
        <p:nvSpPr>
          <p:cNvPr id="11" name="圓角矩形圖說文字 10"/>
          <p:cNvSpPr/>
          <p:nvPr/>
        </p:nvSpPr>
        <p:spPr>
          <a:xfrm>
            <a:off x="3347864" y="873277"/>
            <a:ext cx="4392488" cy="325546"/>
          </a:xfrm>
          <a:prstGeom prst="wedgeRoundRectCallout">
            <a:avLst>
              <a:gd name="adj1" fmla="val -62780"/>
              <a:gd name="adj2" fmla="val 6382"/>
              <a:gd name="adj3" fmla="val 16667"/>
            </a:avLst>
          </a:prstGeom>
          <a:solidFill>
            <a:srgbClr val="C0C0C0">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71450" indent="-171450">
              <a:lnSpc>
                <a:spcPts val="2000"/>
              </a:lnSpc>
              <a:buFont typeface="Arial" panose="020B0604020202020204" pitchFamily="34" charset="0"/>
              <a:buChar char="•"/>
            </a:pPr>
            <a:r>
              <a:rPr lang="zh-TW" altLang="en-US" sz="1600" dirty="0">
                <a:solidFill>
                  <a:srgbClr val="FF6600"/>
                </a:solidFill>
                <a:latin typeface="微軟正黑體" panose="020B0604030504040204" pitchFamily="34" charset="-120"/>
                <a:ea typeface="微軟正黑體" panose="020B0604030504040204" pitchFamily="34" charset="-120"/>
              </a:rPr>
              <a:t>請填合作單位名稱</a:t>
            </a:r>
            <a:endParaRPr lang="en-US" altLang="zh-TW" sz="1600" dirty="0">
              <a:solidFill>
                <a:srgbClr val="FF6600"/>
              </a:solidFill>
              <a:latin typeface="微軟正黑體" panose="020B0604030504040204" pitchFamily="34" charset="-120"/>
              <a:ea typeface="微軟正黑體" panose="020B0604030504040204" pitchFamily="34" charset="-120"/>
            </a:endParaRPr>
          </a:p>
        </p:txBody>
      </p:sp>
    </p:spTree>
    <p:extLst>
      <p:ext uri="{BB962C8B-B14F-4D97-AF65-F5344CB8AC3E}">
        <p14:creationId xmlns:p14="http://schemas.microsoft.com/office/powerpoint/2010/main" val="59623142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fontScale="90000"/>
          </a:bodyPr>
          <a:lstStyle/>
          <a:p>
            <a:r>
              <a:rPr lang="zh-TW" altLang="en-US" dirty="0"/>
              <a:t>二、計畫目標與執行內容</a:t>
            </a:r>
          </a:p>
        </p:txBody>
      </p:sp>
      <p:sp>
        <p:nvSpPr>
          <p:cNvPr id="4" name="投影片編號版面配置區 3"/>
          <p:cNvSpPr>
            <a:spLocks noGrp="1"/>
          </p:cNvSpPr>
          <p:nvPr>
            <p:ph type="sldNum" sz="quarter" idx="12"/>
          </p:nvPr>
        </p:nvSpPr>
        <p:spPr/>
        <p:txBody>
          <a:bodyPr/>
          <a:lstStyle/>
          <a:p>
            <a:fld id="{73223D1E-4C2A-4DC2-9A2B-E1865257190C}" type="slidenum">
              <a:rPr lang="zh-TW" altLang="en-US" smtClean="0"/>
              <a:pPr/>
              <a:t>9</a:t>
            </a:fld>
            <a:endParaRPr lang="zh-TW" altLang="en-US"/>
          </a:p>
        </p:txBody>
      </p:sp>
      <p:graphicFrame>
        <p:nvGraphicFramePr>
          <p:cNvPr id="6" name="表格 5"/>
          <p:cNvGraphicFramePr>
            <a:graphicFrameLocks noGrp="1"/>
          </p:cNvGraphicFramePr>
          <p:nvPr/>
        </p:nvGraphicFramePr>
        <p:xfrm>
          <a:off x="251520" y="1211173"/>
          <a:ext cx="8640960" cy="5043905"/>
        </p:xfrm>
        <a:graphic>
          <a:graphicData uri="http://schemas.openxmlformats.org/drawingml/2006/table">
            <a:tbl>
              <a:tblPr firstRow="1" bandRow="1">
                <a:tableStyleId>{5940675A-B579-460E-94D1-54222C63F5DA}</a:tableStyleId>
              </a:tblPr>
              <a:tblGrid>
                <a:gridCol w="432048">
                  <a:extLst>
                    <a:ext uri="{9D8B030D-6E8A-4147-A177-3AD203B41FA5}">
                      <a16:colId xmlns:a16="http://schemas.microsoft.com/office/drawing/2014/main" val="20000"/>
                    </a:ext>
                  </a:extLst>
                </a:gridCol>
                <a:gridCol w="8208912">
                  <a:extLst>
                    <a:ext uri="{9D8B030D-6E8A-4147-A177-3AD203B41FA5}">
                      <a16:colId xmlns:a16="http://schemas.microsoft.com/office/drawing/2014/main" val="20001"/>
                    </a:ext>
                  </a:extLst>
                </a:gridCol>
              </a:tblGrid>
              <a:tr h="378420">
                <a:tc rowSpan="2">
                  <a:txBody>
                    <a:bodyPr/>
                    <a:lstStyle/>
                    <a:p>
                      <a:pPr algn="ctr"/>
                      <a:r>
                        <a:rPr lang="zh-TW" altLang="en-US" sz="1600" b="1" dirty="0">
                          <a:latin typeface="微軟正黑體" panose="020B0604030504040204" pitchFamily="34" charset="-120"/>
                          <a:ea typeface="微軟正黑體" panose="020B0604030504040204" pitchFamily="34" charset="-120"/>
                        </a:rPr>
                        <a:t>執行前</a:t>
                      </a:r>
                    </a:p>
                  </a:txBody>
                  <a:tcPr anchor="ctr">
                    <a:solidFill>
                      <a:schemeClr val="accent3"/>
                    </a:solidFill>
                  </a:tcPr>
                </a:tc>
                <a:tc>
                  <a:txBody>
                    <a:bodyPr/>
                    <a:lstStyle/>
                    <a:p>
                      <a:pPr algn="ctr"/>
                      <a:r>
                        <a:rPr lang="zh-TW" altLang="en-US" sz="1800" b="1" dirty="0">
                          <a:latin typeface="微軟正黑體" panose="020B0604030504040204" pitchFamily="34" charset="-120"/>
                          <a:ea typeface="微軟正黑體" panose="020B0604030504040204" pitchFamily="34" charset="-120"/>
                        </a:rPr>
                        <a:t>面臨的問題與挑戰</a:t>
                      </a:r>
                    </a:p>
                  </a:txBody>
                  <a:tcPr>
                    <a:solidFill>
                      <a:schemeClr val="accent3"/>
                    </a:solidFill>
                  </a:tcPr>
                </a:tc>
                <a:extLst>
                  <a:ext uri="{0D108BD9-81ED-4DB2-BD59-A6C34878D82A}">
                    <a16:rowId xmlns:a16="http://schemas.microsoft.com/office/drawing/2014/main" val="10000"/>
                  </a:ext>
                </a:extLst>
              </a:tr>
              <a:tr h="1108708">
                <a:tc vMerge="1">
                  <a:txBody>
                    <a:bodyPr/>
                    <a:lstStyle/>
                    <a:p>
                      <a:endParaRPr lang="zh-TW" altLang="en-US" dirty="0"/>
                    </a:p>
                  </a:txBody>
                  <a:tcPr/>
                </a:tc>
                <a:tc>
                  <a:txBody>
                    <a:bodyPr/>
                    <a:lstStyle/>
                    <a:p>
                      <a:pPr marL="285750" indent="-285750">
                        <a:buFont typeface="Arial" panose="020B0604020202020204" pitchFamily="34" charset="0"/>
                        <a:buChar char="•"/>
                      </a:pPr>
                      <a:r>
                        <a:rPr lang="zh-TW" altLang="en-US" sz="1400" dirty="0">
                          <a:latin typeface="微軟正黑體" panose="020B0604030504040204" pitchFamily="34" charset="-120"/>
                          <a:ea typeface="微軟正黑體" panose="020B0604030504040204" pitchFamily="34" charset="-120"/>
                        </a:rPr>
                        <a:t>問題一：</a:t>
                      </a:r>
                      <a:endParaRPr lang="en-US" altLang="zh-TW" sz="1400" dirty="0">
                        <a:latin typeface="微軟正黑體" panose="020B0604030504040204" pitchFamily="34" charset="-120"/>
                        <a:ea typeface="微軟正黑體" panose="020B0604030504040204" pitchFamily="34" charset="-120"/>
                      </a:endParaRPr>
                    </a:p>
                    <a:p>
                      <a:pPr marL="285750" indent="-285750">
                        <a:buFont typeface="Arial" panose="020B0604020202020204" pitchFamily="34" charset="0"/>
                        <a:buChar char="•"/>
                      </a:pPr>
                      <a:r>
                        <a:rPr lang="zh-TW" altLang="en-US" sz="1400" dirty="0">
                          <a:latin typeface="微軟正黑體" panose="020B0604030504040204" pitchFamily="34" charset="-120"/>
                          <a:ea typeface="微軟正黑體" panose="020B0604030504040204" pitchFamily="34" charset="-120"/>
                        </a:rPr>
                        <a:t>問題二：</a:t>
                      </a:r>
                      <a:endParaRPr lang="en-US" altLang="zh-TW" sz="1400" dirty="0">
                        <a:latin typeface="微軟正黑體" panose="020B0604030504040204" pitchFamily="34" charset="-120"/>
                        <a:ea typeface="微軟正黑體" panose="020B0604030504040204" pitchFamily="34" charset="-120"/>
                      </a:endParaRPr>
                    </a:p>
                    <a:p>
                      <a:pPr marL="285750" indent="-285750">
                        <a:buFont typeface="Arial" panose="020B0604020202020204" pitchFamily="34" charset="0"/>
                        <a:buChar char="•"/>
                      </a:pPr>
                      <a:r>
                        <a:rPr lang="zh-TW" altLang="en-US" sz="1400" dirty="0">
                          <a:latin typeface="微軟正黑體" panose="020B0604030504040204" pitchFamily="34" charset="-120"/>
                          <a:ea typeface="微軟正黑體" panose="020B0604030504040204" pitchFamily="34" charset="-120"/>
                        </a:rPr>
                        <a:t>問題三：</a:t>
                      </a:r>
                    </a:p>
                  </a:txBody>
                  <a:tcPr anchor="ctr"/>
                </a:tc>
                <a:extLst>
                  <a:ext uri="{0D108BD9-81ED-4DB2-BD59-A6C34878D82A}">
                    <a16:rowId xmlns:a16="http://schemas.microsoft.com/office/drawing/2014/main" val="10001"/>
                  </a:ext>
                </a:extLst>
              </a:tr>
              <a:tr h="378420">
                <a:tc rowSpan="2">
                  <a:txBody>
                    <a:bodyPr/>
                    <a:lstStyle/>
                    <a:p>
                      <a:pPr algn="ctr"/>
                      <a:r>
                        <a:rPr lang="zh-TW" altLang="en-US" sz="1600" b="1" dirty="0">
                          <a:latin typeface="微軟正黑體" panose="020B0604030504040204" pitchFamily="34" charset="-120"/>
                          <a:ea typeface="微軟正黑體" panose="020B0604030504040204" pitchFamily="34" charset="-120"/>
                        </a:rPr>
                        <a:t>執行中</a:t>
                      </a:r>
                    </a:p>
                  </a:txBody>
                  <a:tcPr anchor="ctr">
                    <a:solidFill>
                      <a:schemeClr val="accent4"/>
                    </a:solidFill>
                  </a:tcPr>
                </a:tc>
                <a:tc>
                  <a:txBody>
                    <a:bodyPr/>
                    <a:lstStyle/>
                    <a:p>
                      <a:pPr marL="0" algn="ctr" defTabSz="914400" rtl="0" eaLnBrk="1" latinLnBrk="0" hangingPunct="1"/>
                      <a:r>
                        <a:rPr lang="zh-TW" altLang="en-US" sz="1800" b="1" kern="1200" dirty="0">
                          <a:solidFill>
                            <a:schemeClr val="tx1"/>
                          </a:solidFill>
                          <a:latin typeface="微軟正黑體" panose="020B0604030504040204" pitchFamily="34" charset="-120"/>
                          <a:ea typeface="微軟正黑體" panose="020B0604030504040204" pitchFamily="34" charset="-120"/>
                          <a:cs typeface="+mn-cs"/>
                        </a:rPr>
                        <a:t>執行做法與內容</a:t>
                      </a:r>
                    </a:p>
                  </a:txBody>
                  <a:tcPr>
                    <a:solidFill>
                      <a:schemeClr val="accent4"/>
                    </a:solidFill>
                  </a:tcPr>
                </a:tc>
                <a:extLst>
                  <a:ext uri="{0D108BD9-81ED-4DB2-BD59-A6C34878D82A}">
                    <a16:rowId xmlns:a16="http://schemas.microsoft.com/office/drawing/2014/main" val="10002"/>
                  </a:ext>
                </a:extLst>
              </a:tr>
              <a:tr h="1298194">
                <a:tc vMerge="1">
                  <a:txBody>
                    <a:bodyPr/>
                    <a:lstStyle/>
                    <a:p>
                      <a:endParaRPr lang="zh-TW" altLang="en-US" dirty="0"/>
                    </a:p>
                  </a:txBody>
                  <a:tcPr/>
                </a:tc>
                <a:tc>
                  <a:txBody>
                    <a:bodyPr/>
                    <a:lstStyle/>
                    <a:p>
                      <a:pPr marL="285750" indent="-285750">
                        <a:buFont typeface="Arial" panose="020B0604020202020204" pitchFamily="34" charset="0"/>
                        <a:buChar char="•"/>
                      </a:pPr>
                      <a:r>
                        <a:rPr lang="zh-TW" altLang="en-US" sz="1400" dirty="0">
                          <a:latin typeface="微軟正黑體" panose="020B0604030504040204" pitchFamily="34" charset="-120"/>
                          <a:ea typeface="微軟正黑體" panose="020B0604030504040204" pitchFamily="34" charset="-120"/>
                        </a:rPr>
                        <a:t>做法一：</a:t>
                      </a:r>
                      <a:endParaRPr lang="en-US" altLang="zh-TW" sz="1400" dirty="0">
                        <a:latin typeface="微軟正黑體" panose="020B0604030504040204" pitchFamily="34" charset="-120"/>
                        <a:ea typeface="微軟正黑體" panose="020B0604030504040204" pitchFamily="34" charset="-120"/>
                      </a:endParaRPr>
                    </a:p>
                    <a:p>
                      <a:pPr marL="285750" indent="-285750">
                        <a:buFont typeface="Arial" panose="020B0604020202020204" pitchFamily="34" charset="0"/>
                        <a:buChar char="•"/>
                      </a:pPr>
                      <a:r>
                        <a:rPr lang="zh-TW" altLang="en-US" sz="1400" dirty="0">
                          <a:latin typeface="微軟正黑體" panose="020B0604030504040204" pitchFamily="34" charset="-120"/>
                          <a:ea typeface="微軟正黑體" panose="020B0604030504040204" pitchFamily="34" charset="-120"/>
                        </a:rPr>
                        <a:t>做法二：</a:t>
                      </a:r>
                      <a:endParaRPr lang="en-US" altLang="zh-TW" sz="1400" dirty="0">
                        <a:latin typeface="微軟正黑體" panose="020B0604030504040204" pitchFamily="34" charset="-120"/>
                        <a:ea typeface="微軟正黑體" panose="020B0604030504040204" pitchFamily="34" charset="-120"/>
                      </a:endParaRPr>
                    </a:p>
                    <a:p>
                      <a:pPr marL="285750" indent="-285750">
                        <a:buFont typeface="Arial" panose="020B0604020202020204" pitchFamily="34" charset="0"/>
                        <a:buChar char="•"/>
                      </a:pPr>
                      <a:r>
                        <a:rPr lang="zh-TW" altLang="en-US" sz="1400" dirty="0">
                          <a:latin typeface="微軟正黑體" panose="020B0604030504040204" pitchFamily="34" charset="-120"/>
                          <a:ea typeface="微軟正黑體" panose="020B0604030504040204" pitchFamily="34" charset="-120"/>
                        </a:rPr>
                        <a:t>做法三：</a:t>
                      </a:r>
                    </a:p>
                  </a:txBody>
                  <a:tcPr anchor="ctr"/>
                </a:tc>
                <a:extLst>
                  <a:ext uri="{0D108BD9-81ED-4DB2-BD59-A6C34878D82A}">
                    <a16:rowId xmlns:a16="http://schemas.microsoft.com/office/drawing/2014/main" val="10003"/>
                  </a:ext>
                </a:extLst>
              </a:tr>
              <a:tr h="378420">
                <a:tc rowSpan="2">
                  <a:txBody>
                    <a:bodyPr/>
                    <a:lstStyle/>
                    <a:p>
                      <a:pPr algn="ctr"/>
                      <a:r>
                        <a:rPr lang="zh-TW" altLang="en-US" sz="1600" b="1" dirty="0">
                          <a:latin typeface="微軟正黑體" panose="020B0604030504040204" pitchFamily="34" charset="-120"/>
                          <a:ea typeface="微軟正黑體" panose="020B0604030504040204" pitchFamily="34" charset="-120"/>
                        </a:rPr>
                        <a:t>執行後</a:t>
                      </a:r>
                    </a:p>
                  </a:txBody>
                  <a:tcPr anchor="ctr">
                    <a:solidFill>
                      <a:schemeClr val="accent5"/>
                    </a:solidFill>
                  </a:tcPr>
                </a:tc>
                <a:tc>
                  <a:txBody>
                    <a:bodyPr/>
                    <a:lstStyle/>
                    <a:p>
                      <a:pPr marL="0" algn="ctr" defTabSz="914400" rtl="0" eaLnBrk="1" latinLnBrk="0" hangingPunct="1"/>
                      <a:r>
                        <a:rPr lang="zh-TW" altLang="en-US" sz="1800" b="1" kern="1200" dirty="0">
                          <a:solidFill>
                            <a:schemeClr val="tx1"/>
                          </a:solidFill>
                          <a:latin typeface="微軟正黑體" panose="020B0604030504040204" pitchFamily="34" charset="-120"/>
                          <a:ea typeface="微軟正黑體" panose="020B0604030504040204" pitchFamily="34" charset="-120"/>
                          <a:cs typeface="+mn-cs"/>
                        </a:rPr>
                        <a:t>預期成果與效益</a:t>
                      </a:r>
                    </a:p>
                  </a:txBody>
                  <a:tcPr>
                    <a:solidFill>
                      <a:schemeClr val="accent5"/>
                    </a:solidFill>
                  </a:tcPr>
                </a:tc>
                <a:extLst>
                  <a:ext uri="{0D108BD9-81ED-4DB2-BD59-A6C34878D82A}">
                    <a16:rowId xmlns:a16="http://schemas.microsoft.com/office/drawing/2014/main" val="10004"/>
                  </a:ext>
                </a:extLst>
              </a:tr>
              <a:tr h="1501743">
                <a:tc vMerge="1">
                  <a:txBody>
                    <a:bodyPr/>
                    <a:lstStyle/>
                    <a:p>
                      <a:endParaRPr lang="zh-TW" altLang="en-US" dirty="0"/>
                    </a:p>
                  </a:txBody>
                  <a:tcPr/>
                </a:tc>
                <a:tc>
                  <a:txBody>
                    <a:bodyPr/>
                    <a:lstStyle/>
                    <a:p>
                      <a:pPr marL="285750" indent="-285750">
                        <a:buFont typeface="Arial" panose="020B0604020202020204" pitchFamily="34" charset="0"/>
                        <a:buChar char="•"/>
                      </a:pPr>
                      <a:r>
                        <a:rPr lang="zh-TW" altLang="en-US" sz="1400" dirty="0">
                          <a:latin typeface="微軟正黑體" panose="020B0604030504040204" pitchFamily="34" charset="-120"/>
                          <a:ea typeface="微軟正黑體" panose="020B0604030504040204" pitchFamily="34" charset="-120"/>
                        </a:rPr>
                        <a:t>量化效益：</a:t>
                      </a:r>
                      <a:endParaRPr lang="en-US" altLang="zh-TW" sz="1400" dirty="0">
                        <a:latin typeface="微軟正黑體" panose="020B0604030504040204" pitchFamily="34" charset="-120"/>
                        <a:ea typeface="微軟正黑體" panose="020B0604030504040204" pitchFamily="34" charset="-120"/>
                      </a:endParaRPr>
                    </a:p>
                    <a:p>
                      <a:pPr marL="285750" indent="-285750">
                        <a:buFont typeface="Arial" panose="020B0604020202020204" pitchFamily="34" charset="0"/>
                        <a:buChar char="•"/>
                      </a:pPr>
                      <a:endParaRPr lang="en-US" altLang="zh-TW" sz="1400" dirty="0">
                        <a:latin typeface="微軟正黑體" panose="020B0604030504040204" pitchFamily="34" charset="-120"/>
                        <a:ea typeface="微軟正黑體" panose="020B0604030504040204" pitchFamily="34" charset="-120"/>
                      </a:endParaRPr>
                    </a:p>
                    <a:p>
                      <a:pPr marL="285750" indent="-285750">
                        <a:buFont typeface="Arial" panose="020B0604020202020204" pitchFamily="34" charset="0"/>
                        <a:buChar char="•"/>
                      </a:pPr>
                      <a:endParaRPr lang="en-US" altLang="zh-TW" sz="1400" dirty="0">
                        <a:latin typeface="微軟正黑體" panose="020B0604030504040204" pitchFamily="34" charset="-120"/>
                        <a:ea typeface="微軟正黑體" panose="020B0604030504040204" pitchFamily="34" charset="-120"/>
                      </a:endParaRPr>
                    </a:p>
                    <a:p>
                      <a:pPr marL="285750" indent="-285750">
                        <a:buFont typeface="Arial" panose="020B0604020202020204" pitchFamily="34" charset="0"/>
                        <a:buChar char="•"/>
                      </a:pPr>
                      <a:r>
                        <a:rPr lang="zh-TW" altLang="en-US" sz="1400" dirty="0">
                          <a:latin typeface="微軟正黑體" panose="020B0604030504040204" pitchFamily="34" charset="-120"/>
                          <a:ea typeface="微軟正黑體" panose="020B0604030504040204" pitchFamily="34" charset="-120"/>
                        </a:rPr>
                        <a:t>質化效益：</a:t>
                      </a:r>
                      <a:endParaRPr lang="en-US" altLang="zh-TW" sz="1400" dirty="0">
                        <a:latin typeface="微軟正黑體" panose="020B0604030504040204" pitchFamily="34" charset="-120"/>
                        <a:ea typeface="微軟正黑體" panose="020B0604030504040204" pitchFamily="34" charset="-120"/>
                      </a:endParaRPr>
                    </a:p>
                    <a:p>
                      <a:pPr marL="285750" indent="-285750">
                        <a:buFont typeface="Arial" panose="020B0604020202020204" pitchFamily="34" charset="0"/>
                        <a:buChar char="•"/>
                      </a:pPr>
                      <a:endParaRPr lang="zh-TW" altLang="en-US" sz="1400" dirty="0">
                        <a:solidFill>
                          <a:schemeClr val="bg1">
                            <a:lumMod val="50000"/>
                          </a:schemeClr>
                        </a:solidFill>
                        <a:latin typeface="微軟正黑體" panose="020B0604030504040204" pitchFamily="34" charset="-120"/>
                        <a:ea typeface="微軟正黑體" panose="020B0604030504040204" pitchFamily="34" charset="-120"/>
                      </a:endParaRPr>
                    </a:p>
                  </a:txBody>
                  <a:tcPr/>
                </a:tc>
                <a:extLst>
                  <a:ext uri="{0D108BD9-81ED-4DB2-BD59-A6C34878D82A}">
                    <a16:rowId xmlns:a16="http://schemas.microsoft.com/office/drawing/2014/main" val="10005"/>
                  </a:ext>
                </a:extLst>
              </a:tr>
            </a:tbl>
          </a:graphicData>
        </a:graphic>
      </p:graphicFrame>
      <p:sp>
        <p:nvSpPr>
          <p:cNvPr id="7" name="圓角矩形圖說文字 6"/>
          <p:cNvSpPr/>
          <p:nvPr/>
        </p:nvSpPr>
        <p:spPr>
          <a:xfrm>
            <a:off x="2483768" y="3176972"/>
            <a:ext cx="4392488" cy="1080120"/>
          </a:xfrm>
          <a:prstGeom prst="wedgeRoundRectCallout">
            <a:avLst>
              <a:gd name="adj1" fmla="val -62780"/>
              <a:gd name="adj2" fmla="val 6382"/>
              <a:gd name="adj3" fmla="val 16667"/>
            </a:avLst>
          </a:prstGeom>
          <a:solidFill>
            <a:srgbClr val="C0C0C0">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71450" indent="-171450">
              <a:lnSpc>
                <a:spcPts val="1800"/>
              </a:lnSpc>
              <a:buFont typeface="Arial" panose="020B0604020202020204" pitchFamily="34" charset="0"/>
              <a:buChar char="•"/>
            </a:pPr>
            <a:r>
              <a:rPr lang="zh-TW" altLang="en-US" sz="1600" dirty="0">
                <a:solidFill>
                  <a:srgbClr val="FF6600"/>
                </a:solidFill>
                <a:latin typeface="微軟正黑體" panose="020B0604030504040204" pitchFamily="34" charset="-120"/>
                <a:ea typeface="微軟正黑體" panose="020B0604030504040204" pitchFamily="34" charset="-120"/>
              </a:rPr>
              <a:t>應具體說明需政府投入輔導資源理由。</a:t>
            </a:r>
            <a:endParaRPr lang="en-US" altLang="zh-TW" sz="1600" dirty="0">
              <a:solidFill>
                <a:srgbClr val="FF6600"/>
              </a:solidFill>
              <a:latin typeface="微軟正黑體" panose="020B0604030504040204" pitchFamily="34" charset="-120"/>
              <a:ea typeface="微軟正黑體" panose="020B0604030504040204" pitchFamily="34" charset="-120"/>
            </a:endParaRPr>
          </a:p>
          <a:p>
            <a:pPr marL="171450" indent="-171450">
              <a:lnSpc>
                <a:spcPts val="1800"/>
              </a:lnSpc>
              <a:buFont typeface="Arial" panose="020B0604020202020204" pitchFamily="34" charset="0"/>
              <a:buChar char="•"/>
            </a:pPr>
            <a:r>
              <a:rPr lang="zh-TW" altLang="en-US" sz="1600" dirty="0">
                <a:solidFill>
                  <a:srgbClr val="FF6600"/>
                </a:solidFill>
                <a:latin typeface="微軟正黑體" panose="020B0604030504040204" pitchFamily="34" charset="-120"/>
                <a:ea typeface="微軟正黑體" panose="020B0604030504040204" pitchFamily="34" charset="-120"/>
              </a:rPr>
              <a:t>條列式表達，內容請具體。</a:t>
            </a:r>
            <a:endParaRPr lang="en-US" altLang="zh-TW" sz="1600" dirty="0">
              <a:solidFill>
                <a:srgbClr val="FF6600"/>
              </a:solidFill>
              <a:latin typeface="微軟正黑體" panose="020B0604030504040204" pitchFamily="34" charset="-120"/>
              <a:ea typeface="微軟正黑體" panose="020B0604030504040204" pitchFamily="34" charset="-120"/>
            </a:endParaRPr>
          </a:p>
          <a:p>
            <a:pPr marL="171450" indent="-171450">
              <a:lnSpc>
                <a:spcPts val="1800"/>
              </a:lnSpc>
              <a:buFont typeface="Arial" panose="020B0604020202020204" pitchFamily="34" charset="0"/>
              <a:buChar char="•"/>
            </a:pPr>
            <a:r>
              <a:rPr lang="zh-TW" altLang="en-US" sz="1600" dirty="0">
                <a:solidFill>
                  <a:srgbClr val="FF6600"/>
                </a:solidFill>
                <a:latin typeface="微軟正黑體" panose="020B0604030504040204" pitchFamily="34" charset="-120"/>
                <a:ea typeface="微軟正黑體" panose="020B0604030504040204" pitchFamily="34" charset="-120"/>
              </a:rPr>
              <a:t>需說明創新性做法為何。</a:t>
            </a:r>
            <a:endParaRPr lang="en-US" altLang="zh-TW" sz="1600" dirty="0">
              <a:solidFill>
                <a:srgbClr val="FF6600"/>
              </a:solidFill>
              <a:latin typeface="微軟正黑體" panose="020B0604030504040204" pitchFamily="34" charset="-120"/>
              <a:ea typeface="微軟正黑體" panose="020B0604030504040204" pitchFamily="34" charset="-120"/>
            </a:endParaRPr>
          </a:p>
          <a:p>
            <a:pPr marL="171450" indent="-171450">
              <a:lnSpc>
                <a:spcPts val="1800"/>
              </a:lnSpc>
              <a:buFont typeface="Arial" panose="020B0604020202020204" pitchFamily="34" charset="0"/>
              <a:buChar char="•"/>
            </a:pPr>
            <a:r>
              <a:rPr lang="zh-TW" altLang="en-US" sz="1600" dirty="0">
                <a:solidFill>
                  <a:srgbClr val="FF6600"/>
                </a:solidFill>
                <a:latin typeface="微軟正黑體" panose="020B0604030504040204" pitchFamily="34" charset="-120"/>
                <a:ea typeface="微軟正黑體" panose="020B0604030504040204" pitchFamily="34" charset="-120"/>
              </a:rPr>
              <a:t>務必依「執行前問題」，逐條對應執行作法。</a:t>
            </a:r>
            <a:endParaRPr lang="en-US" altLang="zh-TW" sz="1600" dirty="0">
              <a:solidFill>
                <a:srgbClr val="FF6600"/>
              </a:solidFill>
              <a:latin typeface="微軟正黑體" panose="020B0604030504040204" pitchFamily="34" charset="-120"/>
              <a:ea typeface="微軟正黑體" panose="020B0604030504040204" pitchFamily="34" charset="-120"/>
            </a:endParaRPr>
          </a:p>
        </p:txBody>
      </p:sp>
      <p:sp>
        <p:nvSpPr>
          <p:cNvPr id="8" name="圓角矩形圖說文字 7"/>
          <p:cNvSpPr/>
          <p:nvPr/>
        </p:nvSpPr>
        <p:spPr>
          <a:xfrm>
            <a:off x="2483768" y="1772816"/>
            <a:ext cx="4392488" cy="864096"/>
          </a:xfrm>
          <a:prstGeom prst="wedgeRoundRectCallout">
            <a:avLst>
              <a:gd name="adj1" fmla="val -62780"/>
              <a:gd name="adj2" fmla="val 6382"/>
              <a:gd name="adj3" fmla="val 16667"/>
            </a:avLst>
          </a:prstGeom>
          <a:solidFill>
            <a:srgbClr val="C0C0C0">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71450" indent="-171450">
              <a:lnSpc>
                <a:spcPts val="2000"/>
              </a:lnSpc>
              <a:buFont typeface="Arial" panose="020B0604020202020204" pitchFamily="34" charset="0"/>
              <a:buChar char="•"/>
            </a:pPr>
            <a:r>
              <a:rPr lang="zh-TW" altLang="en-US" sz="1600" dirty="0">
                <a:solidFill>
                  <a:srgbClr val="FF6600"/>
                </a:solidFill>
                <a:latin typeface="微軟正黑體" panose="020B0604030504040204" pitchFamily="34" charset="-120"/>
                <a:ea typeface="微軟正黑體" panose="020B0604030504040204" pitchFamily="34" charset="-120"/>
              </a:rPr>
              <a:t>政府政策的規範</a:t>
            </a:r>
            <a:endParaRPr lang="en-US" altLang="zh-TW" sz="1600" dirty="0">
              <a:solidFill>
                <a:srgbClr val="FF6600"/>
              </a:solidFill>
              <a:latin typeface="微軟正黑體" panose="020B0604030504040204" pitchFamily="34" charset="-120"/>
              <a:ea typeface="微軟正黑體" panose="020B0604030504040204" pitchFamily="34" charset="-120"/>
            </a:endParaRPr>
          </a:p>
          <a:p>
            <a:pPr marL="171450" indent="-171450">
              <a:lnSpc>
                <a:spcPts val="2000"/>
              </a:lnSpc>
              <a:buFont typeface="Arial" panose="020B0604020202020204" pitchFamily="34" charset="0"/>
              <a:buChar char="•"/>
            </a:pPr>
            <a:r>
              <a:rPr lang="zh-TW" altLang="en-US" sz="1600" dirty="0">
                <a:solidFill>
                  <a:srgbClr val="FF6600"/>
                </a:solidFill>
                <a:latin typeface="微軟正黑體" panose="020B0604030504040204" pitchFamily="34" charset="-120"/>
                <a:ea typeface="微軟正黑體" panose="020B0604030504040204" pitchFamily="34" charset="-120"/>
              </a:rPr>
              <a:t>國際趨勢</a:t>
            </a:r>
            <a:endParaRPr lang="en-US" altLang="zh-TW" sz="1600" dirty="0">
              <a:solidFill>
                <a:srgbClr val="FF6600"/>
              </a:solidFill>
              <a:latin typeface="微軟正黑體" panose="020B0604030504040204" pitchFamily="34" charset="-120"/>
              <a:ea typeface="微軟正黑體" panose="020B0604030504040204" pitchFamily="34" charset="-120"/>
            </a:endParaRPr>
          </a:p>
          <a:p>
            <a:pPr marL="171450" indent="-171450">
              <a:lnSpc>
                <a:spcPts val="2000"/>
              </a:lnSpc>
              <a:buFont typeface="Arial" panose="020B0604020202020204" pitchFamily="34" charset="0"/>
              <a:buChar char="•"/>
            </a:pPr>
            <a:r>
              <a:rPr lang="zh-TW" altLang="en-US" sz="1600" dirty="0">
                <a:solidFill>
                  <a:srgbClr val="FF6600"/>
                </a:solidFill>
                <a:latin typeface="微軟正黑體" panose="020B0604030504040204" pitchFamily="34" charset="-120"/>
                <a:ea typeface="微軟正黑體" panose="020B0604030504040204" pitchFamily="34" charset="-120"/>
              </a:rPr>
              <a:t>面臨的問題</a:t>
            </a:r>
            <a:endParaRPr lang="en-US" altLang="zh-TW" sz="1600" dirty="0">
              <a:solidFill>
                <a:srgbClr val="FF6600"/>
              </a:solidFill>
              <a:latin typeface="微軟正黑體" panose="020B0604030504040204" pitchFamily="34" charset="-120"/>
              <a:ea typeface="微軟正黑體" panose="020B0604030504040204" pitchFamily="34" charset="-120"/>
            </a:endParaRPr>
          </a:p>
        </p:txBody>
      </p:sp>
      <p:sp>
        <p:nvSpPr>
          <p:cNvPr id="9" name="圓角矩形圖說文字 8"/>
          <p:cNvSpPr/>
          <p:nvPr/>
        </p:nvSpPr>
        <p:spPr>
          <a:xfrm>
            <a:off x="2483768" y="4869160"/>
            <a:ext cx="5760640" cy="1368152"/>
          </a:xfrm>
          <a:prstGeom prst="wedgeRoundRectCallout">
            <a:avLst>
              <a:gd name="adj1" fmla="val -67486"/>
              <a:gd name="adj2" fmla="val -3148"/>
              <a:gd name="adj3" fmla="val 16667"/>
            </a:avLst>
          </a:prstGeom>
          <a:solidFill>
            <a:srgbClr val="C0C0C0">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88900" indent="-88900">
              <a:lnSpc>
                <a:spcPts val="2000"/>
              </a:lnSpc>
              <a:buFont typeface="Arial" panose="020B0604020202020204" pitchFamily="34" charset="0"/>
              <a:buChar char="•"/>
            </a:pPr>
            <a:r>
              <a:rPr lang="zh-TW" altLang="en-US" sz="1600" b="1" dirty="0">
                <a:solidFill>
                  <a:srgbClr val="FF0000"/>
                </a:solidFill>
                <a:latin typeface="微軟正黑體" panose="020B0604030504040204" pitchFamily="34" charset="-120"/>
                <a:ea typeface="微軟正黑體" panose="020B0604030504040204" pitchFamily="34" charset="-120"/>
              </a:rPr>
              <a:t>每家必填量化效益</a:t>
            </a:r>
            <a:r>
              <a:rPr lang="en-US" altLang="zh-TW" sz="1600" b="1" dirty="0">
                <a:solidFill>
                  <a:srgbClr val="FF0000"/>
                </a:solidFill>
                <a:latin typeface="微軟正黑體" panose="020B0604030504040204" pitchFamily="34" charset="-120"/>
                <a:ea typeface="微軟正黑體" panose="020B0604030504040204" pitchFamily="34" charset="-120"/>
              </a:rPr>
              <a:t>(</a:t>
            </a:r>
            <a:r>
              <a:rPr lang="zh-TW" altLang="en-US" sz="1600" b="1" dirty="0">
                <a:solidFill>
                  <a:srgbClr val="FF0000"/>
                </a:solidFill>
                <a:latin typeface="微軟正黑體" panose="020B0604030504040204" pitchFamily="34" charset="-120"/>
                <a:ea typeface="微軟正黑體" panose="020B0604030504040204" pitchFamily="34" charset="-120"/>
              </a:rPr>
              <a:t>產值、促投、降低成本</a:t>
            </a:r>
            <a:r>
              <a:rPr lang="en-US" altLang="zh-TW" sz="1600" b="1" dirty="0">
                <a:solidFill>
                  <a:srgbClr val="FF0000"/>
                </a:solidFill>
                <a:latin typeface="微軟正黑體" panose="020B0604030504040204" pitchFamily="34" charset="-120"/>
                <a:ea typeface="微軟正黑體" panose="020B0604030504040204" pitchFamily="34" charset="-120"/>
              </a:rPr>
              <a:t>)/</a:t>
            </a:r>
            <a:r>
              <a:rPr lang="zh-TW" altLang="en-US" sz="1600" b="1" dirty="0">
                <a:solidFill>
                  <a:srgbClr val="FF0000"/>
                </a:solidFill>
                <a:latin typeface="微軟正黑體" panose="020B0604030504040204" pitchFamily="34" charset="-120"/>
                <a:ea typeface="微軟正黑體" panose="020B0604030504040204" pitchFamily="34" charset="-120"/>
              </a:rPr>
              <a:t>質化效益</a:t>
            </a:r>
            <a:endParaRPr lang="en-US" altLang="zh-TW" sz="1600" b="1" dirty="0">
              <a:solidFill>
                <a:srgbClr val="FF0000"/>
              </a:solidFill>
              <a:latin typeface="微軟正黑體" panose="020B0604030504040204" pitchFamily="34" charset="-120"/>
              <a:ea typeface="微軟正黑體" panose="020B0604030504040204" pitchFamily="34" charset="-120"/>
            </a:endParaRPr>
          </a:p>
          <a:p>
            <a:pPr marL="88900" indent="-88900">
              <a:lnSpc>
                <a:spcPts val="2000"/>
              </a:lnSpc>
              <a:buFont typeface="Arial" panose="020B0604020202020204" pitchFamily="34" charset="0"/>
              <a:buChar char="•"/>
            </a:pPr>
            <a:r>
              <a:rPr lang="zh-TW" altLang="en-US" sz="1600" dirty="0">
                <a:solidFill>
                  <a:srgbClr val="FF6600"/>
                </a:solidFill>
                <a:latin typeface="微軟正黑體" panose="020B0604030504040204" pitchFamily="34" charset="-120"/>
                <a:ea typeface="微軟正黑體" panose="020B0604030504040204" pitchFamily="34" charset="-120"/>
              </a:rPr>
              <a:t>整體體系提升效益說明</a:t>
            </a:r>
            <a:endParaRPr lang="en-US" altLang="zh-TW" sz="1600" dirty="0">
              <a:solidFill>
                <a:srgbClr val="FF6600"/>
              </a:solidFill>
              <a:latin typeface="微軟正黑體" panose="020B0604030504040204" pitchFamily="34" charset="-120"/>
              <a:ea typeface="微軟正黑體" panose="020B0604030504040204" pitchFamily="34" charset="-120"/>
            </a:endParaRPr>
          </a:p>
          <a:p>
            <a:pPr marL="88900" indent="-88900">
              <a:lnSpc>
                <a:spcPts val="2000"/>
              </a:lnSpc>
              <a:buFont typeface="Arial" panose="020B0604020202020204" pitchFamily="34" charset="0"/>
              <a:buChar char="•"/>
            </a:pPr>
            <a:r>
              <a:rPr lang="zh-TW" altLang="en-US" sz="1600" dirty="0">
                <a:solidFill>
                  <a:srgbClr val="FF6600"/>
                </a:solidFill>
                <a:latin typeface="微軟正黑體" panose="020B0604030504040204" pitchFamily="34" charset="-120"/>
                <a:ea typeface="微軟正黑體" panose="020B0604030504040204" pitchFamily="34" charset="-120"/>
              </a:rPr>
              <a:t>其他環保面、社會面、經濟面示範績效</a:t>
            </a:r>
            <a:endParaRPr lang="en-US" altLang="zh-TW" sz="1600" dirty="0">
              <a:solidFill>
                <a:srgbClr val="FF6600"/>
              </a:solidFill>
              <a:latin typeface="微軟正黑體" panose="020B0604030504040204" pitchFamily="34" charset="-120"/>
              <a:ea typeface="微軟正黑體" panose="020B0604030504040204" pitchFamily="34" charset="-120"/>
            </a:endParaRPr>
          </a:p>
        </p:txBody>
      </p:sp>
      <p:sp>
        <p:nvSpPr>
          <p:cNvPr id="10" name="矩形 9"/>
          <p:cNvSpPr/>
          <p:nvPr/>
        </p:nvSpPr>
        <p:spPr>
          <a:xfrm>
            <a:off x="224951" y="848819"/>
            <a:ext cx="3089308" cy="374461"/>
          </a:xfrm>
          <a:prstGeom prst="rect">
            <a:avLst/>
          </a:prstGeom>
        </p:spPr>
        <p:txBody>
          <a:bodyPr wrap="none">
            <a:spAutoFit/>
          </a:bodyPr>
          <a:lstStyle/>
          <a:p>
            <a:pPr algn="ctr">
              <a:lnSpc>
                <a:spcPts val="2200"/>
              </a:lnSpc>
            </a:pPr>
            <a:r>
              <a:rPr lang="zh-TW" altLang="en-US" b="1" kern="100" dirty="0">
                <a:latin typeface="微軟正黑體" panose="020B0604030504040204" pitchFamily="34" charset="-120"/>
                <a:ea typeface="微軟正黑體" panose="020B0604030504040204" pitchFamily="34" charset="-120"/>
              </a:rPr>
              <a:t>五、合作單位</a:t>
            </a:r>
            <a:r>
              <a:rPr lang="en-US" altLang="zh-TW" b="1" kern="100" dirty="0">
                <a:latin typeface="微軟正黑體" panose="020B0604030504040204" pitchFamily="34" charset="-120"/>
                <a:ea typeface="微軟正黑體" panose="020B0604030504040204" pitchFamily="34" charset="-120"/>
              </a:rPr>
              <a:t>(</a:t>
            </a:r>
            <a:r>
              <a:rPr lang="zh-TW" altLang="en-US" b="1" kern="100" dirty="0">
                <a:latin typeface="微軟正黑體" panose="020B0604030504040204" pitchFamily="34" charset="-120"/>
                <a:ea typeface="微軟正黑體" panose="020B0604030504040204" pitchFamily="34" charset="-120"/>
              </a:rPr>
              <a:t>四</a:t>
            </a:r>
            <a:r>
              <a:rPr lang="en-US" altLang="zh-TW" b="1" kern="100" dirty="0">
                <a:latin typeface="微軟正黑體" panose="020B0604030504040204" pitchFamily="34" charset="-120"/>
                <a:ea typeface="微軟正黑體" panose="020B0604030504040204" pitchFamily="34" charset="-120"/>
              </a:rPr>
              <a:t>)OOOOOO</a:t>
            </a:r>
            <a:endParaRPr lang="zh-TW" altLang="en-US" b="1" kern="100" dirty="0">
              <a:latin typeface="微軟正黑體" panose="020B0604030504040204" pitchFamily="34" charset="-120"/>
              <a:ea typeface="微軟正黑體" panose="020B0604030504040204" pitchFamily="34" charset="-120"/>
            </a:endParaRPr>
          </a:p>
        </p:txBody>
      </p:sp>
      <p:sp>
        <p:nvSpPr>
          <p:cNvPr id="11" name="圓角矩形圖說文字 10"/>
          <p:cNvSpPr/>
          <p:nvPr/>
        </p:nvSpPr>
        <p:spPr>
          <a:xfrm>
            <a:off x="3347864" y="873277"/>
            <a:ext cx="4392488" cy="325546"/>
          </a:xfrm>
          <a:prstGeom prst="wedgeRoundRectCallout">
            <a:avLst>
              <a:gd name="adj1" fmla="val -62780"/>
              <a:gd name="adj2" fmla="val 6382"/>
              <a:gd name="adj3" fmla="val 16667"/>
            </a:avLst>
          </a:prstGeom>
          <a:solidFill>
            <a:srgbClr val="C0C0C0">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71450" indent="-171450">
              <a:lnSpc>
                <a:spcPts val="2000"/>
              </a:lnSpc>
              <a:buFont typeface="Arial" panose="020B0604020202020204" pitchFamily="34" charset="0"/>
              <a:buChar char="•"/>
            </a:pPr>
            <a:r>
              <a:rPr lang="zh-TW" altLang="en-US" sz="1600" dirty="0">
                <a:solidFill>
                  <a:srgbClr val="FF6600"/>
                </a:solidFill>
                <a:latin typeface="微軟正黑體" panose="020B0604030504040204" pitchFamily="34" charset="-120"/>
                <a:ea typeface="微軟正黑體" panose="020B0604030504040204" pitchFamily="34" charset="-120"/>
              </a:rPr>
              <a:t>請填合作單位名稱</a:t>
            </a:r>
            <a:endParaRPr lang="en-US" altLang="zh-TW" sz="1600" dirty="0">
              <a:solidFill>
                <a:srgbClr val="FF6600"/>
              </a:solidFill>
              <a:latin typeface="微軟正黑體" panose="020B0604030504040204" pitchFamily="34" charset="-120"/>
              <a:ea typeface="微軟正黑體" panose="020B0604030504040204" pitchFamily="34" charset="-120"/>
            </a:endParaRPr>
          </a:p>
        </p:txBody>
      </p:sp>
    </p:spTree>
    <p:extLst>
      <p:ext uri="{BB962C8B-B14F-4D97-AF65-F5344CB8AC3E}">
        <p14:creationId xmlns:p14="http://schemas.microsoft.com/office/powerpoint/2010/main" val="3260296841"/>
      </p:ext>
    </p:extLst>
  </p:cSld>
  <p:clrMapOvr>
    <a:masterClrMapping/>
  </p:clrMapOvr>
</p:sld>
</file>

<file path=ppt/theme/theme1.xml><?xml version="1.0" encoding="utf-8"?>
<a:theme xmlns:a="http://schemas.openxmlformats.org/drawingml/2006/main" name="Office 佈景主題">
  <a:themeElements>
    <a:clrScheme name="波形">
      <a:dk1>
        <a:sysClr val="windowText" lastClr="000000"/>
      </a:dk1>
      <a:lt1>
        <a:sysClr val="window" lastClr="FFFFFF"/>
      </a:lt1>
      <a:dk2>
        <a:srgbClr val="073E87"/>
      </a:dk2>
      <a:lt2>
        <a:srgbClr val="C6E7FC"/>
      </a:lt2>
      <a:accent1>
        <a:srgbClr val="31B6FD"/>
      </a:accent1>
      <a:accent2>
        <a:srgbClr val="4584D3"/>
      </a:accent2>
      <a:accent3>
        <a:srgbClr val="5BD078"/>
      </a:accent3>
      <a:accent4>
        <a:srgbClr val="A5D028"/>
      </a:accent4>
      <a:accent5>
        <a:srgbClr val="F5C040"/>
      </a:accent5>
      <a:accent6>
        <a:srgbClr val="05E0DB"/>
      </a:accent6>
      <a:hlink>
        <a:srgbClr val="0080FF"/>
      </a:hlink>
      <a:folHlink>
        <a:srgbClr val="5EAEF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佈景主題">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佈景主題">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696</TotalTime>
  <Words>2174</Words>
  <Application>Microsoft Office PowerPoint</Application>
  <PresentationFormat>如螢幕大小 (4:3)</PresentationFormat>
  <Paragraphs>483</Paragraphs>
  <Slides>20</Slides>
  <Notes>0</Notes>
  <HiddenSlides>0</HiddenSlides>
  <MMClips>0</MMClips>
  <ScaleCrop>false</ScaleCrop>
  <HeadingPairs>
    <vt:vector size="6" baseType="variant">
      <vt:variant>
        <vt:lpstr>使用字型</vt:lpstr>
      </vt:variant>
      <vt:variant>
        <vt:i4>4</vt:i4>
      </vt:variant>
      <vt:variant>
        <vt:lpstr>佈景主題</vt:lpstr>
      </vt:variant>
      <vt:variant>
        <vt:i4>1</vt:i4>
      </vt:variant>
      <vt:variant>
        <vt:lpstr>投影片標題</vt:lpstr>
      </vt:variant>
      <vt:variant>
        <vt:i4>20</vt:i4>
      </vt:variant>
    </vt:vector>
  </HeadingPairs>
  <TitlesOfParts>
    <vt:vector size="25" baseType="lpstr">
      <vt:lpstr>微軟正黑體</vt:lpstr>
      <vt:lpstr>Arial</vt:lpstr>
      <vt:lpstr>Calibri</vt:lpstr>
      <vt:lpstr>Times New Roman</vt:lpstr>
      <vt:lpstr>Office 佈景主題</vt:lpstr>
      <vt:lpstr>PowerPoint 簡報</vt:lpstr>
      <vt:lpstr>簡報目錄</vt:lpstr>
      <vt:lpstr>一、基本資料與簡介</vt:lpstr>
      <vt:lpstr>二、計畫目標與執行內容</vt:lpstr>
      <vt:lpstr>二、計畫目標與執行內容</vt:lpstr>
      <vt:lpstr>二、計畫目標與執行內容</vt:lpstr>
      <vt:lpstr>二、計畫目標與執行內容</vt:lpstr>
      <vt:lpstr>二、計畫目標與執行內容</vt:lpstr>
      <vt:lpstr>二、計畫目標與執行內容</vt:lpstr>
      <vt:lpstr>三、預期成效及計畫亮點</vt:lpstr>
      <vt:lpstr>三、預期成效及計畫亮點</vt:lpstr>
      <vt:lpstr>PowerPoint 簡報</vt:lpstr>
      <vt:lpstr>四、工作進度規劃</vt:lpstr>
      <vt:lpstr>四、工作進度規劃</vt:lpstr>
      <vt:lpstr>五、經費規劃</vt:lpstr>
      <vt:lpstr>六、人力規劃</vt:lpstr>
      <vt:lpstr>七、其他附件</vt:lpstr>
      <vt:lpstr>PowerPoint 簡報</vt:lpstr>
      <vt:lpstr>附件-廠商基本資料與簡介</vt:lpstr>
      <vt:lpstr>附件-廠商基本資料與簡介</vt:lpstr>
    </vt:vector>
  </TitlesOfParts>
  <Company>財團法人塑膠工業技術發展中心</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簡報</dc:title>
  <dc:creator>Megan1016[王瑱嬪]</dc:creator>
  <cp:lastModifiedBy>Vennis[林沛樺]</cp:lastModifiedBy>
  <cp:revision>97</cp:revision>
  <cp:lastPrinted>2020-02-27T11:14:41Z</cp:lastPrinted>
  <dcterms:created xsi:type="dcterms:W3CDTF">2020-02-07T02:52:20Z</dcterms:created>
  <dcterms:modified xsi:type="dcterms:W3CDTF">2021-12-30T10:48:21Z</dcterms:modified>
</cp:coreProperties>
</file>