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94" r:id="rId4"/>
  </p:sldMasterIdLst>
  <p:notesMasterIdLst>
    <p:notesMasterId r:id="rId19"/>
  </p:notesMasterIdLst>
  <p:sldIdLst>
    <p:sldId id="256" r:id="rId5"/>
    <p:sldId id="257" r:id="rId6"/>
    <p:sldId id="3439" r:id="rId7"/>
    <p:sldId id="3440" r:id="rId8"/>
    <p:sldId id="3441" r:id="rId9"/>
    <p:sldId id="3059" r:id="rId10"/>
    <p:sldId id="3438" r:id="rId11"/>
    <p:sldId id="3442" r:id="rId12"/>
    <p:sldId id="3443" r:id="rId13"/>
    <p:sldId id="3444" r:id="rId14"/>
    <p:sldId id="3445" r:id="rId15"/>
    <p:sldId id="3446" r:id="rId16"/>
    <p:sldId id="3447" r:id="rId17"/>
    <p:sldId id="296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icrosoft YaHei" panose="020B0503020204020204" pitchFamily="34" charset="-122"/>
      <p:regular r:id="rId24"/>
      <p:bold r:id="rId25"/>
    </p:embeddedFont>
    <p:embeddedFont>
      <p:font typeface="Segoe UI Black" panose="020B0A02040204020203" pitchFamily="34" charset="0"/>
      <p:bold r:id="rId26"/>
      <p:boldItalic r:id="rId27"/>
    </p:embeddedFont>
    <p:embeddedFont>
      <p:font typeface="微軟正黑體" panose="020B0604030504040204" pitchFamily="34" charset="-12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66"/>
    <a:srgbClr val="FBF2D1"/>
    <a:srgbClr val="FFFFCC"/>
    <a:srgbClr val="FBF8E1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B3D30-1E25-4F32-B1FB-F7069D70FB71}" v="30" dt="2022-02-15T05:45:01.508"/>
  </p1510:revLst>
</p1510:revInfo>
</file>

<file path=ppt/tableStyles.xml><?xml version="1.0" encoding="utf-8"?>
<a:tblStyleLst xmlns:a="http://schemas.openxmlformats.org/drawingml/2006/main" def="{FA7813D0-166F-42BE-96BE-337ECF359070}">
  <a:tblStyle styleId="{FA7813D0-166F-42BE-96BE-337ECF35907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C5FDF6-FDAD-4BCE-8A3A-23940F2077F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E13E5D-E2B8-4E10-BBF3-0085EFC6A055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BE29B88-70E6-4DA4-8956-EC3D703C315B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 b="off" i="off"/>
      <a:tcStyle>
        <a:tcBdr/>
        <a:fill>
          <a:solidFill>
            <a:srgbClr val="F8D6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8D6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8C03026-B308-4E28-9C7B-5885884EC81E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A97F74-F9A1-49BC-8566-45A244A35941}" styleName="Table_5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FF4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F4E6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559F190-BD81-419F-9F18-80E2809C72D0}" styleName="Table_6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9EFF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EFF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17335B-03A2-45D3-8113-7B4EC594BEE0}" styleName="Table_7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7" autoAdjust="0"/>
    <p:restoredTop sz="92432" autoAdjust="0"/>
  </p:normalViewPr>
  <p:slideViewPr>
    <p:cSldViewPr snapToGrid="0">
      <p:cViewPr varScale="1">
        <p:scale>
          <a:sx n="59" d="100"/>
          <a:sy n="59" d="100"/>
        </p:scale>
        <p:origin x="988" y="60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14967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a6ebe1e90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gca6ebe1e90_2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ca6ebe1e90_2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42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ca6ebe1e90_2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1" name="Google Shape;481;gca6ebe1e90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22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851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586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ca6ebe1e90_2_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gca6ebe1e90_2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79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1" y="-1"/>
            <a:ext cx="9143999" cy="6858002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10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圖片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0" r="23266" b="3796"/>
          <a:stretch/>
        </p:blipFill>
        <p:spPr>
          <a:xfrm>
            <a:off x="4572000" y="3814619"/>
            <a:ext cx="4581525" cy="30433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23"/>
          <a:stretch/>
        </p:blipFill>
        <p:spPr>
          <a:xfrm rot="10800000">
            <a:off x="0" y="58275"/>
            <a:ext cx="5717307" cy="28963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2367" y="3620815"/>
            <a:ext cx="7200000" cy="889895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59870" y="3067343"/>
            <a:ext cx="7200000" cy="432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spc="300">
                <a:gradFill flip="none" rotWithShape="1">
                  <a:gsLst>
                    <a:gs pos="0">
                      <a:srgbClr val="03D4A8"/>
                    </a:gs>
                    <a:gs pos="50000">
                      <a:srgbClr val="21D6E0"/>
                    </a:gs>
                    <a:gs pos="100000">
                      <a:srgbClr val="0087E6"/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pic>
        <p:nvPicPr>
          <p:cNvPr id="12" name="圖片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09" y="51470"/>
            <a:ext cx="1663995" cy="332340"/>
          </a:xfrm>
          <a:prstGeom prst="rect">
            <a:avLst/>
          </a:prstGeom>
        </p:spPr>
      </p:pic>
      <p:pic>
        <p:nvPicPr>
          <p:cNvPr id="13" name="Picture 2" descr="D:\yves_yang\資料群(C槽)\Desktop\LOGO\經濟部logo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331640" cy="3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拱形 28"/>
          <p:cNvSpPr/>
          <p:nvPr userDrawn="1"/>
        </p:nvSpPr>
        <p:spPr>
          <a:xfrm>
            <a:off x="3309679" y="248752"/>
            <a:ext cx="2520000" cy="2520000"/>
          </a:xfrm>
          <a:prstGeom prst="blockArc">
            <a:avLst>
              <a:gd name="adj1" fmla="val 13325277"/>
              <a:gd name="adj2" fmla="val 19093327"/>
              <a:gd name="adj3" fmla="val 268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拱形 29"/>
          <p:cNvSpPr/>
          <p:nvPr userDrawn="1"/>
        </p:nvSpPr>
        <p:spPr>
          <a:xfrm flipV="1">
            <a:off x="3305067" y="318028"/>
            <a:ext cx="2520000" cy="2520000"/>
          </a:xfrm>
          <a:prstGeom prst="blockArc">
            <a:avLst>
              <a:gd name="adj1" fmla="val 13325277"/>
              <a:gd name="adj2" fmla="val 19093327"/>
              <a:gd name="adj3" fmla="val 268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" name="拱形 30"/>
          <p:cNvSpPr/>
          <p:nvPr userDrawn="1"/>
        </p:nvSpPr>
        <p:spPr>
          <a:xfrm flipV="1">
            <a:off x="3413958" y="417276"/>
            <a:ext cx="2292766" cy="2292766"/>
          </a:xfrm>
          <a:prstGeom prst="blockArc">
            <a:avLst>
              <a:gd name="adj1" fmla="val 13325277"/>
              <a:gd name="adj2" fmla="val 19093327"/>
              <a:gd name="adj3" fmla="val 268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19" name="群組 18"/>
          <p:cNvGrpSpPr/>
          <p:nvPr userDrawn="1"/>
        </p:nvGrpSpPr>
        <p:grpSpPr>
          <a:xfrm>
            <a:off x="3085799" y="702932"/>
            <a:ext cx="2963896" cy="1764057"/>
            <a:chOff x="2891467" y="669466"/>
            <a:chExt cx="2963896" cy="1764057"/>
          </a:xfrm>
        </p:grpSpPr>
        <p:sp>
          <p:nvSpPr>
            <p:cNvPr id="17" name="矩形 16"/>
            <p:cNvSpPr/>
            <p:nvPr userDrawn="1"/>
          </p:nvSpPr>
          <p:spPr>
            <a:xfrm>
              <a:off x="2900708" y="679197"/>
              <a:ext cx="2954655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0" cap="none" spc="0">
                  <a:ln w="101600" cap="rnd" cmpd="sng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8100000" scaled="1"/>
                      <a:tileRect/>
                    </a:gradFill>
                    <a:prstDash val="solid"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8100000" scaled="1"/>
                    <a:tileRect/>
                  </a:gra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微起雲湧</a:t>
              </a:r>
              <a:endParaRPr lang="en-US" altLang="zh-TW" sz="5400" b="0" cap="none" spc="0">
                <a:ln w="101600" cap="rnd" cmpd="sng"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8100000" scaled="1"/>
                    <a:tileRect/>
                  </a:gradFill>
                  <a:prstDash val="solid"/>
                </a:ln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81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Black" pitchFamily="34" charset="-120"/>
                <a:ea typeface="Noto Sans CJK TC Black" pitchFamily="34" charset="-120"/>
              </a:endParaRPr>
            </a:p>
            <a:p>
              <a:pPr algn="ctr"/>
              <a:r>
                <a:rPr lang="zh-TW" altLang="en-US" sz="5400" b="0" cap="none" spc="0">
                  <a:ln w="101600" cap="rnd" cmpd="sng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8100000" scaled="1"/>
                      <a:tileRect/>
                    </a:gradFill>
                    <a:prstDash val="solid"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8100000" scaled="1"/>
                    <a:tileRect/>
                  </a:gra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群創商機</a:t>
              </a:r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2891467" y="669466"/>
              <a:ext cx="2954655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0" cap="none" spc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微起雲湧</a:t>
              </a:r>
              <a:endParaRPr lang="en-US" altLang="zh-TW" sz="54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TC Black" pitchFamily="34" charset="-120"/>
                <a:ea typeface="Noto Sans CJK TC Black" pitchFamily="34" charset="-120"/>
              </a:endParaRPr>
            </a:p>
            <a:p>
              <a:pPr algn="ctr"/>
              <a:r>
                <a:rPr lang="zh-TW" altLang="en-US" sz="5400" b="0" cap="none" spc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群創商機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23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0" y="4761"/>
            <a:ext cx="9144000" cy="2910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3" name="矩形 32"/>
          <p:cNvSpPr/>
          <p:nvPr userDrawn="1"/>
        </p:nvSpPr>
        <p:spPr>
          <a:xfrm>
            <a:off x="3838575" y="14286"/>
            <a:ext cx="5305425" cy="6858002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10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127"/>
          <p:cNvGrpSpPr/>
          <p:nvPr userDrawn="1"/>
        </p:nvGrpSpPr>
        <p:grpSpPr>
          <a:xfrm>
            <a:off x="3835401" y="3175"/>
            <a:ext cx="787400" cy="6861175"/>
            <a:chOff x="5156200" y="-15875"/>
            <a:chExt cx="787400" cy="6861175"/>
          </a:xfrm>
        </p:grpSpPr>
        <p:sp>
          <p:nvSpPr>
            <p:cNvPr id="7" name="Freeform 22"/>
            <p:cNvSpPr/>
            <p:nvPr/>
          </p:nvSpPr>
          <p:spPr bwMode="auto">
            <a:xfrm>
              <a:off x="5156200" y="-15875"/>
              <a:ext cx="207962" cy="207963"/>
            </a:xfrm>
            <a:custGeom>
              <a:avLst/>
              <a:gdLst>
                <a:gd name="T0" fmla="*/ 0 w 131"/>
                <a:gd name="T1" fmla="*/ 131 h 131"/>
                <a:gd name="T2" fmla="*/ 93 w 131"/>
                <a:gd name="T3" fmla="*/ 39 h 131"/>
                <a:gd name="T4" fmla="*/ 131 w 131"/>
                <a:gd name="T5" fmla="*/ 0 h 131"/>
                <a:gd name="T6" fmla="*/ 73 w 131"/>
                <a:gd name="T7" fmla="*/ 0 h 131"/>
                <a:gd name="T8" fmla="*/ 64 w 131"/>
                <a:gd name="T9" fmla="*/ 9 h 131"/>
                <a:gd name="T10" fmla="*/ 0 w 131"/>
                <a:gd name="T11" fmla="*/ 73 h 131"/>
                <a:gd name="T12" fmla="*/ 0 w 131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1">
                  <a:moveTo>
                    <a:pt x="0" y="131"/>
                  </a:moveTo>
                  <a:lnTo>
                    <a:pt x="93" y="39"/>
                  </a:lnTo>
                  <a:lnTo>
                    <a:pt x="131" y="0"/>
                  </a:lnTo>
                  <a:lnTo>
                    <a:pt x="73" y="0"/>
                  </a:lnTo>
                  <a:lnTo>
                    <a:pt x="64" y="9"/>
                  </a:lnTo>
                  <a:lnTo>
                    <a:pt x="0" y="7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5156200" y="198437"/>
              <a:ext cx="787400" cy="879475"/>
            </a:xfrm>
            <a:custGeom>
              <a:avLst/>
              <a:gdLst>
                <a:gd name="T0" fmla="*/ 496 w 496"/>
                <a:gd name="T1" fmla="*/ 0 h 554"/>
                <a:gd name="T2" fmla="*/ 435 w 496"/>
                <a:gd name="T3" fmla="*/ 60 h 554"/>
                <a:gd name="T4" fmla="*/ 315 w 496"/>
                <a:gd name="T5" fmla="*/ 180 h 554"/>
                <a:gd name="T6" fmla="*/ 250 w 496"/>
                <a:gd name="T7" fmla="*/ 246 h 554"/>
                <a:gd name="T8" fmla="*/ 129 w 496"/>
                <a:gd name="T9" fmla="*/ 366 h 554"/>
                <a:gd name="T10" fmla="*/ 64 w 496"/>
                <a:gd name="T11" fmla="*/ 432 h 554"/>
                <a:gd name="T12" fmla="*/ 0 w 496"/>
                <a:gd name="T13" fmla="*/ 495 h 554"/>
                <a:gd name="T14" fmla="*/ 0 w 496"/>
                <a:gd name="T15" fmla="*/ 554 h 554"/>
                <a:gd name="T16" fmla="*/ 279 w 496"/>
                <a:gd name="T17" fmla="*/ 275 h 554"/>
                <a:gd name="T18" fmla="*/ 344 w 496"/>
                <a:gd name="T19" fmla="*/ 210 h 554"/>
                <a:gd name="T20" fmla="*/ 496 w 496"/>
                <a:gd name="T21" fmla="*/ 58 h 554"/>
                <a:gd name="T22" fmla="*/ 496 w 496"/>
                <a:gd name="T2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4">
                  <a:moveTo>
                    <a:pt x="496" y="0"/>
                  </a:moveTo>
                  <a:lnTo>
                    <a:pt x="435" y="60"/>
                  </a:lnTo>
                  <a:lnTo>
                    <a:pt x="315" y="180"/>
                  </a:lnTo>
                  <a:lnTo>
                    <a:pt x="250" y="246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5"/>
                  </a:lnTo>
                  <a:lnTo>
                    <a:pt x="0" y="554"/>
                  </a:lnTo>
                  <a:lnTo>
                    <a:pt x="279" y="275"/>
                  </a:lnTo>
                  <a:lnTo>
                    <a:pt x="344" y="210"/>
                  </a:lnTo>
                  <a:lnTo>
                    <a:pt x="496" y="5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5156200" y="-15875"/>
              <a:ext cx="503237" cy="504825"/>
            </a:xfrm>
            <a:custGeom>
              <a:avLst/>
              <a:gdLst>
                <a:gd name="T0" fmla="*/ 279 w 317"/>
                <a:gd name="T1" fmla="*/ 39 h 318"/>
                <a:gd name="T2" fmla="*/ 317 w 317"/>
                <a:gd name="T3" fmla="*/ 0 h 318"/>
                <a:gd name="T4" fmla="*/ 258 w 317"/>
                <a:gd name="T5" fmla="*/ 0 h 318"/>
                <a:gd name="T6" fmla="*/ 250 w 317"/>
                <a:gd name="T7" fmla="*/ 9 h 318"/>
                <a:gd name="T8" fmla="*/ 129 w 317"/>
                <a:gd name="T9" fmla="*/ 129 h 318"/>
                <a:gd name="T10" fmla="*/ 64 w 317"/>
                <a:gd name="T11" fmla="*/ 195 h 318"/>
                <a:gd name="T12" fmla="*/ 0 w 317"/>
                <a:gd name="T13" fmla="*/ 259 h 318"/>
                <a:gd name="T14" fmla="*/ 0 w 317"/>
                <a:gd name="T15" fmla="*/ 318 h 318"/>
                <a:gd name="T16" fmla="*/ 279 w 317"/>
                <a:gd name="T17" fmla="*/ 3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279" y="39"/>
                  </a:moveTo>
                  <a:lnTo>
                    <a:pt x="317" y="0"/>
                  </a:lnTo>
                  <a:lnTo>
                    <a:pt x="258" y="0"/>
                  </a:lnTo>
                  <a:lnTo>
                    <a:pt x="250" y="9"/>
                  </a:lnTo>
                  <a:lnTo>
                    <a:pt x="129" y="129"/>
                  </a:lnTo>
                  <a:lnTo>
                    <a:pt x="64" y="195"/>
                  </a:lnTo>
                  <a:lnTo>
                    <a:pt x="0" y="259"/>
                  </a:lnTo>
                  <a:lnTo>
                    <a:pt x="0" y="318"/>
                  </a:lnTo>
                  <a:lnTo>
                    <a:pt x="27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5156200" y="-15875"/>
              <a:ext cx="787400" cy="798513"/>
            </a:xfrm>
            <a:custGeom>
              <a:avLst/>
              <a:gdLst>
                <a:gd name="T0" fmla="*/ 0 w 496"/>
                <a:gd name="T1" fmla="*/ 503 h 503"/>
                <a:gd name="T2" fmla="*/ 93 w 496"/>
                <a:gd name="T3" fmla="*/ 410 h 503"/>
                <a:gd name="T4" fmla="*/ 159 w 496"/>
                <a:gd name="T5" fmla="*/ 345 h 503"/>
                <a:gd name="T6" fmla="*/ 279 w 496"/>
                <a:gd name="T7" fmla="*/ 224 h 503"/>
                <a:gd name="T8" fmla="*/ 344 w 496"/>
                <a:gd name="T9" fmla="*/ 158 h 503"/>
                <a:gd name="T10" fmla="*/ 464 w 496"/>
                <a:gd name="T11" fmla="*/ 39 h 503"/>
                <a:gd name="T12" fmla="*/ 496 w 496"/>
                <a:gd name="T13" fmla="*/ 7 h 503"/>
                <a:gd name="T14" fmla="*/ 496 w 496"/>
                <a:gd name="T15" fmla="*/ 0 h 503"/>
                <a:gd name="T16" fmla="*/ 444 w 496"/>
                <a:gd name="T17" fmla="*/ 0 h 503"/>
                <a:gd name="T18" fmla="*/ 435 w 496"/>
                <a:gd name="T19" fmla="*/ 9 h 503"/>
                <a:gd name="T20" fmla="*/ 129 w 496"/>
                <a:gd name="T21" fmla="*/ 315 h 503"/>
                <a:gd name="T22" fmla="*/ 64 w 496"/>
                <a:gd name="T23" fmla="*/ 381 h 503"/>
                <a:gd name="T24" fmla="*/ 0 w 496"/>
                <a:gd name="T25" fmla="*/ 445 h 503"/>
                <a:gd name="T26" fmla="*/ 0 w 496"/>
                <a:gd name="T27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503">
                  <a:moveTo>
                    <a:pt x="0" y="503"/>
                  </a:moveTo>
                  <a:lnTo>
                    <a:pt x="93" y="410"/>
                  </a:lnTo>
                  <a:lnTo>
                    <a:pt x="159" y="345"/>
                  </a:lnTo>
                  <a:lnTo>
                    <a:pt x="279" y="224"/>
                  </a:lnTo>
                  <a:lnTo>
                    <a:pt x="344" y="158"/>
                  </a:lnTo>
                  <a:lnTo>
                    <a:pt x="464" y="39"/>
                  </a:lnTo>
                  <a:lnTo>
                    <a:pt x="496" y="7"/>
                  </a:lnTo>
                  <a:lnTo>
                    <a:pt x="496" y="0"/>
                  </a:lnTo>
                  <a:lnTo>
                    <a:pt x="444" y="0"/>
                  </a:lnTo>
                  <a:lnTo>
                    <a:pt x="435" y="9"/>
                  </a:lnTo>
                  <a:lnTo>
                    <a:pt x="129" y="315"/>
                  </a:lnTo>
                  <a:lnTo>
                    <a:pt x="64" y="381"/>
                  </a:lnTo>
                  <a:lnTo>
                    <a:pt x="0" y="445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5156200" y="787400"/>
              <a:ext cx="787400" cy="881063"/>
            </a:xfrm>
            <a:custGeom>
              <a:avLst/>
              <a:gdLst>
                <a:gd name="T0" fmla="*/ 496 w 496"/>
                <a:gd name="T1" fmla="*/ 0 h 555"/>
                <a:gd name="T2" fmla="*/ 435 w 496"/>
                <a:gd name="T3" fmla="*/ 61 h 555"/>
                <a:gd name="T4" fmla="*/ 315 w 496"/>
                <a:gd name="T5" fmla="*/ 181 h 555"/>
                <a:gd name="T6" fmla="*/ 250 w 496"/>
                <a:gd name="T7" fmla="*/ 247 h 555"/>
                <a:gd name="T8" fmla="*/ 129 w 496"/>
                <a:gd name="T9" fmla="*/ 367 h 555"/>
                <a:gd name="T10" fmla="*/ 64 w 496"/>
                <a:gd name="T11" fmla="*/ 432 h 555"/>
                <a:gd name="T12" fmla="*/ 0 w 496"/>
                <a:gd name="T13" fmla="*/ 496 h 555"/>
                <a:gd name="T14" fmla="*/ 0 w 496"/>
                <a:gd name="T15" fmla="*/ 555 h 555"/>
                <a:gd name="T16" fmla="*/ 279 w 496"/>
                <a:gd name="T17" fmla="*/ 276 h 555"/>
                <a:gd name="T18" fmla="*/ 344 w 496"/>
                <a:gd name="T19" fmla="*/ 210 h 555"/>
                <a:gd name="T20" fmla="*/ 496 w 496"/>
                <a:gd name="T21" fmla="*/ 59 h 555"/>
                <a:gd name="T22" fmla="*/ 496 w 496"/>
                <a:gd name="T23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5">
                  <a:moveTo>
                    <a:pt x="496" y="0"/>
                  </a:moveTo>
                  <a:lnTo>
                    <a:pt x="435" y="61"/>
                  </a:lnTo>
                  <a:lnTo>
                    <a:pt x="315" y="181"/>
                  </a:lnTo>
                  <a:lnTo>
                    <a:pt x="250" y="247"/>
                  </a:lnTo>
                  <a:lnTo>
                    <a:pt x="129" y="367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96" y="5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2" name="Freeform 27"/>
            <p:cNvSpPr/>
            <p:nvPr/>
          </p:nvSpPr>
          <p:spPr bwMode="auto">
            <a:xfrm>
              <a:off x="5156200" y="493712"/>
              <a:ext cx="787400" cy="879475"/>
            </a:xfrm>
            <a:custGeom>
              <a:avLst/>
              <a:gdLst>
                <a:gd name="T0" fmla="*/ 0 w 496"/>
                <a:gd name="T1" fmla="*/ 554 h 554"/>
                <a:gd name="T2" fmla="*/ 93 w 496"/>
                <a:gd name="T3" fmla="*/ 461 h 554"/>
                <a:gd name="T4" fmla="*/ 159 w 496"/>
                <a:gd name="T5" fmla="*/ 395 h 554"/>
                <a:gd name="T6" fmla="*/ 279 w 496"/>
                <a:gd name="T7" fmla="*/ 275 h 554"/>
                <a:gd name="T8" fmla="*/ 344 w 496"/>
                <a:gd name="T9" fmla="*/ 209 h 554"/>
                <a:gd name="T10" fmla="*/ 464 w 496"/>
                <a:gd name="T11" fmla="*/ 89 h 554"/>
                <a:gd name="T12" fmla="*/ 496 w 496"/>
                <a:gd name="T13" fmla="*/ 58 h 554"/>
                <a:gd name="T14" fmla="*/ 496 w 496"/>
                <a:gd name="T15" fmla="*/ 0 h 554"/>
                <a:gd name="T16" fmla="*/ 435 w 496"/>
                <a:gd name="T17" fmla="*/ 60 h 554"/>
                <a:gd name="T18" fmla="*/ 129 w 496"/>
                <a:gd name="T19" fmla="*/ 366 h 554"/>
                <a:gd name="T20" fmla="*/ 64 w 496"/>
                <a:gd name="T21" fmla="*/ 432 h 554"/>
                <a:gd name="T22" fmla="*/ 0 w 496"/>
                <a:gd name="T23" fmla="*/ 495 h 554"/>
                <a:gd name="T24" fmla="*/ 0 w 496"/>
                <a:gd name="T2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4">
                  <a:moveTo>
                    <a:pt x="0" y="554"/>
                  </a:moveTo>
                  <a:lnTo>
                    <a:pt x="93" y="461"/>
                  </a:lnTo>
                  <a:lnTo>
                    <a:pt x="159" y="395"/>
                  </a:lnTo>
                  <a:lnTo>
                    <a:pt x="279" y="275"/>
                  </a:lnTo>
                  <a:lnTo>
                    <a:pt x="344" y="209"/>
                  </a:lnTo>
                  <a:lnTo>
                    <a:pt x="464" y="89"/>
                  </a:lnTo>
                  <a:lnTo>
                    <a:pt x="496" y="58"/>
                  </a:lnTo>
                  <a:lnTo>
                    <a:pt x="496" y="0"/>
                  </a:lnTo>
                  <a:lnTo>
                    <a:pt x="435" y="60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5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5156200" y="1377950"/>
              <a:ext cx="787400" cy="881063"/>
            </a:xfrm>
            <a:custGeom>
              <a:avLst/>
              <a:gdLst>
                <a:gd name="T0" fmla="*/ 496 w 496"/>
                <a:gd name="T1" fmla="*/ 0 h 555"/>
                <a:gd name="T2" fmla="*/ 435 w 496"/>
                <a:gd name="T3" fmla="*/ 60 h 555"/>
                <a:gd name="T4" fmla="*/ 315 w 496"/>
                <a:gd name="T5" fmla="*/ 181 h 555"/>
                <a:gd name="T6" fmla="*/ 250 w 496"/>
                <a:gd name="T7" fmla="*/ 247 h 555"/>
                <a:gd name="T8" fmla="*/ 129 w 496"/>
                <a:gd name="T9" fmla="*/ 366 h 555"/>
                <a:gd name="T10" fmla="*/ 64 w 496"/>
                <a:gd name="T11" fmla="*/ 432 h 555"/>
                <a:gd name="T12" fmla="*/ 0 w 496"/>
                <a:gd name="T13" fmla="*/ 496 h 555"/>
                <a:gd name="T14" fmla="*/ 0 w 496"/>
                <a:gd name="T15" fmla="*/ 555 h 555"/>
                <a:gd name="T16" fmla="*/ 279 w 496"/>
                <a:gd name="T17" fmla="*/ 276 h 555"/>
                <a:gd name="T18" fmla="*/ 344 w 496"/>
                <a:gd name="T19" fmla="*/ 210 h 555"/>
                <a:gd name="T20" fmla="*/ 496 w 496"/>
                <a:gd name="T21" fmla="*/ 59 h 555"/>
                <a:gd name="T22" fmla="*/ 496 w 496"/>
                <a:gd name="T23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5">
                  <a:moveTo>
                    <a:pt x="496" y="0"/>
                  </a:moveTo>
                  <a:lnTo>
                    <a:pt x="435" y="60"/>
                  </a:lnTo>
                  <a:lnTo>
                    <a:pt x="315" y="181"/>
                  </a:lnTo>
                  <a:lnTo>
                    <a:pt x="250" y="247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96" y="5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5156200" y="1082675"/>
              <a:ext cx="787400" cy="881063"/>
            </a:xfrm>
            <a:custGeom>
              <a:avLst/>
              <a:gdLst>
                <a:gd name="T0" fmla="*/ 0 w 496"/>
                <a:gd name="T1" fmla="*/ 555 h 555"/>
                <a:gd name="T2" fmla="*/ 93 w 496"/>
                <a:gd name="T3" fmla="*/ 462 h 555"/>
                <a:gd name="T4" fmla="*/ 159 w 496"/>
                <a:gd name="T5" fmla="*/ 396 h 555"/>
                <a:gd name="T6" fmla="*/ 279 w 496"/>
                <a:gd name="T7" fmla="*/ 276 h 555"/>
                <a:gd name="T8" fmla="*/ 344 w 496"/>
                <a:gd name="T9" fmla="*/ 210 h 555"/>
                <a:gd name="T10" fmla="*/ 464 w 496"/>
                <a:gd name="T11" fmla="*/ 90 h 555"/>
                <a:gd name="T12" fmla="*/ 496 w 496"/>
                <a:gd name="T13" fmla="*/ 59 h 555"/>
                <a:gd name="T14" fmla="*/ 496 w 496"/>
                <a:gd name="T15" fmla="*/ 0 h 555"/>
                <a:gd name="T16" fmla="*/ 435 w 496"/>
                <a:gd name="T17" fmla="*/ 61 h 555"/>
                <a:gd name="T18" fmla="*/ 129 w 496"/>
                <a:gd name="T19" fmla="*/ 367 h 555"/>
                <a:gd name="T20" fmla="*/ 64 w 496"/>
                <a:gd name="T21" fmla="*/ 433 h 555"/>
                <a:gd name="T22" fmla="*/ 0 w 496"/>
                <a:gd name="T23" fmla="*/ 496 h 555"/>
                <a:gd name="T24" fmla="*/ 0 w 496"/>
                <a:gd name="T25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5">
                  <a:moveTo>
                    <a:pt x="0" y="555"/>
                  </a:moveTo>
                  <a:lnTo>
                    <a:pt x="93" y="462"/>
                  </a:lnTo>
                  <a:lnTo>
                    <a:pt x="159" y="396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64" y="90"/>
                  </a:lnTo>
                  <a:lnTo>
                    <a:pt x="496" y="59"/>
                  </a:lnTo>
                  <a:lnTo>
                    <a:pt x="496" y="0"/>
                  </a:lnTo>
                  <a:lnTo>
                    <a:pt x="435" y="61"/>
                  </a:lnTo>
                  <a:lnTo>
                    <a:pt x="129" y="367"/>
                  </a:lnTo>
                  <a:lnTo>
                    <a:pt x="64" y="433"/>
                  </a:lnTo>
                  <a:lnTo>
                    <a:pt x="0" y="496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5156200" y="1968500"/>
              <a:ext cx="787400" cy="879475"/>
            </a:xfrm>
            <a:custGeom>
              <a:avLst/>
              <a:gdLst>
                <a:gd name="T0" fmla="*/ 496 w 496"/>
                <a:gd name="T1" fmla="*/ 0 h 554"/>
                <a:gd name="T2" fmla="*/ 435 w 496"/>
                <a:gd name="T3" fmla="*/ 60 h 554"/>
                <a:gd name="T4" fmla="*/ 315 w 496"/>
                <a:gd name="T5" fmla="*/ 181 h 554"/>
                <a:gd name="T6" fmla="*/ 250 w 496"/>
                <a:gd name="T7" fmla="*/ 246 h 554"/>
                <a:gd name="T8" fmla="*/ 129 w 496"/>
                <a:gd name="T9" fmla="*/ 366 h 554"/>
                <a:gd name="T10" fmla="*/ 64 w 496"/>
                <a:gd name="T11" fmla="*/ 432 h 554"/>
                <a:gd name="T12" fmla="*/ 0 w 496"/>
                <a:gd name="T13" fmla="*/ 496 h 554"/>
                <a:gd name="T14" fmla="*/ 0 w 496"/>
                <a:gd name="T15" fmla="*/ 554 h 554"/>
                <a:gd name="T16" fmla="*/ 279 w 496"/>
                <a:gd name="T17" fmla="*/ 275 h 554"/>
                <a:gd name="T18" fmla="*/ 344 w 496"/>
                <a:gd name="T19" fmla="*/ 210 h 554"/>
                <a:gd name="T20" fmla="*/ 496 w 496"/>
                <a:gd name="T21" fmla="*/ 59 h 554"/>
                <a:gd name="T22" fmla="*/ 496 w 496"/>
                <a:gd name="T2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4">
                  <a:moveTo>
                    <a:pt x="496" y="0"/>
                  </a:moveTo>
                  <a:lnTo>
                    <a:pt x="435" y="60"/>
                  </a:lnTo>
                  <a:lnTo>
                    <a:pt x="315" y="181"/>
                  </a:lnTo>
                  <a:lnTo>
                    <a:pt x="250" y="246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4"/>
                  </a:lnTo>
                  <a:lnTo>
                    <a:pt x="279" y="275"/>
                  </a:lnTo>
                  <a:lnTo>
                    <a:pt x="344" y="210"/>
                  </a:lnTo>
                  <a:lnTo>
                    <a:pt x="496" y="5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5156200" y="1673225"/>
              <a:ext cx="787400" cy="879475"/>
            </a:xfrm>
            <a:custGeom>
              <a:avLst/>
              <a:gdLst>
                <a:gd name="T0" fmla="*/ 0 w 496"/>
                <a:gd name="T1" fmla="*/ 554 h 554"/>
                <a:gd name="T2" fmla="*/ 93 w 496"/>
                <a:gd name="T3" fmla="*/ 461 h 554"/>
                <a:gd name="T4" fmla="*/ 159 w 496"/>
                <a:gd name="T5" fmla="*/ 396 h 554"/>
                <a:gd name="T6" fmla="*/ 279 w 496"/>
                <a:gd name="T7" fmla="*/ 276 h 554"/>
                <a:gd name="T8" fmla="*/ 344 w 496"/>
                <a:gd name="T9" fmla="*/ 210 h 554"/>
                <a:gd name="T10" fmla="*/ 464 w 496"/>
                <a:gd name="T11" fmla="*/ 90 h 554"/>
                <a:gd name="T12" fmla="*/ 496 w 496"/>
                <a:gd name="T13" fmla="*/ 58 h 554"/>
                <a:gd name="T14" fmla="*/ 496 w 496"/>
                <a:gd name="T15" fmla="*/ 0 h 554"/>
                <a:gd name="T16" fmla="*/ 435 w 496"/>
                <a:gd name="T17" fmla="*/ 61 h 554"/>
                <a:gd name="T18" fmla="*/ 129 w 496"/>
                <a:gd name="T19" fmla="*/ 367 h 554"/>
                <a:gd name="T20" fmla="*/ 64 w 496"/>
                <a:gd name="T21" fmla="*/ 432 h 554"/>
                <a:gd name="T22" fmla="*/ 0 w 496"/>
                <a:gd name="T23" fmla="*/ 496 h 554"/>
                <a:gd name="T24" fmla="*/ 0 w 496"/>
                <a:gd name="T2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4">
                  <a:moveTo>
                    <a:pt x="0" y="554"/>
                  </a:moveTo>
                  <a:lnTo>
                    <a:pt x="93" y="461"/>
                  </a:lnTo>
                  <a:lnTo>
                    <a:pt x="159" y="396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64" y="90"/>
                  </a:lnTo>
                  <a:lnTo>
                    <a:pt x="496" y="58"/>
                  </a:lnTo>
                  <a:lnTo>
                    <a:pt x="496" y="0"/>
                  </a:lnTo>
                  <a:lnTo>
                    <a:pt x="435" y="61"/>
                  </a:lnTo>
                  <a:lnTo>
                    <a:pt x="129" y="367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5156200" y="2557462"/>
              <a:ext cx="787400" cy="881063"/>
            </a:xfrm>
            <a:custGeom>
              <a:avLst/>
              <a:gdLst>
                <a:gd name="T0" fmla="*/ 496 w 496"/>
                <a:gd name="T1" fmla="*/ 0 h 555"/>
                <a:gd name="T2" fmla="*/ 435 w 496"/>
                <a:gd name="T3" fmla="*/ 61 h 555"/>
                <a:gd name="T4" fmla="*/ 315 w 496"/>
                <a:gd name="T5" fmla="*/ 181 h 555"/>
                <a:gd name="T6" fmla="*/ 250 w 496"/>
                <a:gd name="T7" fmla="*/ 247 h 555"/>
                <a:gd name="T8" fmla="*/ 129 w 496"/>
                <a:gd name="T9" fmla="*/ 367 h 555"/>
                <a:gd name="T10" fmla="*/ 64 w 496"/>
                <a:gd name="T11" fmla="*/ 433 h 555"/>
                <a:gd name="T12" fmla="*/ 0 w 496"/>
                <a:gd name="T13" fmla="*/ 497 h 555"/>
                <a:gd name="T14" fmla="*/ 0 w 496"/>
                <a:gd name="T15" fmla="*/ 555 h 555"/>
                <a:gd name="T16" fmla="*/ 279 w 496"/>
                <a:gd name="T17" fmla="*/ 276 h 555"/>
                <a:gd name="T18" fmla="*/ 344 w 496"/>
                <a:gd name="T19" fmla="*/ 210 h 555"/>
                <a:gd name="T20" fmla="*/ 496 w 496"/>
                <a:gd name="T21" fmla="*/ 59 h 555"/>
                <a:gd name="T22" fmla="*/ 496 w 496"/>
                <a:gd name="T23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5">
                  <a:moveTo>
                    <a:pt x="496" y="0"/>
                  </a:moveTo>
                  <a:lnTo>
                    <a:pt x="435" y="61"/>
                  </a:lnTo>
                  <a:lnTo>
                    <a:pt x="315" y="181"/>
                  </a:lnTo>
                  <a:lnTo>
                    <a:pt x="250" y="247"/>
                  </a:lnTo>
                  <a:lnTo>
                    <a:pt x="129" y="367"/>
                  </a:lnTo>
                  <a:lnTo>
                    <a:pt x="64" y="433"/>
                  </a:lnTo>
                  <a:lnTo>
                    <a:pt x="0" y="497"/>
                  </a:lnTo>
                  <a:lnTo>
                    <a:pt x="0" y="555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96" y="5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5156200" y="2263775"/>
              <a:ext cx="787400" cy="879475"/>
            </a:xfrm>
            <a:custGeom>
              <a:avLst/>
              <a:gdLst>
                <a:gd name="T0" fmla="*/ 0 w 496"/>
                <a:gd name="T1" fmla="*/ 554 h 554"/>
                <a:gd name="T2" fmla="*/ 93 w 496"/>
                <a:gd name="T3" fmla="*/ 461 h 554"/>
                <a:gd name="T4" fmla="*/ 159 w 496"/>
                <a:gd name="T5" fmla="*/ 395 h 554"/>
                <a:gd name="T6" fmla="*/ 279 w 496"/>
                <a:gd name="T7" fmla="*/ 276 h 554"/>
                <a:gd name="T8" fmla="*/ 344 w 496"/>
                <a:gd name="T9" fmla="*/ 209 h 554"/>
                <a:gd name="T10" fmla="*/ 464 w 496"/>
                <a:gd name="T11" fmla="*/ 89 h 554"/>
                <a:gd name="T12" fmla="*/ 496 w 496"/>
                <a:gd name="T13" fmla="*/ 58 h 554"/>
                <a:gd name="T14" fmla="*/ 496 w 496"/>
                <a:gd name="T15" fmla="*/ 0 h 554"/>
                <a:gd name="T16" fmla="*/ 435 w 496"/>
                <a:gd name="T17" fmla="*/ 60 h 554"/>
                <a:gd name="T18" fmla="*/ 129 w 496"/>
                <a:gd name="T19" fmla="*/ 366 h 554"/>
                <a:gd name="T20" fmla="*/ 64 w 496"/>
                <a:gd name="T21" fmla="*/ 432 h 554"/>
                <a:gd name="T22" fmla="*/ 0 w 496"/>
                <a:gd name="T23" fmla="*/ 496 h 554"/>
                <a:gd name="T24" fmla="*/ 0 w 496"/>
                <a:gd name="T2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4">
                  <a:moveTo>
                    <a:pt x="0" y="554"/>
                  </a:moveTo>
                  <a:lnTo>
                    <a:pt x="93" y="461"/>
                  </a:lnTo>
                  <a:lnTo>
                    <a:pt x="159" y="395"/>
                  </a:lnTo>
                  <a:lnTo>
                    <a:pt x="279" y="276"/>
                  </a:lnTo>
                  <a:lnTo>
                    <a:pt x="344" y="209"/>
                  </a:lnTo>
                  <a:lnTo>
                    <a:pt x="464" y="89"/>
                  </a:lnTo>
                  <a:lnTo>
                    <a:pt x="496" y="58"/>
                  </a:lnTo>
                  <a:lnTo>
                    <a:pt x="496" y="0"/>
                  </a:lnTo>
                  <a:lnTo>
                    <a:pt x="435" y="60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5156200" y="3148012"/>
              <a:ext cx="787400" cy="881063"/>
            </a:xfrm>
            <a:custGeom>
              <a:avLst/>
              <a:gdLst>
                <a:gd name="T0" fmla="*/ 496 w 496"/>
                <a:gd name="T1" fmla="*/ 0 h 555"/>
                <a:gd name="T2" fmla="*/ 435 w 496"/>
                <a:gd name="T3" fmla="*/ 61 h 555"/>
                <a:gd name="T4" fmla="*/ 315 w 496"/>
                <a:gd name="T5" fmla="*/ 181 h 555"/>
                <a:gd name="T6" fmla="*/ 250 w 496"/>
                <a:gd name="T7" fmla="*/ 247 h 555"/>
                <a:gd name="T8" fmla="*/ 129 w 496"/>
                <a:gd name="T9" fmla="*/ 367 h 555"/>
                <a:gd name="T10" fmla="*/ 64 w 496"/>
                <a:gd name="T11" fmla="*/ 433 h 555"/>
                <a:gd name="T12" fmla="*/ 0 w 496"/>
                <a:gd name="T13" fmla="*/ 496 h 555"/>
                <a:gd name="T14" fmla="*/ 0 w 496"/>
                <a:gd name="T15" fmla="*/ 555 h 555"/>
                <a:gd name="T16" fmla="*/ 279 w 496"/>
                <a:gd name="T17" fmla="*/ 276 h 555"/>
                <a:gd name="T18" fmla="*/ 344 w 496"/>
                <a:gd name="T19" fmla="*/ 210 h 555"/>
                <a:gd name="T20" fmla="*/ 496 w 496"/>
                <a:gd name="T21" fmla="*/ 59 h 555"/>
                <a:gd name="T22" fmla="*/ 496 w 496"/>
                <a:gd name="T23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5">
                  <a:moveTo>
                    <a:pt x="496" y="0"/>
                  </a:moveTo>
                  <a:lnTo>
                    <a:pt x="435" y="61"/>
                  </a:lnTo>
                  <a:lnTo>
                    <a:pt x="315" y="181"/>
                  </a:lnTo>
                  <a:lnTo>
                    <a:pt x="250" y="247"/>
                  </a:lnTo>
                  <a:lnTo>
                    <a:pt x="129" y="367"/>
                  </a:lnTo>
                  <a:lnTo>
                    <a:pt x="64" y="433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96" y="5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5156200" y="2854325"/>
              <a:ext cx="787400" cy="879475"/>
            </a:xfrm>
            <a:custGeom>
              <a:avLst/>
              <a:gdLst>
                <a:gd name="T0" fmla="*/ 0 w 496"/>
                <a:gd name="T1" fmla="*/ 554 h 554"/>
                <a:gd name="T2" fmla="*/ 93 w 496"/>
                <a:gd name="T3" fmla="*/ 461 h 554"/>
                <a:gd name="T4" fmla="*/ 159 w 496"/>
                <a:gd name="T5" fmla="*/ 395 h 554"/>
                <a:gd name="T6" fmla="*/ 279 w 496"/>
                <a:gd name="T7" fmla="*/ 275 h 554"/>
                <a:gd name="T8" fmla="*/ 344 w 496"/>
                <a:gd name="T9" fmla="*/ 209 h 554"/>
                <a:gd name="T10" fmla="*/ 464 w 496"/>
                <a:gd name="T11" fmla="*/ 89 h 554"/>
                <a:gd name="T12" fmla="*/ 496 w 496"/>
                <a:gd name="T13" fmla="*/ 58 h 554"/>
                <a:gd name="T14" fmla="*/ 496 w 496"/>
                <a:gd name="T15" fmla="*/ 0 h 554"/>
                <a:gd name="T16" fmla="*/ 435 w 496"/>
                <a:gd name="T17" fmla="*/ 60 h 554"/>
                <a:gd name="T18" fmla="*/ 129 w 496"/>
                <a:gd name="T19" fmla="*/ 366 h 554"/>
                <a:gd name="T20" fmla="*/ 64 w 496"/>
                <a:gd name="T21" fmla="*/ 432 h 554"/>
                <a:gd name="T22" fmla="*/ 0 w 496"/>
                <a:gd name="T23" fmla="*/ 495 h 554"/>
                <a:gd name="T24" fmla="*/ 0 w 496"/>
                <a:gd name="T2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4">
                  <a:moveTo>
                    <a:pt x="0" y="554"/>
                  </a:moveTo>
                  <a:lnTo>
                    <a:pt x="93" y="461"/>
                  </a:lnTo>
                  <a:lnTo>
                    <a:pt x="159" y="395"/>
                  </a:lnTo>
                  <a:lnTo>
                    <a:pt x="279" y="275"/>
                  </a:lnTo>
                  <a:lnTo>
                    <a:pt x="344" y="209"/>
                  </a:lnTo>
                  <a:lnTo>
                    <a:pt x="464" y="89"/>
                  </a:lnTo>
                  <a:lnTo>
                    <a:pt x="496" y="58"/>
                  </a:lnTo>
                  <a:lnTo>
                    <a:pt x="496" y="0"/>
                  </a:lnTo>
                  <a:lnTo>
                    <a:pt x="435" y="60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5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5156200" y="3738562"/>
              <a:ext cx="787400" cy="879475"/>
            </a:xfrm>
            <a:custGeom>
              <a:avLst/>
              <a:gdLst>
                <a:gd name="T0" fmla="*/ 496 w 496"/>
                <a:gd name="T1" fmla="*/ 0 h 554"/>
                <a:gd name="T2" fmla="*/ 435 w 496"/>
                <a:gd name="T3" fmla="*/ 61 h 554"/>
                <a:gd name="T4" fmla="*/ 315 w 496"/>
                <a:gd name="T5" fmla="*/ 181 h 554"/>
                <a:gd name="T6" fmla="*/ 250 w 496"/>
                <a:gd name="T7" fmla="*/ 246 h 554"/>
                <a:gd name="T8" fmla="*/ 129 w 496"/>
                <a:gd name="T9" fmla="*/ 366 h 554"/>
                <a:gd name="T10" fmla="*/ 64 w 496"/>
                <a:gd name="T11" fmla="*/ 433 h 554"/>
                <a:gd name="T12" fmla="*/ 0 w 496"/>
                <a:gd name="T13" fmla="*/ 496 h 554"/>
                <a:gd name="T14" fmla="*/ 0 w 496"/>
                <a:gd name="T15" fmla="*/ 554 h 554"/>
                <a:gd name="T16" fmla="*/ 279 w 496"/>
                <a:gd name="T17" fmla="*/ 276 h 554"/>
                <a:gd name="T18" fmla="*/ 344 w 496"/>
                <a:gd name="T19" fmla="*/ 210 h 554"/>
                <a:gd name="T20" fmla="*/ 496 w 496"/>
                <a:gd name="T21" fmla="*/ 59 h 554"/>
                <a:gd name="T22" fmla="*/ 496 w 496"/>
                <a:gd name="T2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4">
                  <a:moveTo>
                    <a:pt x="496" y="0"/>
                  </a:moveTo>
                  <a:lnTo>
                    <a:pt x="435" y="61"/>
                  </a:lnTo>
                  <a:lnTo>
                    <a:pt x="315" y="181"/>
                  </a:lnTo>
                  <a:lnTo>
                    <a:pt x="250" y="246"/>
                  </a:lnTo>
                  <a:lnTo>
                    <a:pt x="129" y="366"/>
                  </a:lnTo>
                  <a:lnTo>
                    <a:pt x="64" y="433"/>
                  </a:lnTo>
                  <a:lnTo>
                    <a:pt x="0" y="496"/>
                  </a:lnTo>
                  <a:lnTo>
                    <a:pt x="0" y="554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96" y="5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5156200" y="3443287"/>
              <a:ext cx="787400" cy="879475"/>
            </a:xfrm>
            <a:custGeom>
              <a:avLst/>
              <a:gdLst>
                <a:gd name="T0" fmla="*/ 0 w 496"/>
                <a:gd name="T1" fmla="*/ 554 h 554"/>
                <a:gd name="T2" fmla="*/ 93 w 496"/>
                <a:gd name="T3" fmla="*/ 462 h 554"/>
                <a:gd name="T4" fmla="*/ 159 w 496"/>
                <a:gd name="T5" fmla="*/ 396 h 554"/>
                <a:gd name="T6" fmla="*/ 279 w 496"/>
                <a:gd name="T7" fmla="*/ 276 h 554"/>
                <a:gd name="T8" fmla="*/ 344 w 496"/>
                <a:gd name="T9" fmla="*/ 210 h 554"/>
                <a:gd name="T10" fmla="*/ 464 w 496"/>
                <a:gd name="T11" fmla="*/ 90 h 554"/>
                <a:gd name="T12" fmla="*/ 496 w 496"/>
                <a:gd name="T13" fmla="*/ 59 h 554"/>
                <a:gd name="T14" fmla="*/ 496 w 496"/>
                <a:gd name="T15" fmla="*/ 0 h 554"/>
                <a:gd name="T16" fmla="*/ 435 w 496"/>
                <a:gd name="T17" fmla="*/ 61 h 554"/>
                <a:gd name="T18" fmla="*/ 129 w 496"/>
                <a:gd name="T19" fmla="*/ 367 h 554"/>
                <a:gd name="T20" fmla="*/ 64 w 496"/>
                <a:gd name="T21" fmla="*/ 432 h 554"/>
                <a:gd name="T22" fmla="*/ 0 w 496"/>
                <a:gd name="T23" fmla="*/ 496 h 554"/>
                <a:gd name="T24" fmla="*/ 0 w 496"/>
                <a:gd name="T2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4">
                  <a:moveTo>
                    <a:pt x="0" y="554"/>
                  </a:moveTo>
                  <a:lnTo>
                    <a:pt x="93" y="462"/>
                  </a:lnTo>
                  <a:lnTo>
                    <a:pt x="159" y="396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64" y="90"/>
                  </a:lnTo>
                  <a:lnTo>
                    <a:pt x="496" y="59"/>
                  </a:lnTo>
                  <a:lnTo>
                    <a:pt x="496" y="0"/>
                  </a:lnTo>
                  <a:lnTo>
                    <a:pt x="435" y="61"/>
                  </a:lnTo>
                  <a:lnTo>
                    <a:pt x="129" y="367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3" name="Freeform 38"/>
            <p:cNvSpPr/>
            <p:nvPr/>
          </p:nvSpPr>
          <p:spPr bwMode="auto">
            <a:xfrm>
              <a:off x="5156200" y="4329112"/>
              <a:ext cx="787400" cy="879475"/>
            </a:xfrm>
            <a:custGeom>
              <a:avLst/>
              <a:gdLst>
                <a:gd name="T0" fmla="*/ 496 w 496"/>
                <a:gd name="T1" fmla="*/ 0 h 554"/>
                <a:gd name="T2" fmla="*/ 435 w 496"/>
                <a:gd name="T3" fmla="*/ 61 h 554"/>
                <a:gd name="T4" fmla="*/ 315 w 496"/>
                <a:gd name="T5" fmla="*/ 180 h 554"/>
                <a:gd name="T6" fmla="*/ 250 w 496"/>
                <a:gd name="T7" fmla="*/ 246 h 554"/>
                <a:gd name="T8" fmla="*/ 129 w 496"/>
                <a:gd name="T9" fmla="*/ 366 h 554"/>
                <a:gd name="T10" fmla="*/ 64 w 496"/>
                <a:gd name="T11" fmla="*/ 432 h 554"/>
                <a:gd name="T12" fmla="*/ 0 w 496"/>
                <a:gd name="T13" fmla="*/ 496 h 554"/>
                <a:gd name="T14" fmla="*/ 0 w 496"/>
                <a:gd name="T15" fmla="*/ 554 h 554"/>
                <a:gd name="T16" fmla="*/ 279 w 496"/>
                <a:gd name="T17" fmla="*/ 275 h 554"/>
                <a:gd name="T18" fmla="*/ 344 w 496"/>
                <a:gd name="T19" fmla="*/ 210 h 554"/>
                <a:gd name="T20" fmla="*/ 496 w 496"/>
                <a:gd name="T21" fmla="*/ 58 h 554"/>
                <a:gd name="T22" fmla="*/ 496 w 496"/>
                <a:gd name="T2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4">
                  <a:moveTo>
                    <a:pt x="496" y="0"/>
                  </a:moveTo>
                  <a:lnTo>
                    <a:pt x="435" y="61"/>
                  </a:lnTo>
                  <a:lnTo>
                    <a:pt x="315" y="180"/>
                  </a:lnTo>
                  <a:lnTo>
                    <a:pt x="250" y="246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4"/>
                  </a:lnTo>
                  <a:lnTo>
                    <a:pt x="279" y="275"/>
                  </a:lnTo>
                  <a:lnTo>
                    <a:pt x="344" y="210"/>
                  </a:lnTo>
                  <a:lnTo>
                    <a:pt x="496" y="5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4" name="Freeform 39"/>
            <p:cNvSpPr/>
            <p:nvPr/>
          </p:nvSpPr>
          <p:spPr bwMode="auto">
            <a:xfrm>
              <a:off x="5156200" y="4033837"/>
              <a:ext cx="787400" cy="879475"/>
            </a:xfrm>
            <a:custGeom>
              <a:avLst/>
              <a:gdLst>
                <a:gd name="T0" fmla="*/ 0 w 496"/>
                <a:gd name="T1" fmla="*/ 554 h 554"/>
                <a:gd name="T2" fmla="*/ 93 w 496"/>
                <a:gd name="T3" fmla="*/ 461 h 554"/>
                <a:gd name="T4" fmla="*/ 159 w 496"/>
                <a:gd name="T5" fmla="*/ 396 h 554"/>
                <a:gd name="T6" fmla="*/ 279 w 496"/>
                <a:gd name="T7" fmla="*/ 276 h 554"/>
                <a:gd name="T8" fmla="*/ 344 w 496"/>
                <a:gd name="T9" fmla="*/ 209 h 554"/>
                <a:gd name="T10" fmla="*/ 464 w 496"/>
                <a:gd name="T11" fmla="*/ 90 h 554"/>
                <a:gd name="T12" fmla="*/ 496 w 496"/>
                <a:gd name="T13" fmla="*/ 58 h 554"/>
                <a:gd name="T14" fmla="*/ 496 w 496"/>
                <a:gd name="T15" fmla="*/ 0 h 554"/>
                <a:gd name="T16" fmla="*/ 435 w 496"/>
                <a:gd name="T17" fmla="*/ 60 h 554"/>
                <a:gd name="T18" fmla="*/ 129 w 496"/>
                <a:gd name="T19" fmla="*/ 366 h 554"/>
                <a:gd name="T20" fmla="*/ 64 w 496"/>
                <a:gd name="T21" fmla="*/ 432 h 554"/>
                <a:gd name="T22" fmla="*/ 0 w 496"/>
                <a:gd name="T23" fmla="*/ 496 h 554"/>
                <a:gd name="T24" fmla="*/ 0 w 496"/>
                <a:gd name="T2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4">
                  <a:moveTo>
                    <a:pt x="0" y="554"/>
                  </a:moveTo>
                  <a:lnTo>
                    <a:pt x="93" y="461"/>
                  </a:lnTo>
                  <a:lnTo>
                    <a:pt x="159" y="396"/>
                  </a:lnTo>
                  <a:lnTo>
                    <a:pt x="279" y="276"/>
                  </a:lnTo>
                  <a:lnTo>
                    <a:pt x="344" y="209"/>
                  </a:lnTo>
                  <a:lnTo>
                    <a:pt x="464" y="90"/>
                  </a:lnTo>
                  <a:lnTo>
                    <a:pt x="496" y="58"/>
                  </a:lnTo>
                  <a:lnTo>
                    <a:pt x="496" y="0"/>
                  </a:lnTo>
                  <a:lnTo>
                    <a:pt x="435" y="60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5" name="Freeform 40"/>
            <p:cNvSpPr/>
            <p:nvPr/>
          </p:nvSpPr>
          <p:spPr bwMode="auto">
            <a:xfrm>
              <a:off x="5156200" y="4919662"/>
              <a:ext cx="787400" cy="879475"/>
            </a:xfrm>
            <a:custGeom>
              <a:avLst/>
              <a:gdLst>
                <a:gd name="T0" fmla="*/ 496 w 496"/>
                <a:gd name="T1" fmla="*/ 0 h 554"/>
                <a:gd name="T2" fmla="*/ 435 w 496"/>
                <a:gd name="T3" fmla="*/ 60 h 554"/>
                <a:gd name="T4" fmla="*/ 315 w 496"/>
                <a:gd name="T5" fmla="*/ 180 h 554"/>
                <a:gd name="T6" fmla="*/ 250 w 496"/>
                <a:gd name="T7" fmla="*/ 246 h 554"/>
                <a:gd name="T8" fmla="*/ 129 w 496"/>
                <a:gd name="T9" fmla="*/ 366 h 554"/>
                <a:gd name="T10" fmla="*/ 64 w 496"/>
                <a:gd name="T11" fmla="*/ 432 h 554"/>
                <a:gd name="T12" fmla="*/ 0 w 496"/>
                <a:gd name="T13" fmla="*/ 496 h 554"/>
                <a:gd name="T14" fmla="*/ 0 w 496"/>
                <a:gd name="T15" fmla="*/ 554 h 554"/>
                <a:gd name="T16" fmla="*/ 279 w 496"/>
                <a:gd name="T17" fmla="*/ 275 h 554"/>
                <a:gd name="T18" fmla="*/ 344 w 496"/>
                <a:gd name="T19" fmla="*/ 209 h 554"/>
                <a:gd name="T20" fmla="*/ 496 w 496"/>
                <a:gd name="T21" fmla="*/ 58 h 554"/>
                <a:gd name="T22" fmla="*/ 496 w 496"/>
                <a:gd name="T2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4">
                  <a:moveTo>
                    <a:pt x="496" y="0"/>
                  </a:moveTo>
                  <a:lnTo>
                    <a:pt x="435" y="60"/>
                  </a:lnTo>
                  <a:lnTo>
                    <a:pt x="315" y="180"/>
                  </a:lnTo>
                  <a:lnTo>
                    <a:pt x="250" y="246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4"/>
                  </a:lnTo>
                  <a:lnTo>
                    <a:pt x="279" y="275"/>
                  </a:lnTo>
                  <a:lnTo>
                    <a:pt x="344" y="209"/>
                  </a:lnTo>
                  <a:lnTo>
                    <a:pt x="496" y="5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5156200" y="4624387"/>
              <a:ext cx="787400" cy="879475"/>
            </a:xfrm>
            <a:custGeom>
              <a:avLst/>
              <a:gdLst>
                <a:gd name="T0" fmla="*/ 0 w 496"/>
                <a:gd name="T1" fmla="*/ 554 h 554"/>
                <a:gd name="T2" fmla="*/ 93 w 496"/>
                <a:gd name="T3" fmla="*/ 461 h 554"/>
                <a:gd name="T4" fmla="*/ 159 w 496"/>
                <a:gd name="T5" fmla="*/ 395 h 554"/>
                <a:gd name="T6" fmla="*/ 279 w 496"/>
                <a:gd name="T7" fmla="*/ 275 h 554"/>
                <a:gd name="T8" fmla="*/ 344 w 496"/>
                <a:gd name="T9" fmla="*/ 209 h 554"/>
                <a:gd name="T10" fmla="*/ 464 w 496"/>
                <a:gd name="T11" fmla="*/ 89 h 554"/>
                <a:gd name="T12" fmla="*/ 496 w 496"/>
                <a:gd name="T13" fmla="*/ 58 h 554"/>
                <a:gd name="T14" fmla="*/ 496 w 496"/>
                <a:gd name="T15" fmla="*/ 0 h 554"/>
                <a:gd name="T16" fmla="*/ 435 w 496"/>
                <a:gd name="T17" fmla="*/ 60 h 554"/>
                <a:gd name="T18" fmla="*/ 129 w 496"/>
                <a:gd name="T19" fmla="*/ 366 h 554"/>
                <a:gd name="T20" fmla="*/ 64 w 496"/>
                <a:gd name="T21" fmla="*/ 432 h 554"/>
                <a:gd name="T22" fmla="*/ 0 w 496"/>
                <a:gd name="T23" fmla="*/ 495 h 554"/>
                <a:gd name="T24" fmla="*/ 0 w 496"/>
                <a:gd name="T2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4">
                  <a:moveTo>
                    <a:pt x="0" y="554"/>
                  </a:moveTo>
                  <a:lnTo>
                    <a:pt x="93" y="461"/>
                  </a:lnTo>
                  <a:lnTo>
                    <a:pt x="159" y="395"/>
                  </a:lnTo>
                  <a:lnTo>
                    <a:pt x="279" y="275"/>
                  </a:lnTo>
                  <a:lnTo>
                    <a:pt x="344" y="209"/>
                  </a:lnTo>
                  <a:lnTo>
                    <a:pt x="464" y="89"/>
                  </a:lnTo>
                  <a:lnTo>
                    <a:pt x="496" y="58"/>
                  </a:lnTo>
                  <a:lnTo>
                    <a:pt x="496" y="0"/>
                  </a:lnTo>
                  <a:lnTo>
                    <a:pt x="435" y="60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5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5156200" y="5508625"/>
              <a:ext cx="787400" cy="881063"/>
            </a:xfrm>
            <a:custGeom>
              <a:avLst/>
              <a:gdLst>
                <a:gd name="T0" fmla="*/ 496 w 496"/>
                <a:gd name="T1" fmla="*/ 0 h 555"/>
                <a:gd name="T2" fmla="*/ 435 w 496"/>
                <a:gd name="T3" fmla="*/ 61 h 555"/>
                <a:gd name="T4" fmla="*/ 315 w 496"/>
                <a:gd name="T5" fmla="*/ 181 h 555"/>
                <a:gd name="T6" fmla="*/ 250 w 496"/>
                <a:gd name="T7" fmla="*/ 247 h 555"/>
                <a:gd name="T8" fmla="*/ 129 w 496"/>
                <a:gd name="T9" fmla="*/ 366 h 555"/>
                <a:gd name="T10" fmla="*/ 64 w 496"/>
                <a:gd name="T11" fmla="*/ 433 h 555"/>
                <a:gd name="T12" fmla="*/ 0 w 496"/>
                <a:gd name="T13" fmla="*/ 496 h 555"/>
                <a:gd name="T14" fmla="*/ 0 w 496"/>
                <a:gd name="T15" fmla="*/ 555 h 555"/>
                <a:gd name="T16" fmla="*/ 93 w 496"/>
                <a:gd name="T17" fmla="*/ 462 h 555"/>
                <a:gd name="T18" fmla="*/ 279 w 496"/>
                <a:gd name="T19" fmla="*/ 276 h 555"/>
                <a:gd name="T20" fmla="*/ 344 w 496"/>
                <a:gd name="T21" fmla="*/ 210 h 555"/>
                <a:gd name="T22" fmla="*/ 496 w 496"/>
                <a:gd name="T23" fmla="*/ 59 h 555"/>
                <a:gd name="T24" fmla="*/ 496 w 496"/>
                <a:gd name="T25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5">
                  <a:moveTo>
                    <a:pt x="496" y="0"/>
                  </a:moveTo>
                  <a:lnTo>
                    <a:pt x="435" y="61"/>
                  </a:lnTo>
                  <a:lnTo>
                    <a:pt x="315" y="181"/>
                  </a:lnTo>
                  <a:lnTo>
                    <a:pt x="250" y="247"/>
                  </a:lnTo>
                  <a:lnTo>
                    <a:pt x="129" y="366"/>
                  </a:lnTo>
                  <a:lnTo>
                    <a:pt x="64" y="433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93" y="462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96" y="5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5156200" y="5213350"/>
              <a:ext cx="787400" cy="881063"/>
            </a:xfrm>
            <a:custGeom>
              <a:avLst/>
              <a:gdLst>
                <a:gd name="T0" fmla="*/ 0 w 496"/>
                <a:gd name="T1" fmla="*/ 555 h 555"/>
                <a:gd name="T2" fmla="*/ 279 w 496"/>
                <a:gd name="T3" fmla="*/ 276 h 555"/>
                <a:gd name="T4" fmla="*/ 279 w 496"/>
                <a:gd name="T5" fmla="*/ 276 h 555"/>
                <a:gd name="T6" fmla="*/ 344 w 496"/>
                <a:gd name="T7" fmla="*/ 210 h 555"/>
                <a:gd name="T8" fmla="*/ 464 w 496"/>
                <a:gd name="T9" fmla="*/ 90 h 555"/>
                <a:gd name="T10" fmla="*/ 496 w 496"/>
                <a:gd name="T11" fmla="*/ 59 h 555"/>
                <a:gd name="T12" fmla="*/ 496 w 496"/>
                <a:gd name="T13" fmla="*/ 0 h 555"/>
                <a:gd name="T14" fmla="*/ 435 w 496"/>
                <a:gd name="T15" fmla="*/ 61 h 555"/>
                <a:gd name="T16" fmla="*/ 129 w 496"/>
                <a:gd name="T17" fmla="*/ 367 h 555"/>
                <a:gd name="T18" fmla="*/ 64 w 496"/>
                <a:gd name="T19" fmla="*/ 433 h 555"/>
                <a:gd name="T20" fmla="*/ 0 w 496"/>
                <a:gd name="T21" fmla="*/ 496 h 555"/>
                <a:gd name="T22" fmla="*/ 0 w 496"/>
                <a:gd name="T23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5">
                  <a:moveTo>
                    <a:pt x="0" y="555"/>
                  </a:moveTo>
                  <a:lnTo>
                    <a:pt x="279" y="276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64" y="90"/>
                  </a:lnTo>
                  <a:lnTo>
                    <a:pt x="496" y="59"/>
                  </a:lnTo>
                  <a:lnTo>
                    <a:pt x="496" y="0"/>
                  </a:lnTo>
                  <a:lnTo>
                    <a:pt x="435" y="61"/>
                  </a:lnTo>
                  <a:lnTo>
                    <a:pt x="129" y="367"/>
                  </a:lnTo>
                  <a:lnTo>
                    <a:pt x="64" y="433"/>
                  </a:lnTo>
                  <a:lnTo>
                    <a:pt x="0" y="496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9" name="Freeform 44"/>
            <p:cNvSpPr/>
            <p:nvPr/>
          </p:nvSpPr>
          <p:spPr bwMode="auto">
            <a:xfrm>
              <a:off x="5197475" y="6099175"/>
              <a:ext cx="746125" cy="746125"/>
            </a:xfrm>
            <a:custGeom>
              <a:avLst/>
              <a:gdLst>
                <a:gd name="T0" fmla="*/ 470 w 470"/>
                <a:gd name="T1" fmla="*/ 0 h 470"/>
                <a:gd name="T2" fmla="*/ 409 w 470"/>
                <a:gd name="T3" fmla="*/ 61 h 470"/>
                <a:gd name="T4" fmla="*/ 289 w 470"/>
                <a:gd name="T5" fmla="*/ 180 h 470"/>
                <a:gd name="T6" fmla="*/ 224 w 470"/>
                <a:gd name="T7" fmla="*/ 246 h 470"/>
                <a:gd name="T8" fmla="*/ 103 w 470"/>
                <a:gd name="T9" fmla="*/ 366 h 470"/>
                <a:gd name="T10" fmla="*/ 38 w 470"/>
                <a:gd name="T11" fmla="*/ 432 h 470"/>
                <a:gd name="T12" fmla="*/ 0 w 470"/>
                <a:gd name="T13" fmla="*/ 470 h 470"/>
                <a:gd name="T14" fmla="*/ 58 w 470"/>
                <a:gd name="T15" fmla="*/ 470 h 470"/>
                <a:gd name="T16" fmla="*/ 67 w 470"/>
                <a:gd name="T17" fmla="*/ 462 h 470"/>
                <a:gd name="T18" fmla="*/ 253 w 470"/>
                <a:gd name="T19" fmla="*/ 275 h 470"/>
                <a:gd name="T20" fmla="*/ 318 w 470"/>
                <a:gd name="T21" fmla="*/ 210 h 470"/>
                <a:gd name="T22" fmla="*/ 438 w 470"/>
                <a:gd name="T23" fmla="*/ 90 h 470"/>
                <a:gd name="T24" fmla="*/ 470 w 470"/>
                <a:gd name="T25" fmla="*/ 59 h 470"/>
                <a:gd name="T26" fmla="*/ 470 w 470"/>
                <a:gd name="T2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0" h="470">
                  <a:moveTo>
                    <a:pt x="470" y="0"/>
                  </a:moveTo>
                  <a:lnTo>
                    <a:pt x="409" y="61"/>
                  </a:lnTo>
                  <a:lnTo>
                    <a:pt x="289" y="180"/>
                  </a:lnTo>
                  <a:lnTo>
                    <a:pt x="224" y="246"/>
                  </a:lnTo>
                  <a:lnTo>
                    <a:pt x="103" y="366"/>
                  </a:lnTo>
                  <a:lnTo>
                    <a:pt x="38" y="432"/>
                  </a:lnTo>
                  <a:lnTo>
                    <a:pt x="0" y="470"/>
                  </a:lnTo>
                  <a:lnTo>
                    <a:pt x="58" y="470"/>
                  </a:lnTo>
                  <a:lnTo>
                    <a:pt x="67" y="462"/>
                  </a:lnTo>
                  <a:lnTo>
                    <a:pt x="253" y="275"/>
                  </a:lnTo>
                  <a:lnTo>
                    <a:pt x="318" y="210"/>
                  </a:lnTo>
                  <a:lnTo>
                    <a:pt x="438" y="90"/>
                  </a:lnTo>
                  <a:lnTo>
                    <a:pt x="470" y="5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5156200" y="5803900"/>
              <a:ext cx="787400" cy="881063"/>
            </a:xfrm>
            <a:custGeom>
              <a:avLst/>
              <a:gdLst>
                <a:gd name="T0" fmla="*/ 279 w 496"/>
                <a:gd name="T1" fmla="*/ 276 h 555"/>
                <a:gd name="T2" fmla="*/ 279 w 496"/>
                <a:gd name="T3" fmla="*/ 276 h 555"/>
                <a:gd name="T4" fmla="*/ 496 w 496"/>
                <a:gd name="T5" fmla="*/ 58 h 555"/>
                <a:gd name="T6" fmla="*/ 496 w 496"/>
                <a:gd name="T7" fmla="*/ 0 h 555"/>
                <a:gd name="T8" fmla="*/ 435 w 496"/>
                <a:gd name="T9" fmla="*/ 61 h 555"/>
                <a:gd name="T10" fmla="*/ 129 w 496"/>
                <a:gd name="T11" fmla="*/ 366 h 555"/>
                <a:gd name="T12" fmla="*/ 64 w 496"/>
                <a:gd name="T13" fmla="*/ 432 h 555"/>
                <a:gd name="T14" fmla="*/ 0 w 496"/>
                <a:gd name="T15" fmla="*/ 496 h 555"/>
                <a:gd name="T16" fmla="*/ 0 w 496"/>
                <a:gd name="T17" fmla="*/ 555 h 555"/>
                <a:gd name="T18" fmla="*/ 279 w 496"/>
                <a:gd name="T19" fmla="*/ 276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555">
                  <a:moveTo>
                    <a:pt x="279" y="276"/>
                  </a:moveTo>
                  <a:lnTo>
                    <a:pt x="279" y="276"/>
                  </a:lnTo>
                  <a:lnTo>
                    <a:pt x="496" y="58"/>
                  </a:lnTo>
                  <a:lnTo>
                    <a:pt x="496" y="0"/>
                  </a:lnTo>
                  <a:lnTo>
                    <a:pt x="435" y="61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279" y="2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5492750" y="6394450"/>
              <a:ext cx="450850" cy="450850"/>
            </a:xfrm>
            <a:custGeom>
              <a:avLst/>
              <a:gdLst>
                <a:gd name="T0" fmla="*/ 67 w 284"/>
                <a:gd name="T1" fmla="*/ 276 h 284"/>
                <a:gd name="T2" fmla="*/ 284 w 284"/>
                <a:gd name="T3" fmla="*/ 58 h 284"/>
                <a:gd name="T4" fmla="*/ 284 w 284"/>
                <a:gd name="T5" fmla="*/ 0 h 284"/>
                <a:gd name="T6" fmla="*/ 223 w 284"/>
                <a:gd name="T7" fmla="*/ 60 h 284"/>
                <a:gd name="T8" fmla="*/ 0 w 284"/>
                <a:gd name="T9" fmla="*/ 284 h 284"/>
                <a:gd name="T10" fmla="*/ 58 w 284"/>
                <a:gd name="T11" fmla="*/ 284 h 284"/>
                <a:gd name="T12" fmla="*/ 67 w 284"/>
                <a:gd name="T13" fmla="*/ 27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284">
                  <a:moveTo>
                    <a:pt x="67" y="276"/>
                  </a:moveTo>
                  <a:lnTo>
                    <a:pt x="284" y="58"/>
                  </a:lnTo>
                  <a:lnTo>
                    <a:pt x="284" y="0"/>
                  </a:lnTo>
                  <a:lnTo>
                    <a:pt x="223" y="60"/>
                  </a:lnTo>
                  <a:lnTo>
                    <a:pt x="0" y="284"/>
                  </a:lnTo>
                  <a:lnTo>
                    <a:pt x="58" y="284"/>
                  </a:lnTo>
                  <a:lnTo>
                    <a:pt x="67" y="2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5786438" y="6689725"/>
              <a:ext cx="157162" cy="155575"/>
            </a:xfrm>
            <a:custGeom>
              <a:avLst/>
              <a:gdLst>
                <a:gd name="T0" fmla="*/ 38 w 99"/>
                <a:gd name="T1" fmla="*/ 60 h 98"/>
                <a:gd name="T2" fmla="*/ 0 w 99"/>
                <a:gd name="T3" fmla="*/ 98 h 98"/>
                <a:gd name="T4" fmla="*/ 59 w 99"/>
                <a:gd name="T5" fmla="*/ 98 h 98"/>
                <a:gd name="T6" fmla="*/ 67 w 99"/>
                <a:gd name="T7" fmla="*/ 90 h 98"/>
                <a:gd name="T8" fmla="*/ 99 w 99"/>
                <a:gd name="T9" fmla="*/ 58 h 98"/>
                <a:gd name="T10" fmla="*/ 99 w 99"/>
                <a:gd name="T11" fmla="*/ 0 h 98"/>
                <a:gd name="T12" fmla="*/ 38 w 99"/>
                <a:gd name="T13" fmla="*/ 6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8">
                  <a:moveTo>
                    <a:pt x="38" y="60"/>
                  </a:moveTo>
                  <a:lnTo>
                    <a:pt x="0" y="98"/>
                  </a:lnTo>
                  <a:lnTo>
                    <a:pt x="59" y="98"/>
                  </a:lnTo>
                  <a:lnTo>
                    <a:pt x="67" y="90"/>
                  </a:lnTo>
                  <a:lnTo>
                    <a:pt x="99" y="58"/>
                  </a:lnTo>
                  <a:lnTo>
                    <a:pt x="99" y="0"/>
                  </a:lnTo>
                  <a:lnTo>
                    <a:pt x="3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2094" y="2249391"/>
            <a:ext cx="3730300" cy="1754326"/>
            <a:chOff x="2510586" y="679197"/>
            <a:chExt cx="3730300" cy="1754326"/>
          </a:xfrm>
        </p:grpSpPr>
        <p:sp>
          <p:nvSpPr>
            <p:cNvPr id="38" name="矩形 37"/>
            <p:cNvSpPr/>
            <p:nvPr userDrawn="1"/>
          </p:nvSpPr>
          <p:spPr>
            <a:xfrm>
              <a:off x="2515186" y="679197"/>
              <a:ext cx="372570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0" cap="none" spc="0" dirty="0">
                  <a:ln w="101600" cap="rnd" cmpd="sng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8100000" scaled="1"/>
                      <a:tileRect/>
                    </a:gradFill>
                    <a:prstDash val="solid"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8100000" scaled="1"/>
                    <a:tileRect/>
                  </a:gra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目錄</a:t>
              </a:r>
            </a:p>
            <a:p>
              <a:pPr algn="ctr"/>
              <a:r>
                <a:rPr lang="en-US" altLang="zh-TW" sz="5400" b="0" cap="none" spc="-150" dirty="0">
                  <a:ln w="101600" cap="rnd" cmpd="sng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8100000" scaled="1"/>
                      <a:tileRect/>
                    </a:gradFill>
                    <a:prstDash val="solid"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8100000" scaled="1"/>
                    <a:tileRect/>
                  </a:gra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CONTENTS</a:t>
              </a:r>
            </a:p>
          </p:txBody>
        </p:sp>
        <p:sp>
          <p:nvSpPr>
            <p:cNvPr id="39" name="矩形 38"/>
            <p:cNvSpPr/>
            <p:nvPr userDrawn="1"/>
          </p:nvSpPr>
          <p:spPr>
            <a:xfrm>
              <a:off x="2510586" y="679197"/>
              <a:ext cx="372570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目錄</a:t>
              </a:r>
              <a:endParaRPr lang="en-US" altLang="zh-TW" sz="54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TC Black" pitchFamily="34" charset="-120"/>
                <a:ea typeface="Noto Sans CJK TC Black" pitchFamily="34" charset="-120"/>
              </a:endParaRPr>
            </a:p>
            <a:p>
              <a:pPr algn="ctr"/>
              <a:r>
                <a:rPr lang="en-US" altLang="zh-TW" sz="5400" b="0" cap="none" spc="-15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CONTENTS</a:t>
              </a:r>
              <a:endParaRPr lang="zh-TW" altLang="en-US" sz="5400" b="0" cap="none" spc="-15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TC Black" pitchFamily="34" charset="-120"/>
                <a:ea typeface="Noto Sans CJK TC Black" pitchFamily="34" charset="-120"/>
              </a:endParaRPr>
            </a:p>
          </p:txBody>
        </p:sp>
      </p:grp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8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6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5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318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45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66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88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03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0"/>
            <a:ext cx="914400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47387"/>
            <a:ext cx="4743451" cy="5610613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7" name="橢圓 6"/>
          <p:cNvSpPr/>
          <p:nvPr userDrawn="1"/>
        </p:nvSpPr>
        <p:spPr>
          <a:xfrm>
            <a:off x="447676" y="2171699"/>
            <a:ext cx="2520000" cy="2520000"/>
          </a:xfrm>
          <a:prstGeom prst="ellipse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10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cs typeface="+mn-ea"/>
              <a:sym typeface="+mn-lt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"/>
            <a:ext cx="3600000" cy="42431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3726" y="2662236"/>
            <a:ext cx="5220000" cy="1362075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TW" altLang="en-US" sz="6600" b="1" kern="1200" spc="0" dirty="0">
                <a:gradFill flip="none" rotWithShape="1">
                  <a:gsLst>
                    <a:gs pos="0">
                      <a:srgbClr val="03D4A8"/>
                    </a:gs>
                    <a:gs pos="50000">
                      <a:srgbClr val="21D6E0"/>
                    </a:gs>
                    <a:gs pos="100000">
                      <a:srgbClr val="0087E6"/>
                    </a:gs>
                  </a:gsLst>
                  <a:lin ang="0" scaled="1"/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"/>
          </p:nvPr>
        </p:nvSpPr>
        <p:spPr>
          <a:xfrm>
            <a:off x="447676" y="2171700"/>
            <a:ext cx="2520000" cy="2520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0">
                <a:solidFill>
                  <a:schemeClr val="bg1"/>
                </a:solidFill>
                <a:latin typeface="Segoe UI Black" panose="020B0A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pic>
        <p:nvPicPr>
          <p:cNvPr id="12" name="圖片 11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09" y="51470"/>
            <a:ext cx="1663995" cy="332340"/>
          </a:xfrm>
          <a:prstGeom prst="rect">
            <a:avLst/>
          </a:prstGeom>
        </p:spPr>
      </p:pic>
      <p:pic>
        <p:nvPicPr>
          <p:cNvPr id="13" name="Picture 2" descr="D:\yves_yang\資料群(C槽)\Desktop\LOGO\經濟部logo-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331640" cy="3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6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0"/>
            <a:ext cx="914400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47387"/>
            <a:ext cx="4743451" cy="5610613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"/>
            <a:ext cx="3600000" cy="42431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025" y="2662236"/>
            <a:ext cx="7200900" cy="1362075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TW" altLang="en-US" sz="7200" b="1" kern="1200" spc="0" dirty="0">
                <a:gradFill flip="none" rotWithShape="1">
                  <a:gsLst>
                    <a:gs pos="0">
                      <a:srgbClr val="03D4A8"/>
                    </a:gs>
                    <a:gs pos="50000">
                      <a:srgbClr val="21D6E0"/>
                    </a:gs>
                    <a:gs pos="100000">
                      <a:srgbClr val="0087E6"/>
                    </a:gs>
                  </a:gsLst>
                  <a:lin ang="0" scaled="1"/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pic>
        <p:nvPicPr>
          <p:cNvPr id="12" name="圖片 11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09" y="51470"/>
            <a:ext cx="1663995" cy="332340"/>
          </a:xfrm>
          <a:prstGeom prst="rect">
            <a:avLst/>
          </a:prstGeom>
        </p:spPr>
      </p:pic>
      <p:pic>
        <p:nvPicPr>
          <p:cNvPr id="13" name="Picture 2" descr="D:\yves_yang\資料群(C槽)\Desktop\LOGO\經濟部logo-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331640" cy="3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8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96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51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00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60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17" y="57236"/>
            <a:ext cx="208029" cy="208029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62829" y="-1045897"/>
            <a:ext cx="861928" cy="297294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427634" y="-747433"/>
            <a:ext cx="968932" cy="24638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0" y="-2442"/>
            <a:ext cx="9144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47650" y="1004888"/>
            <a:ext cx="8640000" cy="552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-4600" y="65430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54309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15000" y="65430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  <a:ea typeface="微軟正黑體" panose="020B0604030504040204" pitchFamily="34" charset="-120"/>
              </a:defRPr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09" y="51470"/>
            <a:ext cx="1663995" cy="332340"/>
          </a:xfrm>
          <a:prstGeom prst="rect">
            <a:avLst/>
          </a:prstGeom>
        </p:spPr>
      </p:pic>
      <p:pic>
        <p:nvPicPr>
          <p:cNvPr id="8" name="Picture 2" descr="D:\yves_yang\資料群(C槽)\Desktop\LOGO\經濟部logo-1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331640" cy="3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1" y="819150"/>
            <a:ext cx="9143999" cy="104775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10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圖片 14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9" y="471766"/>
            <a:ext cx="279401" cy="279401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2055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9" r:id="rId3"/>
    <p:sldLayoutId id="2147483697" r:id="rId4"/>
    <p:sldLayoutId id="2147483710" r:id="rId5"/>
    <p:sldLayoutId id="2147483708" r:id="rId6"/>
    <p:sldLayoutId id="2147483698" r:id="rId7"/>
    <p:sldLayoutId id="2147483699" r:id="rId8"/>
    <p:sldLayoutId id="2147483700" r:id="rId9"/>
    <p:sldLayoutId id="2147483707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206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altLang="zh-TW" sz="3600" dirty="0"/>
              <a:t>〈</a:t>
            </a:r>
            <a:r>
              <a:rPr lang="zh-TW" altLang="en-US" sz="3600" dirty="0"/>
              <a:t>提案名稱</a:t>
            </a:r>
            <a:r>
              <a:rPr lang="en-US" altLang="zh-TW" sz="3600" dirty="0"/>
              <a:t>〉</a:t>
            </a:r>
            <a:endParaRPr sz="3600" dirty="0"/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969835" y="2990233"/>
            <a:ext cx="7200000" cy="4320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 altLang="zh-TW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111</a:t>
            </a:r>
            <a:r>
              <a:rPr lang="zh-TW" alt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年度雲世代小微企業數位轉型創新服務計畫</a:t>
            </a:r>
          </a:p>
        </p:txBody>
      </p:sp>
      <p:sp>
        <p:nvSpPr>
          <p:cNvPr id="470" name="Google Shape;470;p47"/>
          <p:cNvSpPr/>
          <p:nvPr/>
        </p:nvSpPr>
        <p:spPr>
          <a:xfrm>
            <a:off x="3464138" y="6022822"/>
            <a:ext cx="2931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kern="1200" spc="3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Microsoft JhengHei"/>
              </a:rPr>
              <a:t>111</a:t>
            </a:r>
            <a:r>
              <a:rPr lang="zh-TW" sz="2000" b="1" kern="1200" spc="3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Microsoft JhengHei"/>
              </a:rPr>
              <a:t>年</a:t>
            </a:r>
            <a:r>
              <a:rPr lang="en-US" altLang="zh-TW" sz="2000" b="1" kern="1200" spc="3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Microsoft JhengHei"/>
              </a:rPr>
              <a:t>  </a:t>
            </a:r>
            <a:r>
              <a:rPr lang="zh-TW" sz="2000" b="1" kern="1200" spc="3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Microsoft JhengHei"/>
              </a:rPr>
              <a:t>月</a:t>
            </a:r>
            <a:endParaRPr sz="2000" b="1" kern="1200" spc="300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Microsoft JhengHei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3BE3C8-C8E4-4A43-844B-D05B402B8CCC}"/>
              </a:ext>
            </a:extLst>
          </p:cNvPr>
          <p:cNvSpPr txBox="1"/>
          <p:nvPr/>
        </p:nvSpPr>
        <p:spPr>
          <a:xfrm>
            <a:off x="2343807" y="4907183"/>
            <a:ext cx="4603531" cy="959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提案單位：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資訊服務廠商：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9FC531-D149-4CDC-8E2E-07A1E464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八、預期輔導效益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51A387-8394-4869-9D76-26290FE6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9</a:t>
            </a:fld>
            <a:endParaRPr lang="zh-TW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F4B9CB3-3444-4888-AC86-9AE78533D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75405"/>
              </p:ext>
            </p:extLst>
          </p:nvPr>
        </p:nvGraphicFramePr>
        <p:xfrm>
          <a:off x="457200" y="1790501"/>
          <a:ext cx="8229599" cy="4847773"/>
        </p:xfrm>
        <a:graphic>
          <a:graphicData uri="http://schemas.openxmlformats.org/drawingml/2006/table">
            <a:tbl>
              <a:tblPr firstRow="1" firstCol="1" bandRow="1">
                <a:tableStyleId>{FA7813D0-166F-42BE-96BE-337ECF359070}</a:tableStyleId>
              </a:tblPr>
              <a:tblGrid>
                <a:gridCol w="3241146">
                  <a:extLst>
                    <a:ext uri="{9D8B030D-6E8A-4147-A177-3AD203B41FA5}">
                      <a16:colId xmlns:a16="http://schemas.microsoft.com/office/drawing/2014/main" val="1856742161"/>
                    </a:ext>
                  </a:extLst>
                </a:gridCol>
                <a:gridCol w="4988453">
                  <a:extLst>
                    <a:ext uri="{9D8B030D-6E8A-4147-A177-3AD203B41FA5}">
                      <a16:colId xmlns:a16="http://schemas.microsoft.com/office/drawing/2014/main" val="4146102244"/>
                    </a:ext>
                  </a:extLst>
                </a:gridCol>
              </a:tblGrid>
              <a:tr h="38346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es-E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量化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效益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es-E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說明與計算方式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3306666"/>
                  </a:ext>
                </a:extLst>
              </a:tr>
              <a:tr h="590791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es-E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提升營業總額</a:t>
                      </a:r>
                      <a:r>
                        <a:rPr lang="en-US" sz="18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累計整年度</a:t>
                      </a: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場域</a:t>
                      </a: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內受輔導企業提升之總體營業額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603834"/>
                  </a:ext>
                </a:extLst>
              </a:tr>
              <a:tr h="590791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雲端解決方案導入成效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累計雲端解決方案導入後產生之相關流量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1352013"/>
                  </a:ext>
                </a:extLst>
              </a:tr>
              <a:tr h="590791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es-E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促成商機合作</a:t>
                      </a:r>
                      <a:r>
                        <a:rPr lang="en-US" sz="18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r>
                        <a:rPr lang="es-E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累計整年度場域內受輔導企業與其對外所增加之商機合作案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3135382"/>
                  </a:ext>
                </a:extLst>
              </a:tr>
              <a:tr h="590791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開發新服務與商品</a:t>
                      </a:r>
                      <a:r>
                        <a:rPr lang="en-US" sz="18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es-E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累計整年度場域內受輔導企業與其對外所增加開發新服務與商品案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8669618"/>
                  </a:ext>
                </a:extLst>
              </a:tr>
              <a:tr h="884990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可間接帶動</a:t>
                      </a:r>
                      <a:r>
                        <a:rPr lang="en-US" sz="18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家小微企業與創造營業額</a:t>
                      </a:r>
                      <a:r>
                        <a:rPr lang="en-US" sz="18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累計整年度輔導所有商業行為間接帶動「場域外」小微企業營業額提升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672826"/>
                  </a:ext>
                </a:extLst>
              </a:tr>
              <a:tr h="590791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創造就業人數</a:t>
                      </a:r>
                      <a:r>
                        <a:rPr lang="en-US" sz="18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累計整年度場域內受輔導企業增加之就業人數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2597109"/>
                  </a:ext>
                </a:extLst>
              </a:tr>
              <a:tr h="590791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其它有利於績效提升及成果展現之指標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1474346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88191913-2903-4ACF-8856-5EC11CE2C6CF}"/>
              </a:ext>
            </a:extLst>
          </p:cNvPr>
          <p:cNvSpPr txBox="1"/>
          <p:nvPr/>
        </p:nvSpPr>
        <p:spPr>
          <a:xfrm>
            <a:off x="457200" y="964733"/>
            <a:ext cx="82295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89585">
              <a:lnSpc>
                <a:spcPts val="2000"/>
              </a:lnSpc>
              <a:spcAft>
                <a:spcPts val="0"/>
              </a:spcAft>
            </a:pPr>
            <a:r>
              <a:rPr lang="zh-TW" altLang="zh-TW" sz="1800" i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zh-TW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：以雲端解決方案為主軸，訂立年度輔導具體量化指標，以達成協助場域內受輔導企業提升數位能量及發展創新服務，除下表指定項目外，可依實際狀況自行增列。</a:t>
            </a:r>
            <a:endParaRPr lang="zh-TW" altLang="zh-TW" sz="18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BFE2A48-B489-4335-BDB5-68DCA5DD9072}"/>
              </a:ext>
            </a:extLst>
          </p:cNvPr>
          <p:cNvSpPr txBox="1"/>
          <p:nvPr/>
        </p:nvSpPr>
        <p:spPr>
          <a:xfrm>
            <a:off x="6526271" y="6602978"/>
            <a:ext cx="2304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表格若不敷使用請自行增列</a:t>
            </a:r>
          </a:p>
        </p:txBody>
      </p:sp>
    </p:spTree>
    <p:extLst>
      <p:ext uri="{BB962C8B-B14F-4D97-AF65-F5344CB8AC3E}">
        <p14:creationId xmlns:p14="http://schemas.microsoft.com/office/powerpoint/2010/main" val="223883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7681E0-0636-4613-A9C5-9F78E168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42"/>
            <a:ext cx="9144000" cy="864000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九、預定執行進度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239486-CE42-4548-B976-5ED2FEA0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000" y="6543093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altLang="zh-TW" smtClean="0"/>
              <a:pPr>
                <a:spcAft>
                  <a:spcPts val="600"/>
                </a:spcAft>
              </a:pPr>
              <a:t>10</a:t>
            </a:fld>
            <a:endParaRPr lang="zh-TW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8B2FC2C-8617-44BE-8CD2-1EA0A4D0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503979"/>
              </p:ext>
            </p:extLst>
          </p:nvPr>
        </p:nvGraphicFramePr>
        <p:xfrm>
          <a:off x="247650" y="1022681"/>
          <a:ext cx="8656868" cy="5519056"/>
        </p:xfrm>
        <a:graphic>
          <a:graphicData uri="http://schemas.openxmlformats.org/drawingml/2006/table">
            <a:tbl>
              <a:tblPr/>
              <a:tblGrid>
                <a:gridCol w="2064880">
                  <a:extLst>
                    <a:ext uri="{9D8B030D-6E8A-4147-A177-3AD203B41FA5}">
                      <a16:colId xmlns:a16="http://schemas.microsoft.com/office/drawing/2014/main" val="3332172782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2304642540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3990943500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3085464225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2149145083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1068507438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410366283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1919589504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910530724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2872649669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882209889"/>
                    </a:ext>
                  </a:extLst>
                </a:gridCol>
              </a:tblGrid>
              <a:tr h="508040">
                <a:tc rowSpan="2"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2161" marR="122161" marT="61080" marB="610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485449"/>
                  </a:ext>
                </a:extLst>
              </a:tr>
              <a:tr h="5505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ja-JP" altLang="en-US" sz="1900" b="1" i="0" u="none" strike="noStrike" kern="10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2161" marR="122161" marT="61080" marB="61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050187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l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24954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l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017437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l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19593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l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 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959993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l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5.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065943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l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6.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834481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just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zh-TW" alt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每月工作進度 </a:t>
                      </a:r>
                      <a:r>
                        <a:rPr lang="en-US" altLang="zh-TW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zh-TW" altLang="en-US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spc="-150" baseline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100 %</a:t>
                      </a:r>
                      <a:endParaRPr lang="en-US" altLang="zh-TW" sz="2400" b="0" i="0" u="none" strike="noStrike" spc="-15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2161" marR="122161" marT="61080" marB="61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321341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just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zh-TW" alt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累計工作進度 </a:t>
                      </a:r>
                      <a:r>
                        <a:rPr lang="en-US" altLang="zh-TW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zh-TW" altLang="en-US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56610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7D780F15-2464-4CCB-A78A-8BA9BF2F6E48}"/>
              </a:ext>
            </a:extLst>
          </p:cNvPr>
          <p:cNvSpPr txBox="1"/>
          <p:nvPr/>
        </p:nvSpPr>
        <p:spPr>
          <a:xfrm>
            <a:off x="1466850" y="1188757"/>
            <a:ext cx="78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月份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B46C9E7-D7BA-4477-B9F6-BF0D4DD79E81}"/>
              </a:ext>
            </a:extLst>
          </p:cNvPr>
          <p:cNvSpPr txBox="1"/>
          <p:nvPr/>
        </p:nvSpPr>
        <p:spPr>
          <a:xfrm>
            <a:off x="138792" y="1638650"/>
            <a:ext cx="132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工作項目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6694BAD-EC19-464A-B387-BBA47432E0F9}"/>
              </a:ext>
            </a:extLst>
          </p:cNvPr>
          <p:cNvSpPr txBox="1"/>
          <p:nvPr/>
        </p:nvSpPr>
        <p:spPr>
          <a:xfrm>
            <a:off x="6754871" y="6568051"/>
            <a:ext cx="2304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表格若不敷使用請自行增列</a:t>
            </a:r>
          </a:p>
        </p:txBody>
      </p:sp>
    </p:spTree>
    <p:extLst>
      <p:ext uri="{BB962C8B-B14F-4D97-AF65-F5344CB8AC3E}">
        <p14:creationId xmlns:p14="http://schemas.microsoft.com/office/powerpoint/2010/main" val="276447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8BAA9B-54D6-46C2-8225-11B7E04C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42"/>
            <a:ext cx="9144000" cy="864000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十、預定經費配置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F4C300C-6776-4003-B477-F962A0E6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000" y="6543093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altLang="zh-TW" smtClean="0"/>
              <a:pPr>
                <a:spcAft>
                  <a:spcPts val="600"/>
                </a:spcAft>
              </a:pPr>
              <a:t>11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416E1D1-69A4-4E5A-A7C8-5295E68B3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86256"/>
              </p:ext>
            </p:extLst>
          </p:nvPr>
        </p:nvGraphicFramePr>
        <p:xfrm>
          <a:off x="468085" y="1073273"/>
          <a:ext cx="8207829" cy="5467319"/>
        </p:xfrm>
        <a:graphic>
          <a:graphicData uri="http://schemas.openxmlformats.org/drawingml/2006/table">
            <a:tbl>
              <a:tblPr/>
              <a:tblGrid>
                <a:gridCol w="1686280">
                  <a:extLst>
                    <a:ext uri="{9D8B030D-6E8A-4147-A177-3AD203B41FA5}">
                      <a16:colId xmlns:a16="http://schemas.microsoft.com/office/drawing/2014/main" val="2433738939"/>
                    </a:ext>
                  </a:extLst>
                </a:gridCol>
                <a:gridCol w="1606178">
                  <a:extLst>
                    <a:ext uri="{9D8B030D-6E8A-4147-A177-3AD203B41FA5}">
                      <a16:colId xmlns:a16="http://schemas.microsoft.com/office/drawing/2014/main" val="3898309136"/>
                    </a:ext>
                  </a:extLst>
                </a:gridCol>
                <a:gridCol w="2458098">
                  <a:extLst>
                    <a:ext uri="{9D8B030D-6E8A-4147-A177-3AD203B41FA5}">
                      <a16:colId xmlns:a16="http://schemas.microsoft.com/office/drawing/2014/main" val="1796036338"/>
                    </a:ext>
                  </a:extLst>
                </a:gridCol>
                <a:gridCol w="2457273">
                  <a:extLst>
                    <a:ext uri="{9D8B030D-6E8A-4147-A177-3AD203B41FA5}">
                      <a16:colId xmlns:a16="http://schemas.microsoft.com/office/drawing/2014/main" val="4074286882"/>
                    </a:ext>
                  </a:extLst>
                </a:gridCol>
              </a:tblGrid>
              <a:tr h="641975">
                <a:tc>
                  <a:txBody>
                    <a:bodyPr/>
                    <a:lstStyle/>
                    <a:p>
                      <a:pPr algn="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經費來源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經費項目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占總經費比例</a:t>
                      </a:r>
                      <a:r>
                        <a:rPr lang="en-US" altLang="zh-TW" sz="18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經費使用說明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61507"/>
                  </a:ext>
                </a:extLst>
              </a:tr>
              <a:tr h="804224"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廠商輔導費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017695"/>
                  </a:ext>
                </a:extLst>
              </a:tr>
              <a:tr h="804224"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資訊使用費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673254"/>
                  </a:ext>
                </a:extLst>
              </a:tr>
              <a:tr h="804224">
                <a:tc>
                  <a:txBody>
                    <a:bodyPr/>
                    <a:lstStyle/>
                    <a:p>
                      <a:pPr algn="ct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廣宣費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636651"/>
                  </a:ext>
                </a:extLst>
              </a:tr>
              <a:tr h="804224"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自籌款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347872"/>
                  </a:ext>
                </a:extLst>
              </a:tr>
              <a:tr h="804224">
                <a:tc>
                  <a:txBody>
                    <a:bodyPr/>
                    <a:lstStyle/>
                    <a:p>
                      <a:pPr marL="73152" marR="36576" algn="ct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小計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247811"/>
                  </a:ext>
                </a:extLst>
              </a:tr>
              <a:tr h="804224">
                <a:tc>
                  <a:txBody>
                    <a:bodyPr/>
                    <a:lstStyle/>
                    <a:p>
                      <a:pPr algn="ct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總計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60930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CF79B0B5-4A2B-4744-8845-93D010D7798D}"/>
              </a:ext>
            </a:extLst>
          </p:cNvPr>
          <p:cNvSpPr txBox="1"/>
          <p:nvPr/>
        </p:nvSpPr>
        <p:spPr>
          <a:xfrm>
            <a:off x="6526271" y="6587155"/>
            <a:ext cx="2304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表格若不敷使用請自行增列</a:t>
            </a:r>
          </a:p>
        </p:txBody>
      </p:sp>
    </p:spTree>
    <p:extLst>
      <p:ext uri="{BB962C8B-B14F-4D97-AF65-F5344CB8AC3E}">
        <p14:creationId xmlns:p14="http://schemas.microsoft.com/office/powerpoint/2010/main" val="110097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823E49-C0E7-4D15-8BDD-5A4310EA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附件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36A4ECA-1341-4C48-A2FA-D0200164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12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29C9991-C6AA-4FAF-9635-58EEA002A142}"/>
              </a:ext>
            </a:extLst>
          </p:cNvPr>
          <p:cNvSpPr txBox="1"/>
          <p:nvPr/>
        </p:nvSpPr>
        <p:spPr>
          <a:xfrm>
            <a:off x="457200" y="1040759"/>
            <a:ext cx="8229599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89585">
              <a:lnSpc>
                <a:spcPts val="2000"/>
              </a:lnSpc>
              <a:spcAft>
                <a:spcPts val="0"/>
              </a:spcAft>
            </a:pPr>
            <a:r>
              <a:rPr lang="zh-TW" altLang="zh-TW" sz="1800" i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zh-TW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8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計畫執行擴散效益、其他亮點事蹟等</a:t>
            </a:r>
            <a:r>
              <a:rPr lang="en-US" altLang="zh-TW" sz="18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格式不限</a:t>
            </a:r>
            <a:r>
              <a:rPr lang="en-US" altLang="zh-TW" sz="18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8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87"/>
          <p:cNvSpPr txBox="1">
            <a:spLocks noGrp="1"/>
          </p:cNvSpPr>
          <p:nvPr>
            <p:ph type="ctrTitle"/>
          </p:nvPr>
        </p:nvSpPr>
        <p:spPr>
          <a:xfrm>
            <a:off x="962880" y="3885566"/>
            <a:ext cx="7200000" cy="88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YaHei"/>
              <a:buNone/>
            </a:pPr>
            <a:r>
              <a:rPr lang="zh-TW" sz="7200" b="1">
                <a:latin typeface="Microsoft YaHei"/>
                <a:ea typeface="Microsoft YaHei"/>
                <a:cs typeface="Microsoft YaHei"/>
                <a:sym typeface="Microsoft YaHei"/>
              </a:rPr>
              <a:t>簡報結束</a:t>
            </a:r>
            <a:br>
              <a:rPr lang="en-US" altLang="zh-TW" sz="7200" b="1"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TW" sz="7200" b="1">
                <a:latin typeface="Microsoft YaHei"/>
                <a:ea typeface="Microsoft YaHei"/>
                <a:cs typeface="Microsoft YaHei"/>
                <a:sym typeface="Microsoft YaHei"/>
              </a:rPr>
              <a:t>懇請指導</a:t>
            </a:r>
            <a:endParaRPr sz="6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8"/>
          <p:cNvSpPr txBox="1">
            <a:spLocks noGrp="1"/>
          </p:cNvSpPr>
          <p:nvPr>
            <p:ph idx="4294967295"/>
          </p:nvPr>
        </p:nvSpPr>
        <p:spPr>
          <a:xfrm>
            <a:off x="4866877" y="579310"/>
            <a:ext cx="4361344" cy="569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背景、現況與提案構想</a:t>
            </a: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場域內受輔導企業簡介</a:t>
            </a: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輔導內容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導入雲端解決方案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執行輔導模式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場域創新服務目標</a:t>
            </a: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行銷推廣規劃</a:t>
            </a: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預期輔導效益</a:t>
            </a: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預定執行進度</a:t>
            </a: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預定經費配置</a:t>
            </a: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buSzPct val="90000"/>
              <a:buNone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附件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E2F339-E984-41A5-99EE-9A75CC0E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一、背景、現況與提案構想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91D261-3A80-4FD3-BDCF-1498C135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2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F6C73B7-B9F7-4B0E-9DE4-D06022743C68}"/>
              </a:ext>
            </a:extLst>
          </p:cNvPr>
          <p:cNvSpPr txBox="1"/>
          <p:nvPr/>
        </p:nvSpPr>
        <p:spPr>
          <a:xfrm>
            <a:off x="457200" y="1165595"/>
            <a:ext cx="8229600" cy="5377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l"/>
            </a:pPr>
            <a:r>
              <a:rPr lang="es-ES" altLang="zh-TW" sz="2000" b="1" i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提案單位介紹</a:t>
            </a:r>
            <a:endParaRPr lang="zh-TW" altLang="zh-TW" sz="2000" i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說明：單位介紹，包括過往經驗與實績</a:t>
            </a:r>
            <a:endParaRPr lang="en-US" altLang="zh-TW" sz="1800" i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1800" i="1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sz="2000" b="1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提案緣起</a:t>
            </a:r>
          </a:p>
          <a:p>
            <a:pPr marL="90170" indent="-489585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說明：場域特色、產業現況、組成背景、籌組概念、共同需求與發展願景。</a:t>
            </a:r>
            <a:endParaRPr lang="en-US" altLang="zh-TW" sz="1800" i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endParaRPr lang="zh-TW" altLang="zh-TW" sz="1800" i="1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l"/>
            </a:pPr>
            <a:r>
              <a:rPr lang="zh-TW" altLang="zh-TW" sz="2000" b="1" i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場域範圍及介紹</a:t>
            </a:r>
            <a:endParaRPr lang="zh-TW" altLang="zh-TW" sz="2000" i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說明：描述場域範圍</a:t>
            </a:r>
            <a:r>
              <a:rPr lang="en-US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i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含地圖</a:t>
            </a:r>
            <a:r>
              <a:rPr lang="en-US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及獨有特色</a:t>
            </a:r>
            <a:endParaRPr lang="en-US" altLang="zh-TW" sz="1800" i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" indent="-489585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endParaRPr lang="zh-TW" altLang="zh-TW" sz="1800" i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s-ES" altLang="zh-TW" sz="2000" b="1" i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提案特色</a:t>
            </a:r>
            <a:endParaRPr lang="zh-TW" altLang="zh-TW" sz="2000" b="1" i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" indent="-489585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說明：場域內受輔導企業產業分布概況、特殊表現、在地連結、經營缺口與預期執行之輔導內容簡述。</a:t>
            </a:r>
          </a:p>
        </p:txBody>
      </p:sp>
    </p:spTree>
    <p:extLst>
      <p:ext uri="{BB962C8B-B14F-4D97-AF65-F5344CB8AC3E}">
        <p14:creationId xmlns:p14="http://schemas.microsoft.com/office/powerpoint/2010/main" val="144986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C0228C-BA51-446F-A153-6CD187D56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latin typeface="Times New Roman" pitchFamily="18" charset="0"/>
                <a:cs typeface="Times New Roman" pitchFamily="18" charset="0"/>
              </a:rPr>
              <a:t>二、場域內受輔導企業簡介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FD7DFBA-D495-454D-AA46-A12F70EC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3</a:t>
            </a:fld>
            <a:endParaRPr lang="zh-TW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5FAB5E7-17F2-48DC-B10C-D6E89C81B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22885"/>
              </p:ext>
            </p:extLst>
          </p:nvPr>
        </p:nvGraphicFramePr>
        <p:xfrm>
          <a:off x="99859" y="1038384"/>
          <a:ext cx="8959920" cy="5527848"/>
        </p:xfrm>
        <a:graphic>
          <a:graphicData uri="http://schemas.openxmlformats.org/drawingml/2006/table">
            <a:tbl>
              <a:tblPr firstRow="1" firstCol="1" bandRow="1">
                <a:tableStyleId>{FA7813D0-166F-42BE-96BE-337ECF359070}</a:tableStyleId>
              </a:tblPr>
              <a:tblGrid>
                <a:gridCol w="694100">
                  <a:extLst>
                    <a:ext uri="{9D8B030D-6E8A-4147-A177-3AD203B41FA5}">
                      <a16:colId xmlns:a16="http://schemas.microsoft.com/office/drawing/2014/main" val="1863971903"/>
                    </a:ext>
                  </a:extLst>
                </a:gridCol>
                <a:gridCol w="2834817">
                  <a:extLst>
                    <a:ext uri="{9D8B030D-6E8A-4147-A177-3AD203B41FA5}">
                      <a16:colId xmlns:a16="http://schemas.microsoft.com/office/drawing/2014/main" val="2521915539"/>
                    </a:ext>
                  </a:extLst>
                </a:gridCol>
                <a:gridCol w="1075571">
                  <a:extLst>
                    <a:ext uri="{9D8B030D-6E8A-4147-A177-3AD203B41FA5}">
                      <a16:colId xmlns:a16="http://schemas.microsoft.com/office/drawing/2014/main" val="1694778137"/>
                    </a:ext>
                  </a:extLst>
                </a:gridCol>
                <a:gridCol w="902369">
                  <a:extLst>
                    <a:ext uri="{9D8B030D-6E8A-4147-A177-3AD203B41FA5}">
                      <a16:colId xmlns:a16="http://schemas.microsoft.com/office/drawing/2014/main" val="4257976207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val="1439757681"/>
                    </a:ext>
                  </a:extLst>
                </a:gridCol>
                <a:gridCol w="2322095">
                  <a:extLst>
                    <a:ext uri="{9D8B030D-6E8A-4147-A177-3AD203B41FA5}">
                      <a16:colId xmlns:a16="http://schemas.microsoft.com/office/drawing/2014/main" val="1928025642"/>
                    </a:ext>
                  </a:extLst>
                </a:gridCol>
              </a:tblGrid>
              <a:tr h="58494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s-E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受輔導</a:t>
                      </a:r>
                      <a:r>
                        <a:rPr lang="es-E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</a:t>
                      </a:r>
                      <a:r>
                        <a:rPr lang="es-ES" sz="1800" kern="0" spc="-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登記名稱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zh-TW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實際營運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zh-TW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所在縣市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s-E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產業別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s-E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員工</a:t>
                      </a:r>
                      <a:r>
                        <a:rPr lang="zh-TW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s-E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導入之雲端解決方案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2915910382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1078454953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1093190664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3396036943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1905587771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286147300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93368139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1552911006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1940608901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2967165861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2065617275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1727548625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3813924972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929C23F6-35DF-4894-AFE4-EFF2EC7ECDCE}"/>
              </a:ext>
            </a:extLst>
          </p:cNvPr>
          <p:cNvSpPr txBox="1"/>
          <p:nvPr/>
        </p:nvSpPr>
        <p:spPr>
          <a:xfrm>
            <a:off x="6754871" y="6568051"/>
            <a:ext cx="2304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表格若不敷使用請自行增列</a:t>
            </a:r>
          </a:p>
        </p:txBody>
      </p:sp>
    </p:spTree>
    <p:extLst>
      <p:ext uri="{BB962C8B-B14F-4D97-AF65-F5344CB8AC3E}">
        <p14:creationId xmlns:p14="http://schemas.microsoft.com/office/powerpoint/2010/main" val="46485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8CC747-6DFC-4420-BF5B-88E83411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三、輔導內容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976FF9-BACB-4159-8398-F521F81A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4</a:t>
            </a:fld>
            <a:endParaRPr lang="zh-TW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7683D2C-56B8-4BE1-B8C2-4676DD0A1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91877"/>
              </p:ext>
            </p:extLst>
          </p:nvPr>
        </p:nvGraphicFramePr>
        <p:xfrm>
          <a:off x="457200" y="1840467"/>
          <a:ext cx="8229599" cy="4782519"/>
        </p:xfrm>
        <a:graphic>
          <a:graphicData uri="http://schemas.openxmlformats.org/drawingml/2006/table">
            <a:tbl>
              <a:tblPr firstRow="1" firstCol="1" bandRow="1">
                <a:tableStyleId>{FA7813D0-166F-42BE-96BE-337ECF359070}</a:tableStyleId>
              </a:tblPr>
              <a:tblGrid>
                <a:gridCol w="564550">
                  <a:extLst>
                    <a:ext uri="{9D8B030D-6E8A-4147-A177-3AD203B41FA5}">
                      <a16:colId xmlns:a16="http://schemas.microsoft.com/office/drawing/2014/main" val="1198985444"/>
                    </a:ext>
                  </a:extLst>
                </a:gridCol>
                <a:gridCol w="1407262">
                  <a:extLst>
                    <a:ext uri="{9D8B030D-6E8A-4147-A177-3AD203B41FA5}">
                      <a16:colId xmlns:a16="http://schemas.microsoft.com/office/drawing/2014/main" val="3977009204"/>
                    </a:ext>
                  </a:extLst>
                </a:gridCol>
                <a:gridCol w="6257787">
                  <a:extLst>
                    <a:ext uri="{9D8B030D-6E8A-4147-A177-3AD203B41FA5}">
                      <a16:colId xmlns:a16="http://schemas.microsoft.com/office/drawing/2014/main" val="1494964319"/>
                    </a:ext>
                  </a:extLst>
                </a:gridCol>
              </a:tblGrid>
              <a:tr h="404501">
                <a:tc>
                  <a:txBody>
                    <a:bodyPr/>
                    <a:lstStyle/>
                    <a:p>
                      <a:pPr marL="30480" marR="30480" algn="ctr" hangingPunct="0">
                        <a:lnSpc>
                          <a:spcPts val="3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ctr" hangingPunct="0">
                        <a:lnSpc>
                          <a:spcPts val="3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指標項目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0480" algn="ctr" hangingPunct="0">
                        <a:lnSpc>
                          <a:spcPts val="3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輔導方向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4924348"/>
                  </a:ext>
                </a:extLst>
              </a:tr>
              <a:tr h="860706">
                <a:tc>
                  <a:txBody>
                    <a:bodyPr/>
                    <a:lstStyle/>
                    <a:p>
                      <a:pPr marL="30480" marR="30480" algn="ctr" hangingPunct="0">
                        <a:lnSpc>
                          <a:spcPts val="3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ctr" hangingPunct="0">
                        <a:lnSpc>
                          <a:spcPts val="3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營運效能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just" hangingPunct="0">
                        <a:lnSpc>
                          <a:spcPts val="3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1800" i="1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藉由雲端技術的導入，協助受輔導企業優化內部管理與作業機制，進行數據蒐集與應用，提升受輔導企業管理效率，降低營運成本。</a:t>
                      </a:r>
                      <a:endParaRPr lang="zh-TW" sz="1800" i="1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1089793"/>
                  </a:ext>
                </a:extLst>
              </a:tr>
              <a:tr h="860706">
                <a:tc>
                  <a:txBody>
                    <a:bodyPr/>
                    <a:lstStyle/>
                    <a:p>
                      <a:pPr marL="30480" marR="30480" algn="ctr" hangingPunct="0">
                        <a:lnSpc>
                          <a:spcPts val="3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ctr" hangingPunct="0">
                        <a:lnSpc>
                          <a:spcPts val="3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客戶體驗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0480" algn="just" hangingPunct="0">
                        <a:lnSpc>
                          <a:spcPts val="3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1800" i="1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結合雲端應用資訊及數據解讀，協助受輔導企業建構場域創新服務、線上線下（</a:t>
                      </a:r>
                      <a:r>
                        <a:rPr lang="en-US" sz="1800" i="1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O2O</a:t>
                      </a:r>
                      <a:r>
                        <a:rPr lang="zh-TW" sz="1800" i="1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）的銷售模式等，優化服務介面與服務流程。</a:t>
                      </a:r>
                      <a:endParaRPr lang="zh-TW" sz="1800" i="1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0404419"/>
                  </a:ext>
                </a:extLst>
              </a:tr>
              <a:tr h="860706">
                <a:tc>
                  <a:txBody>
                    <a:bodyPr/>
                    <a:lstStyle/>
                    <a:p>
                      <a:pPr marL="30480" marR="30480" algn="ctr" hangingPunct="0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ctr" hangingPunct="0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商業模式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just" hangingPunct="0">
                        <a:lnSpc>
                          <a:spcPts val="3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1800" i="1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推動場域雲端應用數據判讀，藉由資源共享，協助企業透過雲端解決方案，優化既有商業模式。</a:t>
                      </a:r>
                      <a:endParaRPr lang="zh-TW" sz="1800" i="1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0507412"/>
                  </a:ext>
                </a:extLst>
              </a:tr>
              <a:tr h="1316910">
                <a:tc>
                  <a:txBody>
                    <a:bodyPr/>
                    <a:lstStyle/>
                    <a:p>
                      <a:pPr marL="30480" marR="30480" algn="ctr" hangingPunct="0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ctr" hangingPunct="0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自訂指標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just" hangingPunct="0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i="1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自訂可彰顯雲端解決方案使用之量化績效及可展現計畫成效之指標（如</a:t>
                      </a:r>
                      <a:r>
                        <a:rPr lang="en-US" sz="1800" i="1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sz="1800" i="1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800" i="1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數據共享與應用實例、商機媒合、通路拓銷、促成合作案件數、開發新商品與服務、新增就業人數等）</a:t>
                      </a:r>
                      <a:endParaRPr lang="zh-TW" sz="1800" i="1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2512984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5EAA7F05-8654-4B97-AD79-1216D75CEA4B}"/>
              </a:ext>
            </a:extLst>
          </p:cNvPr>
          <p:cNvSpPr txBox="1"/>
          <p:nvPr/>
        </p:nvSpPr>
        <p:spPr>
          <a:xfrm>
            <a:off x="457200" y="1030119"/>
            <a:ext cx="8229599" cy="690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89585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說明：依據下方擇一或多項指標之輔導方向，訂定對應輔導策略、具體做法及足以呈現亮點成果之</a:t>
            </a:r>
            <a:r>
              <a:rPr lang="en-US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KPI</a:t>
            </a:r>
            <a:r>
              <a:rPr lang="zh-TW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指標。</a:t>
            </a:r>
            <a:endParaRPr lang="zh-TW" altLang="zh-TW" sz="18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1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FF4ACBB-59EF-42A7-A8C0-BCD3F3A2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5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7843113-F990-4A9E-A95D-2B8D42DF2287}"/>
              </a:ext>
            </a:extLst>
          </p:cNvPr>
          <p:cNvSpPr txBox="1"/>
          <p:nvPr/>
        </p:nvSpPr>
        <p:spPr>
          <a:xfrm>
            <a:off x="557212" y="1021683"/>
            <a:ext cx="8029575" cy="433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zh-TW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說明：請以</a:t>
            </a:r>
            <a:r>
              <a:rPr lang="zh-TW" altLang="en-US" sz="1800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圖文情境方式</a:t>
            </a:r>
            <a:r>
              <a:rPr lang="zh-TW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說明場域內受輔導店家導入雲端解決方案與應用實況。</a:t>
            </a:r>
            <a:endParaRPr lang="en-US" altLang="zh-TW" sz="1800" i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E03EFE95-B762-48A7-983B-13A2BADF6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088"/>
            <a:ext cx="9144000" cy="792143"/>
          </a:xfrm>
        </p:spPr>
        <p:txBody>
          <a:bodyPr/>
          <a:lstStyle/>
          <a:p>
            <a:r>
              <a:rPr lang="zh-TW" altLang="en-US" dirty="0"/>
              <a:t>四、導入雲端解決方案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4108901-27D4-40C8-BFFB-0B50AC2EFE6E}"/>
              </a:ext>
            </a:extLst>
          </p:cNvPr>
          <p:cNvSpPr txBox="1"/>
          <p:nvPr/>
        </p:nvSpPr>
        <p:spPr>
          <a:xfrm>
            <a:off x="2200501" y="2089810"/>
            <a:ext cx="47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場域雲端解決方案應用實況參考圖例</a:t>
            </a: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BE7545B3-C6DC-416A-8A9B-6295218A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2396350"/>
            <a:ext cx="7167302" cy="42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6">
            <a:extLst>
              <a:ext uri="{FF2B5EF4-FFF2-40B4-BE49-F238E27FC236}">
                <a16:creationId xmlns:a16="http://schemas.microsoft.com/office/drawing/2014/main" id="{39AC5439-E990-4D18-8A79-830855D624DF}"/>
              </a:ext>
            </a:extLst>
          </p:cNvPr>
          <p:cNvSpPr/>
          <p:nvPr/>
        </p:nvSpPr>
        <p:spPr>
          <a:xfrm>
            <a:off x="6301247" y="2860200"/>
            <a:ext cx="2735966" cy="3921600"/>
          </a:xfrm>
          <a:custGeom>
            <a:avLst/>
            <a:gdLst/>
            <a:ahLst/>
            <a:cxnLst/>
            <a:rect l="l" t="t" r="r" b="b"/>
            <a:pathLst>
              <a:path w="5579745" h="3898900">
                <a:moveTo>
                  <a:pt x="5579364" y="0"/>
                </a:moveTo>
                <a:lnTo>
                  <a:pt x="0" y="0"/>
                </a:lnTo>
                <a:lnTo>
                  <a:pt x="0" y="3898392"/>
                </a:lnTo>
                <a:lnTo>
                  <a:pt x="5579364" y="3898392"/>
                </a:lnTo>
                <a:lnTo>
                  <a:pt x="5579364" y="0"/>
                </a:lnTo>
                <a:close/>
              </a:path>
            </a:pathLst>
          </a:custGeom>
          <a:solidFill>
            <a:srgbClr val="FFCCCC">
              <a:alpha val="47451"/>
            </a:srgbClr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2CF4A3E-FD23-4721-AD5C-2C706AC2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五、執行輔導模式</a:t>
            </a: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6CDB314C-A768-4A21-AF91-338B45A694F2}"/>
              </a:ext>
            </a:extLst>
          </p:cNvPr>
          <p:cNvSpPr/>
          <p:nvPr/>
        </p:nvSpPr>
        <p:spPr>
          <a:xfrm>
            <a:off x="106788" y="2860200"/>
            <a:ext cx="2213246" cy="3921600"/>
          </a:xfrm>
          <a:custGeom>
            <a:avLst/>
            <a:gdLst/>
            <a:ahLst/>
            <a:cxnLst/>
            <a:rect l="l" t="t" r="r" b="b"/>
            <a:pathLst>
              <a:path w="5579745" h="3898900">
                <a:moveTo>
                  <a:pt x="5579364" y="0"/>
                </a:moveTo>
                <a:lnTo>
                  <a:pt x="0" y="0"/>
                </a:lnTo>
                <a:lnTo>
                  <a:pt x="0" y="3898392"/>
                </a:lnTo>
                <a:lnTo>
                  <a:pt x="5579364" y="3898392"/>
                </a:lnTo>
                <a:lnTo>
                  <a:pt x="5579364" y="0"/>
                </a:lnTo>
                <a:close/>
              </a:path>
            </a:pathLst>
          </a:custGeom>
          <a:solidFill>
            <a:srgbClr val="CCECFF">
              <a:alpha val="47843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803A0D3-9FC9-4EDB-9C74-69E8387528BE}"/>
              </a:ext>
            </a:extLst>
          </p:cNvPr>
          <p:cNvSpPr/>
          <p:nvPr/>
        </p:nvSpPr>
        <p:spPr>
          <a:xfrm>
            <a:off x="2418525" y="2848790"/>
            <a:ext cx="3743490" cy="3933010"/>
          </a:xfrm>
          <a:custGeom>
            <a:avLst/>
            <a:gdLst/>
            <a:ahLst/>
            <a:cxnLst/>
            <a:rect l="l" t="t" r="r" b="b"/>
            <a:pathLst>
              <a:path w="5579745" h="3898900">
                <a:moveTo>
                  <a:pt x="5579364" y="0"/>
                </a:moveTo>
                <a:lnTo>
                  <a:pt x="0" y="0"/>
                </a:lnTo>
                <a:lnTo>
                  <a:pt x="0" y="3898392"/>
                </a:lnTo>
                <a:lnTo>
                  <a:pt x="5579364" y="3898392"/>
                </a:lnTo>
                <a:lnTo>
                  <a:pt x="5579364" y="0"/>
                </a:lnTo>
                <a:close/>
              </a:path>
            </a:pathLst>
          </a:custGeom>
          <a:solidFill>
            <a:srgbClr val="FFFF99">
              <a:alpha val="47451"/>
            </a:srgbClr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D9F3F26E-9E0F-4FF2-BEA4-AC70E73C6DF0}"/>
              </a:ext>
            </a:extLst>
          </p:cNvPr>
          <p:cNvGrpSpPr/>
          <p:nvPr/>
        </p:nvGrpSpPr>
        <p:grpSpPr>
          <a:xfrm>
            <a:off x="205278" y="2786428"/>
            <a:ext cx="1935169" cy="381203"/>
            <a:chOff x="1078332" y="2709768"/>
            <a:chExt cx="1935169" cy="381203"/>
          </a:xfrm>
        </p:grpSpPr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CBB94646-B9C3-4031-A1A4-790636340C72}"/>
                </a:ext>
              </a:extLst>
            </p:cNvPr>
            <p:cNvSpPr/>
            <p:nvPr/>
          </p:nvSpPr>
          <p:spPr>
            <a:xfrm>
              <a:off x="1078332" y="2709768"/>
              <a:ext cx="1935169" cy="381203"/>
            </a:xfrm>
            <a:custGeom>
              <a:avLst/>
              <a:gdLst/>
              <a:ahLst/>
              <a:cxnLst/>
              <a:rect l="l" t="t" r="r" b="b"/>
              <a:pathLst>
                <a:path w="1016634" h="894714">
                  <a:moveTo>
                    <a:pt x="1016507" y="0"/>
                  </a:moveTo>
                  <a:lnTo>
                    <a:pt x="0" y="0"/>
                  </a:lnTo>
                  <a:lnTo>
                    <a:pt x="0" y="640461"/>
                  </a:lnTo>
                  <a:lnTo>
                    <a:pt x="508253" y="894588"/>
                  </a:lnTo>
                  <a:lnTo>
                    <a:pt x="1016507" y="640461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67A3D7"/>
            </a:solidFill>
          </p:spPr>
          <p:txBody>
            <a:bodyPr wrap="square" lIns="0" tIns="0" rIns="0" bIns="0" rtlCol="0"/>
            <a:lstStyle/>
            <a:p>
              <a:endParaRPr sz="1800" b="1"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BF616210-DD21-4ABE-9049-4A6FF48BA196}"/>
                </a:ext>
              </a:extLst>
            </p:cNvPr>
            <p:cNvSpPr txBox="1"/>
            <p:nvPr/>
          </p:nvSpPr>
          <p:spPr>
            <a:xfrm>
              <a:off x="1249121" y="2733619"/>
              <a:ext cx="1593592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zh-TW" alt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軟正黑體" panose="020B0604030504040204" pitchFamily="34" charset="-120"/>
                  <a:cs typeface="Noto Sans CJK JP Medium"/>
                </a:rPr>
                <a:t>轉型動機</a:t>
              </a: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AD14C50C-533F-4D40-B4D5-5F8637D97782}"/>
              </a:ext>
            </a:extLst>
          </p:cNvPr>
          <p:cNvGrpSpPr/>
          <p:nvPr/>
        </p:nvGrpSpPr>
        <p:grpSpPr>
          <a:xfrm>
            <a:off x="3305236" y="2784686"/>
            <a:ext cx="1935169" cy="381203"/>
            <a:chOff x="1078332" y="2709768"/>
            <a:chExt cx="1935169" cy="381203"/>
          </a:xfrm>
        </p:grpSpPr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E438F0D2-05B5-4F60-AB09-7A48A6BC1049}"/>
                </a:ext>
              </a:extLst>
            </p:cNvPr>
            <p:cNvSpPr/>
            <p:nvPr/>
          </p:nvSpPr>
          <p:spPr>
            <a:xfrm>
              <a:off x="1078332" y="2709768"/>
              <a:ext cx="1935169" cy="381203"/>
            </a:xfrm>
            <a:custGeom>
              <a:avLst/>
              <a:gdLst/>
              <a:ahLst/>
              <a:cxnLst/>
              <a:rect l="l" t="t" r="r" b="b"/>
              <a:pathLst>
                <a:path w="1016634" h="894714">
                  <a:moveTo>
                    <a:pt x="1016507" y="0"/>
                  </a:moveTo>
                  <a:lnTo>
                    <a:pt x="0" y="0"/>
                  </a:lnTo>
                  <a:lnTo>
                    <a:pt x="0" y="640461"/>
                  </a:lnTo>
                  <a:lnTo>
                    <a:pt x="508253" y="894588"/>
                  </a:lnTo>
                  <a:lnTo>
                    <a:pt x="1016507" y="640461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800" b="1"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id="{1ABBADD1-F1AE-4456-AFB5-532AE3AD2C89}"/>
                </a:ext>
              </a:extLst>
            </p:cNvPr>
            <p:cNvSpPr txBox="1"/>
            <p:nvPr/>
          </p:nvSpPr>
          <p:spPr>
            <a:xfrm>
              <a:off x="1249121" y="2733619"/>
              <a:ext cx="1593592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zh-TW" alt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軟正黑體" panose="020B0604030504040204" pitchFamily="34" charset="-120"/>
                  <a:cs typeface="Noto Sans CJK JP Medium"/>
                </a:rPr>
                <a:t>轉型過程</a:t>
              </a: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AC1D6F0B-597B-43B8-9EBC-E85E1B307DC7}"/>
              </a:ext>
            </a:extLst>
          </p:cNvPr>
          <p:cNvGrpSpPr/>
          <p:nvPr/>
        </p:nvGrpSpPr>
        <p:grpSpPr>
          <a:xfrm>
            <a:off x="6701645" y="2790222"/>
            <a:ext cx="1935169" cy="381203"/>
            <a:chOff x="1078332" y="2709768"/>
            <a:chExt cx="1935169" cy="381203"/>
          </a:xfrm>
        </p:grpSpPr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84688A7A-0E08-4A32-9B06-7B873A5B5258}"/>
                </a:ext>
              </a:extLst>
            </p:cNvPr>
            <p:cNvSpPr/>
            <p:nvPr/>
          </p:nvSpPr>
          <p:spPr>
            <a:xfrm>
              <a:off x="1078332" y="2709768"/>
              <a:ext cx="1935169" cy="381203"/>
            </a:xfrm>
            <a:custGeom>
              <a:avLst/>
              <a:gdLst/>
              <a:ahLst/>
              <a:cxnLst/>
              <a:rect l="l" t="t" r="r" b="b"/>
              <a:pathLst>
                <a:path w="1016634" h="894714">
                  <a:moveTo>
                    <a:pt x="1016507" y="0"/>
                  </a:moveTo>
                  <a:lnTo>
                    <a:pt x="0" y="0"/>
                  </a:lnTo>
                  <a:lnTo>
                    <a:pt x="0" y="640461"/>
                  </a:lnTo>
                  <a:lnTo>
                    <a:pt x="508253" y="894588"/>
                  </a:lnTo>
                  <a:lnTo>
                    <a:pt x="1016507" y="640461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 sz="1800" b="1"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3" name="object 11">
              <a:extLst>
                <a:ext uri="{FF2B5EF4-FFF2-40B4-BE49-F238E27FC236}">
                  <a16:creationId xmlns:a16="http://schemas.microsoft.com/office/drawing/2014/main" id="{12EBCF86-B6E5-443B-8FAF-F5C7108BA32B}"/>
                </a:ext>
              </a:extLst>
            </p:cNvPr>
            <p:cNvSpPr txBox="1"/>
            <p:nvPr/>
          </p:nvSpPr>
          <p:spPr>
            <a:xfrm>
              <a:off x="1249121" y="2733619"/>
              <a:ext cx="1593592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zh-TW" alt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軟正黑體" panose="020B0604030504040204" pitchFamily="34" charset="-120"/>
                  <a:cs typeface="Noto Sans CJK JP Medium"/>
                </a:rPr>
                <a:t>轉型成效</a:t>
              </a:r>
            </a:p>
          </p:txBody>
        </p:sp>
      </p:grp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E7A74454-B1FF-48CE-A53C-3DEFC6E6575E}"/>
              </a:ext>
            </a:extLst>
          </p:cNvPr>
          <p:cNvSpPr/>
          <p:nvPr/>
        </p:nvSpPr>
        <p:spPr>
          <a:xfrm>
            <a:off x="6295096" y="1019700"/>
            <a:ext cx="2625035" cy="1594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說明導入雲端解決方案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發展場域創新服務預期成果</a:t>
            </a: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885CE934-AFA0-48A2-B9AC-A055F89891AB}"/>
              </a:ext>
            </a:extLst>
          </p:cNvPr>
          <p:cNvSpPr/>
          <p:nvPr/>
        </p:nvSpPr>
        <p:spPr>
          <a:xfrm>
            <a:off x="2638097" y="1067598"/>
            <a:ext cx="3363310" cy="154685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說明雲端解決方案內容</a:t>
            </a: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85724A31-D104-4BBA-AD4B-BF5D7A7B5B22}"/>
              </a:ext>
            </a:extLst>
          </p:cNvPr>
          <p:cNvSpPr/>
          <p:nvPr/>
        </p:nvSpPr>
        <p:spPr>
          <a:xfrm>
            <a:off x="205278" y="1079938"/>
            <a:ext cx="2114756" cy="1534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說明場域發展背景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FD3D71B3-A8FC-4C31-923B-FE0B7F343F77}"/>
              </a:ext>
            </a:extLst>
          </p:cNvPr>
          <p:cNvSpPr txBox="1"/>
          <p:nvPr/>
        </p:nvSpPr>
        <p:spPr>
          <a:xfrm>
            <a:off x="106788" y="986076"/>
            <a:ext cx="80021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場域</a:t>
            </a:r>
            <a:endParaRPr lang="en-US" altLang="zh-TW" sz="2400" dirty="0">
              <a:solidFill>
                <a:srgbClr val="4472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A38A2C27-DC1C-4A8E-B491-016F1C85CA61}"/>
              </a:ext>
            </a:extLst>
          </p:cNvPr>
          <p:cNvSpPr txBox="1"/>
          <p:nvPr/>
        </p:nvSpPr>
        <p:spPr>
          <a:xfrm>
            <a:off x="2505017" y="991218"/>
            <a:ext cx="80021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endParaRPr lang="en-US" altLang="zh-TW" sz="2400" dirty="0">
              <a:solidFill>
                <a:srgbClr val="4472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轉型</a:t>
            </a:r>
            <a:endParaRPr lang="zh-TW" altLang="en-US" sz="2000" dirty="0">
              <a:solidFill>
                <a:srgbClr val="4472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320E346D-5477-4515-BD69-D63CF9F7697D}"/>
              </a:ext>
            </a:extLst>
          </p:cNvPr>
          <p:cNvSpPr txBox="1"/>
          <p:nvPr/>
        </p:nvSpPr>
        <p:spPr>
          <a:xfrm>
            <a:off x="6223960" y="986076"/>
            <a:ext cx="80021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</a:t>
            </a:r>
            <a:endParaRPr lang="en-US" altLang="zh-TW" sz="2400" dirty="0">
              <a:solidFill>
                <a:srgbClr val="4472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endParaRPr lang="en-US" altLang="zh-TW" sz="2400" dirty="0">
              <a:solidFill>
                <a:srgbClr val="4472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投影片編號版面配置區 3">
            <a:extLst>
              <a:ext uri="{FF2B5EF4-FFF2-40B4-BE49-F238E27FC236}">
                <a16:creationId xmlns:a16="http://schemas.microsoft.com/office/drawing/2014/main" id="{AAAB19A5-7858-47FE-A3E4-272B4058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000" y="6543093"/>
            <a:ext cx="2133600" cy="365125"/>
          </a:xfrm>
        </p:spPr>
        <p:txBody>
          <a:bodyPr/>
          <a:lstStyle/>
          <a:p>
            <a:fld id="{00000000-1234-1234-1234-123412341234}" type="slidenum">
              <a:rPr lang="en-US" altLang="zh-TW" smtClean="0"/>
              <a:pPr/>
              <a:t>6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706C8AD-73B7-45BC-9279-27AA00469AC3}"/>
              </a:ext>
            </a:extLst>
          </p:cNvPr>
          <p:cNvSpPr txBox="1"/>
          <p:nvPr/>
        </p:nvSpPr>
        <p:spPr>
          <a:xfrm>
            <a:off x="457200" y="3331029"/>
            <a:ext cx="142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請列點說明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EF26983C-30CD-4DC0-8348-D3F1CB706E96}"/>
              </a:ext>
            </a:extLst>
          </p:cNvPr>
          <p:cNvSpPr txBox="1"/>
          <p:nvPr/>
        </p:nvSpPr>
        <p:spPr>
          <a:xfrm>
            <a:off x="6896765" y="3338153"/>
            <a:ext cx="142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請列點說明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EE103089-5385-4E59-988A-CA6A8C766423}"/>
              </a:ext>
            </a:extLst>
          </p:cNvPr>
          <p:cNvSpPr txBox="1"/>
          <p:nvPr/>
        </p:nvSpPr>
        <p:spPr>
          <a:xfrm>
            <a:off x="3561972" y="3340427"/>
            <a:ext cx="142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請列點說明</a:t>
            </a:r>
          </a:p>
        </p:txBody>
      </p:sp>
    </p:spTree>
    <p:extLst>
      <p:ext uri="{BB962C8B-B14F-4D97-AF65-F5344CB8AC3E}">
        <p14:creationId xmlns:p14="http://schemas.microsoft.com/office/powerpoint/2010/main" val="141845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07F534-126B-4C7E-8CDB-550BE36B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六、</a:t>
            </a:r>
            <a:r>
              <a:rPr lang="zh-TW" altLang="zh-TW" dirty="0"/>
              <a:t>場域創新服務目標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EC051B-BBD1-44A1-9CD9-B91681FA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7</a:t>
            </a:fld>
            <a:endParaRPr lang="zh-TW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F25B811-76BD-4C48-B1F9-429A0C789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3997"/>
              </p:ext>
            </p:extLst>
          </p:nvPr>
        </p:nvGraphicFramePr>
        <p:xfrm>
          <a:off x="471279" y="1766368"/>
          <a:ext cx="8193503" cy="4863030"/>
        </p:xfrm>
        <a:graphic>
          <a:graphicData uri="http://schemas.openxmlformats.org/drawingml/2006/table">
            <a:tbl>
              <a:tblPr firstRow="1" firstCol="1" bandRow="1">
                <a:tableStyleId>{FA7813D0-166F-42BE-96BE-337ECF359070}</a:tableStyleId>
              </a:tblPr>
              <a:tblGrid>
                <a:gridCol w="692764">
                  <a:extLst>
                    <a:ext uri="{9D8B030D-6E8A-4147-A177-3AD203B41FA5}">
                      <a16:colId xmlns:a16="http://schemas.microsoft.com/office/drawing/2014/main" val="4201937066"/>
                    </a:ext>
                  </a:extLst>
                </a:gridCol>
                <a:gridCol w="2193075">
                  <a:extLst>
                    <a:ext uri="{9D8B030D-6E8A-4147-A177-3AD203B41FA5}">
                      <a16:colId xmlns:a16="http://schemas.microsoft.com/office/drawing/2014/main" val="1435787285"/>
                    </a:ext>
                  </a:extLst>
                </a:gridCol>
                <a:gridCol w="2184934">
                  <a:extLst>
                    <a:ext uri="{9D8B030D-6E8A-4147-A177-3AD203B41FA5}">
                      <a16:colId xmlns:a16="http://schemas.microsoft.com/office/drawing/2014/main" val="3382916512"/>
                    </a:ext>
                  </a:extLst>
                </a:gridCol>
                <a:gridCol w="3122730">
                  <a:extLst>
                    <a:ext uri="{9D8B030D-6E8A-4147-A177-3AD203B41FA5}">
                      <a16:colId xmlns:a16="http://schemas.microsoft.com/office/drawing/2014/main" val="1565004729"/>
                    </a:ext>
                  </a:extLst>
                </a:gridCol>
              </a:tblGrid>
              <a:tr h="68693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zh-TW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s-E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s-E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輔導前狀況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s-E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輔導後狀況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8765111"/>
                  </a:ext>
                </a:extLst>
              </a:tr>
              <a:tr h="104402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s-E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場域店家合作成果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6096092"/>
                  </a:ext>
                </a:extLst>
              </a:tr>
              <a:tr h="104402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店家應用數據分析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975029"/>
                  </a:ext>
                </a:extLst>
              </a:tr>
              <a:tr h="104402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數位應用能力提升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961631"/>
                  </a:ext>
                </a:extLst>
              </a:tr>
              <a:tr h="104402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s-E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經營管理能力提升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9272400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2B9D42CD-E5DA-4F8F-9CEF-F9F807836A37}"/>
              </a:ext>
            </a:extLst>
          </p:cNvPr>
          <p:cNvSpPr txBox="1"/>
          <p:nvPr/>
        </p:nvSpPr>
        <p:spPr>
          <a:xfrm>
            <a:off x="471279" y="1082463"/>
            <a:ext cx="8193504" cy="683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89585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說明：請依場域店家合作成果、店家應用數據分析、數位應用能力提升、經營管理能力提升等項目，說明輔導前後差異及預定達成效益。</a:t>
            </a:r>
          </a:p>
        </p:txBody>
      </p:sp>
    </p:spTree>
    <p:extLst>
      <p:ext uri="{BB962C8B-B14F-4D97-AF65-F5344CB8AC3E}">
        <p14:creationId xmlns:p14="http://schemas.microsoft.com/office/powerpoint/2010/main" val="349601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91BA54-3818-4F07-B9F2-20836759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七、行銷推廣規劃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B71E247-9BB9-46A2-A997-D6C65FDD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8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7E20E74-4E16-4CB1-9A80-ACB2BD0F2933}"/>
              </a:ext>
            </a:extLst>
          </p:cNvPr>
          <p:cNvSpPr/>
          <p:nvPr/>
        </p:nvSpPr>
        <p:spPr>
          <a:xfrm>
            <a:off x="431657" y="1052517"/>
            <a:ext cx="8280685" cy="74069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3" algn="just">
              <a:spcAft>
                <a:spcPts val="600"/>
              </a:spcAft>
              <a:buClr>
                <a:schemeClr val="accent1">
                  <a:tint val="60000"/>
                </a:schemeClr>
              </a:buClr>
              <a:buSzPct val="60000"/>
            </a:pPr>
            <a:r>
              <a:rPr lang="zh-TW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說明：如何應用雲端解決方案結合場域特色、企業服務</a:t>
            </a:r>
            <a:r>
              <a:rPr lang="en-US" altLang="zh-TW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產品等，推動共同行銷活動，藉以帶動消費、人流及商機。</a:t>
            </a:r>
            <a:endParaRPr lang="en-US" altLang="zh-TW" sz="1800" i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071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C09A3D5EB9A8AC478F707934E0D51B8B" ma:contentTypeVersion="13" ma:contentTypeDescription="建立新的文件。" ma:contentTypeScope="" ma:versionID="9a71b2f85372b03535bc65fed9a21a34">
  <xsd:schema xmlns:xsd="http://www.w3.org/2001/XMLSchema" xmlns:xs="http://www.w3.org/2001/XMLSchema" xmlns:p="http://schemas.microsoft.com/office/2006/metadata/properties" xmlns:ns2="8fcb28c8-49fd-451a-8b8c-6bd9a80781cc" xmlns:ns3="b62b8317-3c68-4856-bdae-f5aaf2bc669f" targetNamespace="http://schemas.microsoft.com/office/2006/metadata/properties" ma:root="true" ma:fieldsID="26a2e6ad5f8c96dc904926cf87e7d506" ns2:_="" ns3:_="">
    <xsd:import namespace="8fcb28c8-49fd-451a-8b8c-6bd9a80781cc"/>
    <xsd:import namespace="b62b8317-3c68-4856-bdae-f5aaf2bc6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b28c8-49fd-451a-8b8c-6bd9a80781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b8317-3c68-4856-bdae-f5aaf2bc669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D477C0-3046-4366-9916-1CF537F5B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cb28c8-49fd-451a-8b8c-6bd9a80781cc"/>
    <ds:schemaRef ds:uri="b62b8317-3c68-4856-bdae-f5aaf2bc6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6EFA78-800A-488E-A347-5DBCCA758225}">
  <ds:schemaRefs>
    <ds:schemaRef ds:uri="8fcb28c8-49fd-451a-8b8c-6bd9a80781cc"/>
    <ds:schemaRef ds:uri="http://schemas.microsoft.com/office/2006/documentManagement/types"/>
    <ds:schemaRef ds:uri="http://schemas.microsoft.com/office/2006/metadata/properties"/>
    <ds:schemaRef ds:uri="b62b8317-3c68-4856-bdae-f5aaf2bc669f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4B4688-A5DF-4CFC-83BD-B357F1E269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1094</Words>
  <Application>Microsoft Office PowerPoint</Application>
  <PresentationFormat>如螢幕大小 (4:3)</PresentationFormat>
  <Paragraphs>331</Paragraphs>
  <Slides>14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Arial</vt:lpstr>
      <vt:lpstr>Segoe UI Black</vt:lpstr>
      <vt:lpstr>Calibri</vt:lpstr>
      <vt:lpstr>Microsoft YaHei</vt:lpstr>
      <vt:lpstr>Times New Roman</vt:lpstr>
      <vt:lpstr>Source Han Sans SC</vt:lpstr>
      <vt:lpstr>Wingdings</vt:lpstr>
      <vt:lpstr>Noto Sans CJK TC Black</vt:lpstr>
      <vt:lpstr>微軟正黑體</vt:lpstr>
      <vt:lpstr>2_Office 佈景主題</vt:lpstr>
      <vt:lpstr>〈提案名稱〉</vt:lpstr>
      <vt:lpstr>PowerPoint 簡報</vt:lpstr>
      <vt:lpstr>一、背景、現況與提案構想</vt:lpstr>
      <vt:lpstr>二、場域內受輔導企業簡介</vt:lpstr>
      <vt:lpstr>三、輔導內容</vt:lpstr>
      <vt:lpstr>四、導入雲端解決方案</vt:lpstr>
      <vt:lpstr>五、執行輔導模式</vt:lpstr>
      <vt:lpstr>六、場域創新服務目標</vt:lpstr>
      <vt:lpstr>七、行銷推廣規劃</vt:lpstr>
      <vt:lpstr>八、預期輔導效益</vt:lpstr>
      <vt:lpstr>九、預定執行進度</vt:lpstr>
      <vt:lpstr>十、預定經費配置</vt:lpstr>
      <vt:lpstr>附件</vt:lpstr>
      <vt:lpstr>簡報結束 懇請指導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110年度 雲世代小微企業數位轉型創新服務計畫</dc:title>
  <dc:creator>鄭瑋婷</dc:creator>
  <cp:lastModifiedBy>施正剛</cp:lastModifiedBy>
  <cp:revision>58</cp:revision>
  <dcterms:modified xsi:type="dcterms:W3CDTF">2022-02-15T05:45:23Z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0x010100C09A3D5EB9A8AC478F707934E0D51B8B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</Properties>
</file>