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1" r:id="rId2"/>
    <p:sldId id="403" r:id="rId3"/>
    <p:sldId id="385" r:id="rId4"/>
    <p:sldId id="411" r:id="rId5"/>
    <p:sldId id="409" r:id="rId6"/>
    <p:sldId id="413" r:id="rId7"/>
    <p:sldId id="391" r:id="rId8"/>
    <p:sldId id="415" r:id="rId9"/>
    <p:sldId id="412" r:id="rId10"/>
    <p:sldId id="407" r:id="rId11"/>
    <p:sldId id="408" r:id="rId12"/>
    <p:sldId id="393" r:id="rId13"/>
    <p:sldId id="378" r:id="rId14"/>
  </p:sldIdLst>
  <p:sldSz cx="12192000" cy="6858000"/>
  <p:notesSz cx="6807200" cy="9939338"/>
  <p:defaultTextStyle>
    <a:defPPr>
      <a:defRPr lang="zh-CN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9" userDrawn="1">
          <p15:clr>
            <a:srgbClr val="A4A3A4"/>
          </p15:clr>
        </p15:guide>
        <p15:guide id="2" orient="horz" pos="1404" userDrawn="1">
          <p15:clr>
            <a:srgbClr val="A4A3A4"/>
          </p15:clr>
        </p15:guide>
        <p15:guide id="3" pos="5125" userDrawn="1">
          <p15:clr>
            <a:srgbClr val="A4A3A4"/>
          </p15:clr>
        </p15:guide>
        <p15:guide id="4" pos="25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4A030"/>
    <a:srgbClr val="FDA907"/>
    <a:srgbClr val="95BC49"/>
    <a:srgbClr val="FFFFFF"/>
    <a:srgbClr val="E2582A"/>
    <a:srgbClr val="FDBD40"/>
    <a:srgbClr val="FAC090"/>
    <a:srgbClr val="F6D148"/>
    <a:srgbClr val="F5C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424" autoAdjust="0"/>
  </p:normalViewPr>
  <p:slideViewPr>
    <p:cSldViewPr>
      <p:cViewPr varScale="1">
        <p:scale>
          <a:sx n="108" d="100"/>
          <a:sy n="108" d="100"/>
        </p:scale>
        <p:origin x="798" y="102"/>
      </p:cViewPr>
      <p:guideLst>
        <p:guide orient="horz" pos="2879"/>
        <p:guide orient="horz" pos="1404"/>
        <p:guide pos="5125"/>
        <p:guide pos="25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18"/>
    </p:cViewPr>
  </p:sorterViewPr>
  <p:notesViewPr>
    <p:cSldViewPr>
      <p:cViewPr varScale="1">
        <p:scale>
          <a:sx n="52" d="100"/>
          <a:sy n="52" d="100"/>
        </p:scale>
        <p:origin x="-2844" y="-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42" y="5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/>
          <a:lstStyle>
            <a:lvl1pPr algn="r">
              <a:defRPr sz="1300"/>
            </a:lvl1pPr>
          </a:lstStyle>
          <a:p>
            <a:fld id="{66B56024-E033-460B-B461-F9C8C93C904B}" type="datetimeFigureOut">
              <a:rPr lang="zh-CN" altLang="en-US" smtClean="0"/>
              <a:pPr/>
              <a:t>2023/2/3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5" y="9440652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42" y="9440652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 anchor="b"/>
          <a:lstStyle>
            <a:lvl1pPr algn="r">
              <a:defRPr sz="1300"/>
            </a:lvl1pPr>
          </a:lstStyle>
          <a:p>
            <a:fld id="{895472FC-EDD4-43B4-B218-6888597E2A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236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42" y="5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/>
          <a:lstStyle>
            <a:lvl1pPr algn="r">
              <a:defRPr sz="1300"/>
            </a:lvl1pPr>
          </a:lstStyle>
          <a:p>
            <a:fld id="{BD403541-C361-4440-AA44-DBB6527DDBFB}" type="datetimeFigureOut">
              <a:rPr lang="zh-CN" altLang="en-US" smtClean="0"/>
              <a:pPr/>
              <a:t>2023/2/3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0" tIns="47835" rIns="95670" bIns="47835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5670" tIns="47835" rIns="95670" bIns="47835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5" y="9440652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42" y="9440652"/>
            <a:ext cx="2949786" cy="496967"/>
          </a:xfrm>
          <a:prstGeom prst="rect">
            <a:avLst/>
          </a:prstGeom>
        </p:spPr>
        <p:txBody>
          <a:bodyPr vert="horz" lIns="95670" tIns="47835" rIns="95670" bIns="47835" rtlCol="0" anchor="b"/>
          <a:lstStyle>
            <a:lvl1pPr algn="r">
              <a:defRPr sz="1300"/>
            </a:lvl1pPr>
          </a:lstStyle>
          <a:p>
            <a:fld id="{C89461BB-BB29-447B-86E6-652C097B04C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562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461BB-BB29-447B-86E6-652C097B04C1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6794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461BB-BB29-447B-86E6-652C097B04C1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3591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弧形 5"/>
          <p:cNvSpPr/>
          <p:nvPr userDrawn="1"/>
        </p:nvSpPr>
        <p:spPr>
          <a:xfrm>
            <a:off x="2766037" y="-3350933"/>
            <a:ext cx="6659920" cy="6659920"/>
          </a:xfrm>
          <a:prstGeom prst="arc">
            <a:avLst>
              <a:gd name="adj1" fmla="val 3404"/>
              <a:gd name="adj2" fmla="val 10819516"/>
            </a:avLst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7" name="椭圆 6"/>
          <p:cNvSpPr/>
          <p:nvPr userDrawn="1"/>
        </p:nvSpPr>
        <p:spPr>
          <a:xfrm>
            <a:off x="5990987" y="3218976"/>
            <a:ext cx="210024" cy="210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4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05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0" y="3609020"/>
            <a:ext cx="12192000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pic>
        <p:nvPicPr>
          <p:cNvPr id="3" name="Picture 2" descr="C:\Documents and Settings\yangweizhou\桌面\2.jpg"/>
          <p:cNvPicPr>
            <a:picLocks noChangeAspect="1" noChangeArrowheads="1"/>
          </p:cNvPicPr>
          <p:nvPr userDrawn="1"/>
        </p:nvPicPr>
        <p:blipFill rotWithShape="1">
          <a:blip r:embed="rId2"/>
          <a:srcRect b="20467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投影片編號版面配置區 1"/>
          <p:cNvSpPr txBox="1">
            <a:spLocks/>
          </p:cNvSpPr>
          <p:nvPr userDrawn="1"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121917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3D043B-A93B-4608-A8BF-11C49D4349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80433" y="130175"/>
            <a:ext cx="11906251" cy="865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2400"/>
          </a:p>
        </p:txBody>
      </p:sp>
      <p:sp>
        <p:nvSpPr>
          <p:cNvPr id="3" name="矩形 2"/>
          <p:cNvSpPr/>
          <p:nvPr userDrawn="1"/>
        </p:nvSpPr>
        <p:spPr>
          <a:xfrm>
            <a:off x="137584" y="5589589"/>
            <a:ext cx="11904133" cy="11001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240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140017" y="6283325"/>
            <a:ext cx="812800" cy="520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62A2637-74CE-4627-9AB4-8E4AAD6DDE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426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42980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375366" y="0"/>
            <a:ext cx="140967" cy="962147"/>
            <a:chOff x="281524" y="0"/>
            <a:chExt cx="105725" cy="721610"/>
          </a:xfrm>
          <a:solidFill>
            <a:srgbClr val="1A7BAE"/>
          </a:solidFill>
        </p:grpSpPr>
        <p:sp>
          <p:nvSpPr>
            <p:cNvPr id="5" name="矩形 4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 rot="10800000">
            <a:off x="11735675" y="6617464"/>
            <a:ext cx="140967" cy="240536"/>
            <a:chOff x="281524" y="0"/>
            <a:chExt cx="105725" cy="721610"/>
          </a:xfrm>
          <a:solidFill>
            <a:srgbClr val="1A7BAE"/>
          </a:solidFill>
        </p:grpSpPr>
        <p:sp>
          <p:nvSpPr>
            <p:cNvPr id="10" name="矩形 9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8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706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375366" y="0"/>
            <a:ext cx="140967" cy="962147"/>
            <a:chOff x="281524" y="0"/>
            <a:chExt cx="105725" cy="721610"/>
          </a:xfrm>
          <a:solidFill>
            <a:srgbClr val="95BC49"/>
          </a:solidFill>
        </p:grpSpPr>
        <p:sp>
          <p:nvSpPr>
            <p:cNvPr id="5" name="矩形 4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 rot="10800000">
            <a:off x="11735675" y="6617464"/>
            <a:ext cx="140967" cy="240536"/>
            <a:chOff x="281524" y="0"/>
            <a:chExt cx="105725" cy="721610"/>
          </a:xfrm>
          <a:solidFill>
            <a:srgbClr val="95BC49"/>
          </a:solidFill>
        </p:grpSpPr>
        <p:sp>
          <p:nvSpPr>
            <p:cNvPr id="10" name="矩形 9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8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618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375366" y="0"/>
            <a:ext cx="140967" cy="962147"/>
            <a:chOff x="281524" y="0"/>
            <a:chExt cx="105725" cy="721610"/>
          </a:xfrm>
          <a:solidFill>
            <a:srgbClr val="FDA907"/>
          </a:solidFill>
        </p:grpSpPr>
        <p:sp>
          <p:nvSpPr>
            <p:cNvPr id="5" name="矩形 4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 rot="10800000">
            <a:off x="11735675" y="6617464"/>
            <a:ext cx="140967" cy="240536"/>
            <a:chOff x="281524" y="0"/>
            <a:chExt cx="105725" cy="721610"/>
          </a:xfrm>
          <a:solidFill>
            <a:srgbClr val="FDA907"/>
          </a:solidFill>
        </p:grpSpPr>
        <p:sp>
          <p:nvSpPr>
            <p:cNvPr id="10" name="矩形 9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8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46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375366" y="0"/>
            <a:ext cx="140967" cy="962147"/>
            <a:chOff x="281524" y="0"/>
            <a:chExt cx="105725" cy="721610"/>
          </a:xfrm>
          <a:solidFill>
            <a:srgbClr val="BF3420"/>
          </a:solidFill>
        </p:grpSpPr>
        <p:sp>
          <p:nvSpPr>
            <p:cNvPr id="5" name="矩形 4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 rot="10800000">
            <a:off x="11735675" y="6617464"/>
            <a:ext cx="140967" cy="240536"/>
            <a:chOff x="281524" y="0"/>
            <a:chExt cx="105725" cy="721610"/>
          </a:xfrm>
          <a:solidFill>
            <a:srgbClr val="BF3420"/>
          </a:solidFill>
        </p:grpSpPr>
        <p:sp>
          <p:nvSpPr>
            <p:cNvPr id="10" name="矩形 9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8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7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1"/>
          <p:cNvGrpSpPr/>
          <p:nvPr userDrawn="1"/>
        </p:nvGrpSpPr>
        <p:grpSpPr>
          <a:xfrm>
            <a:off x="375366" y="0"/>
            <a:ext cx="140967" cy="962147"/>
            <a:chOff x="281524" y="0"/>
            <a:chExt cx="105725" cy="72161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4" name="矩形 3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5" name="矩形 4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6" name="组合 6"/>
          <p:cNvGrpSpPr/>
          <p:nvPr userDrawn="1"/>
        </p:nvGrpSpPr>
        <p:grpSpPr>
          <a:xfrm rot="10800000">
            <a:off x="11735675" y="6617464"/>
            <a:ext cx="140967" cy="240536"/>
            <a:chOff x="281524" y="0"/>
            <a:chExt cx="105725" cy="72161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" name="矩形 6"/>
            <p:cNvSpPr/>
            <p:nvPr/>
          </p:nvSpPr>
          <p:spPr>
            <a:xfrm>
              <a:off x="281524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8" name="矩形 7"/>
            <p:cNvSpPr/>
            <p:nvPr/>
          </p:nvSpPr>
          <p:spPr>
            <a:xfrm>
              <a:off x="341530" y="0"/>
              <a:ext cx="45719" cy="7216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9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85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10800000">
            <a:off x="11975702" y="6617464"/>
            <a:ext cx="60959" cy="240536"/>
          </a:xfrm>
          <a:prstGeom prst="rect">
            <a:avLst/>
          </a:prstGeom>
          <a:solidFill>
            <a:srgbClr val="1A7B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9" name="矩形 8"/>
          <p:cNvSpPr/>
          <p:nvPr/>
        </p:nvSpPr>
        <p:spPr>
          <a:xfrm rot="10800000">
            <a:off x="11895693" y="6617464"/>
            <a:ext cx="60959" cy="240536"/>
          </a:xfrm>
          <a:prstGeom prst="rect">
            <a:avLst/>
          </a:prstGeom>
          <a:solidFill>
            <a:srgbClr val="95BC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10" name="矩形 9"/>
          <p:cNvSpPr/>
          <p:nvPr/>
        </p:nvSpPr>
        <p:spPr>
          <a:xfrm rot="10800000">
            <a:off x="11815684" y="6617464"/>
            <a:ext cx="60959" cy="240536"/>
          </a:xfrm>
          <a:prstGeom prst="rect">
            <a:avLst/>
          </a:prstGeom>
          <a:solidFill>
            <a:srgbClr val="FDA9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11" name="矩形 10"/>
          <p:cNvSpPr/>
          <p:nvPr/>
        </p:nvSpPr>
        <p:spPr>
          <a:xfrm rot="10800000">
            <a:off x="11735676" y="6617464"/>
            <a:ext cx="60959" cy="240536"/>
          </a:xfrm>
          <a:prstGeom prst="rect">
            <a:avLst/>
          </a:prstGeom>
          <a:solidFill>
            <a:srgbClr val="BF3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3" name="矩形 2"/>
          <p:cNvSpPr/>
          <p:nvPr userDrawn="1"/>
        </p:nvSpPr>
        <p:spPr>
          <a:xfrm>
            <a:off x="215348" y="0"/>
            <a:ext cx="60959" cy="962147"/>
          </a:xfrm>
          <a:prstGeom prst="rect">
            <a:avLst/>
          </a:prstGeom>
          <a:solidFill>
            <a:srgbClr val="1A7B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4" name="矩形 3"/>
          <p:cNvSpPr/>
          <p:nvPr userDrawn="1"/>
        </p:nvSpPr>
        <p:spPr>
          <a:xfrm>
            <a:off x="295357" y="0"/>
            <a:ext cx="60959" cy="962147"/>
          </a:xfrm>
          <a:prstGeom prst="rect">
            <a:avLst/>
          </a:prstGeom>
          <a:solidFill>
            <a:srgbClr val="95BC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5" name="矩形 4"/>
          <p:cNvSpPr/>
          <p:nvPr userDrawn="1"/>
        </p:nvSpPr>
        <p:spPr>
          <a:xfrm>
            <a:off x="375366" y="0"/>
            <a:ext cx="60959" cy="962147"/>
          </a:xfrm>
          <a:prstGeom prst="rect">
            <a:avLst/>
          </a:prstGeom>
          <a:solidFill>
            <a:srgbClr val="FDA9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6" name="矩形 5"/>
          <p:cNvSpPr/>
          <p:nvPr userDrawn="1"/>
        </p:nvSpPr>
        <p:spPr>
          <a:xfrm>
            <a:off x="455374" y="0"/>
            <a:ext cx="60959" cy="962147"/>
          </a:xfrm>
          <a:prstGeom prst="rect">
            <a:avLst/>
          </a:prstGeom>
          <a:solidFill>
            <a:srgbClr val="BF3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12" name="矩形 11"/>
          <p:cNvSpPr/>
          <p:nvPr userDrawn="1"/>
        </p:nvSpPr>
        <p:spPr>
          <a:xfrm>
            <a:off x="535382" y="0"/>
            <a:ext cx="60959" cy="9621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15" name="矩形 14"/>
          <p:cNvSpPr/>
          <p:nvPr userDrawn="1"/>
        </p:nvSpPr>
        <p:spPr>
          <a:xfrm rot="10800000">
            <a:off x="11651665" y="6617672"/>
            <a:ext cx="60959" cy="2405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13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37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39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043B-A93B-4608-A8BF-11C49D43496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6" r:id="rId4"/>
    <p:sldLayoutId id="2147483665" r:id="rId5"/>
    <p:sldLayoutId id="2147483668" r:id="rId6"/>
    <p:sldLayoutId id="2147483667" r:id="rId7"/>
    <p:sldLayoutId id="2147483653" r:id="rId8"/>
    <p:sldLayoutId id="2147483662" r:id="rId9"/>
    <p:sldLayoutId id="2147483654" r:id="rId10"/>
    <p:sldLayoutId id="2147483651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70" r:id="rId17"/>
    <p:sldLayoutId id="2147483671" r:id="rId18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612689" y="476672"/>
            <a:ext cx="9217024" cy="230832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年中小企業數位群聚推動計畫數位群聚輔導提案簡報格式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4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</a:t>
            </a:r>
            <a:r>
              <a:rPr lang="zh-TW" altLang="en-US" sz="4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群聚</a:t>
            </a:r>
          </a:p>
        </p:txBody>
      </p:sp>
      <p:sp>
        <p:nvSpPr>
          <p:cNvPr id="26" name="矩形 25"/>
          <p:cNvSpPr/>
          <p:nvPr/>
        </p:nvSpPr>
        <p:spPr>
          <a:xfrm>
            <a:off x="2423592" y="4149080"/>
            <a:ext cx="69190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noProof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主辦單位：經濟部中小企業處</a:t>
            </a:r>
            <a:endParaRPr lang="zh-TW" altLang="zh-TW" sz="3200" b="1" noProof="1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noProof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執行單位：中華民國資訊軟體協會</a:t>
            </a:r>
            <a:endParaRPr lang="en-US" altLang="zh-TW" sz="3200" b="1" noProof="1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noProof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提案單位：</a:t>
            </a:r>
            <a:r>
              <a:rPr lang="en-US" altLang="zh-TW" sz="3200" b="1" noProof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</a:t>
            </a:r>
            <a:r>
              <a:rPr lang="zh-TW" altLang="en-US" sz="3200" b="1" noProof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endParaRPr lang="en-US" altLang="zh-TW" sz="3200" b="1" noProof="1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103D043B-A93B-4608-A8BF-11C49D434962}" type="slidenum">
              <a:rPr lang="zh-TW" altLang="en-US" smtClean="0"/>
              <a:t>1</a:t>
            </a:fld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F619F4A-43FD-04B2-C23D-7533B5714AFC}"/>
              </a:ext>
            </a:extLst>
          </p:cNvPr>
          <p:cNvSpPr/>
          <p:nvPr/>
        </p:nvSpPr>
        <p:spPr>
          <a:xfrm>
            <a:off x="7320136" y="6213772"/>
            <a:ext cx="4935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*僅參照格式，可自行增加內容。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F188311-7A98-3AC2-6241-6EF6977676FB}"/>
              </a:ext>
            </a:extLst>
          </p:cNvPr>
          <p:cNvSpPr/>
          <p:nvPr/>
        </p:nvSpPr>
        <p:spPr>
          <a:xfrm>
            <a:off x="-600744" y="0"/>
            <a:ext cx="4935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附件四、提案簡報格式</a:t>
            </a:r>
          </a:p>
        </p:txBody>
      </p:sp>
    </p:spTree>
    <p:extLst>
      <p:ext uri="{BB962C8B-B14F-4D97-AF65-F5344CB8AC3E}">
        <p14:creationId xmlns:p14="http://schemas.microsoft.com/office/powerpoint/2010/main" val="1917786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371364" y="332656"/>
            <a:ext cx="11449272" cy="540706"/>
          </a:xfrm>
          <a:prstGeom prst="rect">
            <a:avLst/>
          </a:prstGeom>
          <a:noFill/>
          <a:ln w="0">
            <a:noFill/>
          </a:ln>
        </p:spPr>
        <p:txBody>
          <a:bodyPr lIns="84539" tIns="42270" rIns="84539" bIns="42270" anchor="ctr">
            <a:noAutofit/>
          </a:bodyPr>
          <a:lstStyle/>
          <a:p>
            <a:pPr marL="0" lvl="1" algn="ctr">
              <a:defRPr/>
            </a:pP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群聚成員與產品簡介</a:t>
            </a:r>
            <a:endParaRPr lang="en-US" altLang="zh-TW" sz="36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marL="0" lvl="1" algn="ctr">
              <a:defRPr/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XXXX</a:t>
            </a: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群聚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97D6A0BC-308A-463B-8FC5-6FBE96903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86157"/>
              </p:ext>
            </p:extLst>
          </p:nvPr>
        </p:nvGraphicFramePr>
        <p:xfrm>
          <a:off x="435428" y="1118041"/>
          <a:ext cx="11596570" cy="56256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8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07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序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群聚企業名稱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小魚企業社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多魚企業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8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800" b="1" i="0" kern="1200" baseline="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18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聯絡人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小魚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大魚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8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800" b="1" i="0" kern="1200" baseline="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49" marR="91449"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91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主打產品名稱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 rtl="0" eaLnBrk="0" fontAlgn="base" latinLnBrk="0" hangingPunct="0"/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不同種類的魚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 rtl="0" eaLnBrk="0" fontAlgn="base" latinLnBrk="0" hangingPunct="0"/>
                      <a:r>
                        <a:rPr lang="zh-TW" altLang="en-US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批發魚類</a:t>
                      </a:r>
                      <a:endParaRPr lang="zh-TW" altLang="zh-TW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rtl="0" eaLnBrk="0" fontAlgn="base" latinLnBrk="0" hangingPunct="0"/>
                      <a:endParaRPr lang="zh-TW" altLang="zh-TW" sz="18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marL="0" algn="l" defTabSz="914400" rtl="0" eaLnBrk="0" fontAlgn="base" latinLnBrk="0" hangingPunct="0"/>
                      <a:endParaRPr lang="zh-TW" altLang="zh-TW" sz="1800" b="1" i="0" kern="1200" baseline="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產品圖片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目前及曾經是否參與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政府計畫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年客家委員會客庄小旅行升級計畫</a:t>
                      </a:r>
                      <a:endParaRPr lang="en-US" altLang="zh-TW" sz="16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110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年推動商圈振興補助計畫</a:t>
                      </a:r>
                      <a:endParaRPr lang="en-US" altLang="zh-TW" sz="16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107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SBIR-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經濟部中小企業處小型企業創新研發計畫</a:t>
                      </a:r>
                      <a:endParaRPr lang="en-US" altLang="zh-TW" sz="16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否</a:t>
                      </a:r>
                    </a:p>
                  </a:txBody>
                  <a:tcPr marL="91449" marR="91449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val="2702429320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008B2850-7373-46D5-8013-2844F3E63791}"/>
              </a:ext>
            </a:extLst>
          </p:cNvPr>
          <p:cNvSpPr/>
          <p:nvPr/>
        </p:nvSpPr>
        <p:spPr>
          <a:xfrm>
            <a:off x="4183462" y="3598276"/>
            <a:ext cx="346761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3200" b="1" cap="none" spc="0" dirty="0">
                <a:ln/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每一家成員都要唷</a:t>
            </a:r>
          </a:p>
        </p:txBody>
      </p:sp>
      <p:pic>
        <p:nvPicPr>
          <p:cNvPr id="4" name="圖形 3" descr="小丑魚 以實心填滿">
            <a:extLst>
              <a:ext uri="{FF2B5EF4-FFF2-40B4-BE49-F238E27FC236}">
                <a16:creationId xmlns:a16="http://schemas.microsoft.com/office/drawing/2014/main" id="{A73D7F61-8C8D-3775-DED0-7102D3A70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1624" y="3970530"/>
            <a:ext cx="914400" cy="914400"/>
          </a:xfrm>
          <a:prstGeom prst="rect">
            <a:avLst/>
          </a:prstGeom>
        </p:spPr>
      </p:pic>
      <p:pic>
        <p:nvPicPr>
          <p:cNvPr id="5" name="圖形 4" descr="小丑魚 以實心填滿">
            <a:extLst>
              <a:ext uri="{FF2B5EF4-FFF2-40B4-BE49-F238E27FC236}">
                <a16:creationId xmlns:a16="http://schemas.microsoft.com/office/drawing/2014/main" id="{D2D54ACA-CD86-3DFC-77A8-072CC3E86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9856" y="3970530"/>
            <a:ext cx="914400" cy="914400"/>
          </a:xfrm>
          <a:prstGeom prst="rect">
            <a:avLst/>
          </a:prstGeom>
        </p:spPr>
      </p:pic>
      <p:pic>
        <p:nvPicPr>
          <p:cNvPr id="6" name="圖形 5" descr="小丑魚 以實心填滿">
            <a:extLst>
              <a:ext uri="{FF2B5EF4-FFF2-40B4-BE49-F238E27FC236}">
                <a16:creationId xmlns:a16="http://schemas.microsoft.com/office/drawing/2014/main" id="{C9F87788-6D8B-A81E-6D72-BF9EE30DB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6530" y="397053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5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407368" y="88633"/>
            <a:ext cx="11449272" cy="540706"/>
          </a:xfrm>
          <a:prstGeom prst="rect">
            <a:avLst/>
          </a:prstGeom>
          <a:noFill/>
          <a:ln w="0">
            <a:noFill/>
          </a:ln>
        </p:spPr>
        <p:txBody>
          <a:bodyPr lIns="84539" tIns="42270" rIns="84539" bIns="42270" anchor="ctr">
            <a:noAutofit/>
          </a:bodyPr>
          <a:lstStyle/>
          <a:p>
            <a:pPr marL="0" lvl="1"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企業簡介</a:t>
            </a:r>
            <a:endParaRPr lang="zh-TW" altLang="en-US" sz="36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F6727F1-4E51-4531-8577-DBE39D210264}"/>
              </a:ext>
            </a:extLst>
          </p:cNvPr>
          <p:cNvSpPr/>
          <p:nvPr/>
        </p:nvSpPr>
        <p:spPr>
          <a:xfrm>
            <a:off x="975191" y="1438148"/>
            <a:ext cx="4702803" cy="2295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成員個人照片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AF034F4-3233-4BA6-95D4-118031031054}"/>
              </a:ext>
            </a:extLst>
          </p:cNvPr>
          <p:cNvSpPr/>
          <p:nvPr/>
        </p:nvSpPr>
        <p:spPr>
          <a:xfrm>
            <a:off x="6331875" y="1411035"/>
            <a:ext cx="4701600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營業場所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門面照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DD89EDAE-6024-4894-8F5A-798BB3653DD0}"/>
              </a:ext>
            </a:extLst>
          </p:cNvPr>
          <p:cNvSpPr/>
          <p:nvPr/>
        </p:nvSpPr>
        <p:spPr>
          <a:xfrm>
            <a:off x="980356" y="3914169"/>
            <a:ext cx="4697637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店內陳設照片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張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734F634-9FCE-4BE9-AC3F-021CCF62EB5D}"/>
              </a:ext>
            </a:extLst>
          </p:cNvPr>
          <p:cNvSpPr/>
          <p:nvPr/>
        </p:nvSpPr>
        <p:spPr>
          <a:xfrm>
            <a:off x="6344524" y="3861048"/>
            <a:ext cx="4701600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主打產品照片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張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86E61A2-F1F9-4716-8DE8-6C8C4916B1CD}"/>
              </a:ext>
            </a:extLst>
          </p:cNvPr>
          <p:cNvSpPr txBox="1">
            <a:spLocks/>
          </p:cNvSpPr>
          <p:nvPr/>
        </p:nvSpPr>
        <p:spPr>
          <a:xfrm>
            <a:off x="975191" y="1039870"/>
            <a:ext cx="3343236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群聚成員姓名：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OOO</a:t>
            </a:r>
            <a:endParaRPr lang="en-US" sz="2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Arial" panose="020B0604020202020204" pitchFamily="34" charset="0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B1DAC8A-CB49-4001-BB82-E524595825C8}"/>
              </a:ext>
            </a:extLst>
          </p:cNvPr>
          <p:cNvSpPr txBox="1">
            <a:spLocks/>
          </p:cNvSpPr>
          <p:nvPr/>
        </p:nvSpPr>
        <p:spPr>
          <a:xfrm>
            <a:off x="6344524" y="1039870"/>
            <a:ext cx="3456384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營業地址： 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(</a:t>
            </a:r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Wingdings" panose="05000000000000000000" pitchFamily="2" charset="2"/>
              </a:rPr>
              <a:t>請填上地址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Wingdings" panose="05000000000000000000" pitchFamily="2" charset="2"/>
              </a:rPr>
              <a:t>)</a:t>
            </a:r>
            <a:endParaRPr lang="en-US" sz="2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Arial" panose="020B0604020202020204" pitchFamily="34" charset="0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E1399DB-9A7E-4D8A-8B37-309BDDCB4CAB}"/>
              </a:ext>
            </a:extLst>
          </p:cNvPr>
          <p:cNvSpPr txBox="1">
            <a:spLocks/>
          </p:cNvSpPr>
          <p:nvPr/>
        </p:nvSpPr>
        <p:spPr>
          <a:xfrm>
            <a:off x="8680756" y="6218425"/>
            <a:ext cx="4032448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產品名稱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(</a:t>
            </a:r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價格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)</a:t>
            </a:r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：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OOO(350</a:t>
            </a:r>
            <a:r>
              <a:rPr lang="zh-TW" altLang="en-US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元</a:t>
            </a:r>
            <a:r>
              <a:rPr lang="en-US" altLang="zh-TW" sz="2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Arial" panose="020B0604020202020204" pitchFamily="34" charset="0"/>
              </a:rPr>
              <a:t>)</a:t>
            </a:r>
            <a:endParaRPr lang="en-US" sz="2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Arial" panose="020B0604020202020204" pitchFamily="34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AB9AF39E-7012-47F4-B481-FC9773DB9276}"/>
              </a:ext>
            </a:extLst>
          </p:cNvPr>
          <p:cNvSpPr/>
          <p:nvPr/>
        </p:nvSpPr>
        <p:spPr>
          <a:xfrm>
            <a:off x="3854435" y="3495782"/>
            <a:ext cx="42883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3200" b="1" cap="none" spc="0" dirty="0">
                <a:ln/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每一家成員都要</a:t>
            </a:r>
            <a:r>
              <a:rPr lang="zh-TW" altLang="en-US" sz="3200" b="1" dirty="0">
                <a:ln/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一份</a:t>
            </a:r>
            <a:r>
              <a:rPr lang="zh-TW" altLang="en-US" sz="3200" b="1" cap="none" spc="0" dirty="0">
                <a:ln/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唷</a:t>
            </a:r>
          </a:p>
        </p:txBody>
      </p:sp>
    </p:spTree>
    <p:extLst>
      <p:ext uri="{BB962C8B-B14F-4D97-AF65-F5344CB8AC3E}">
        <p14:creationId xmlns:p14="http://schemas.microsoft.com/office/powerpoint/2010/main" val="3664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23592" y="1151776"/>
            <a:ext cx="554461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提案單位人力編制</a:t>
            </a:r>
            <a:r>
              <a:rPr kumimoji="0" lang="zh-TW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kumimoji="0" lang="zh-TW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請依人數多寡自行增加欄位，至少編制一位正式人員</a:t>
            </a:r>
            <a:r>
              <a:rPr kumimoji="0" lang="en-US" altLang="zh-TW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kumimoji="0" lang="en-US" altLang="zh-TW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943872" y="471720"/>
            <a:ext cx="2492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318135"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人力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  <a:endParaRPr lang="zh-TW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59496" y="5835461"/>
            <a:ext cx="943304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zh-TW" altLang="en-US" sz="13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經歷編寫時請由新寫到舊，第一個為現任職公司與職稱再依序往下寫</a:t>
            </a:r>
            <a:endParaRPr lang="en-US" altLang="zh-TW" sz="13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zh-TW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學歷務必寫下學校、科系全名</a:t>
            </a:r>
            <a:r>
              <a:rPr kumimoji="0" lang="en-US" altLang="zh-TW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kumimoji="0" lang="zh-TW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科</a:t>
            </a:r>
            <a:r>
              <a:rPr lang="en-US" altLang="zh-TW" sz="13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or</a:t>
            </a:r>
            <a:r>
              <a:rPr kumimoji="0" lang="zh-TW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系</a:t>
            </a:r>
            <a:r>
              <a:rPr kumimoji="0" lang="en-US" altLang="zh-TW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13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、學位</a:t>
            </a:r>
            <a:endParaRPr lang="en-US" altLang="zh-TW" sz="13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855E4B3-007C-2C7A-AAB3-20A5AD4D5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265117"/>
              </p:ext>
            </p:extLst>
          </p:nvPr>
        </p:nvGraphicFramePr>
        <p:xfrm>
          <a:off x="1559496" y="1477889"/>
          <a:ext cx="10153127" cy="3243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7070">
                  <a:extLst>
                    <a:ext uri="{9D8B030D-6E8A-4147-A177-3AD203B41FA5}">
                      <a16:colId xmlns:a16="http://schemas.microsoft.com/office/drawing/2014/main" val="4293693392"/>
                    </a:ext>
                  </a:extLst>
                </a:gridCol>
                <a:gridCol w="2146037">
                  <a:extLst>
                    <a:ext uri="{9D8B030D-6E8A-4147-A177-3AD203B41FA5}">
                      <a16:colId xmlns:a16="http://schemas.microsoft.com/office/drawing/2014/main" val="124254548"/>
                    </a:ext>
                  </a:extLst>
                </a:gridCol>
                <a:gridCol w="3581230">
                  <a:extLst>
                    <a:ext uri="{9D8B030D-6E8A-4147-A177-3AD203B41FA5}">
                      <a16:colId xmlns:a16="http://schemas.microsoft.com/office/drawing/2014/main" val="3197511857"/>
                    </a:ext>
                  </a:extLst>
                </a:gridCol>
                <a:gridCol w="3398790">
                  <a:extLst>
                    <a:ext uri="{9D8B030D-6E8A-4147-A177-3AD203B41FA5}">
                      <a16:colId xmlns:a16="http://schemas.microsoft.com/office/drawing/2014/main" val="135634375"/>
                    </a:ext>
                  </a:extLst>
                </a:gridCol>
              </a:tblGrid>
              <a:tr h="377621"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姓名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學歷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經歷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擔任工作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324010"/>
                  </a:ext>
                </a:extLst>
              </a:tr>
              <a:tr h="1294701"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xxx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○○大學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企業管理所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碩士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公司名稱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-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職稱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</a:t>
                      </a:r>
                      <a:endParaRPr lang="zh-TW" sz="1200" kern="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xxx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科技股份有限公司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-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負責人</a:t>
                      </a:r>
                    </a:p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xxx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出版股份有限公司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-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專案經理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共計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_______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年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計畫主持人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076363"/>
                  </a:ext>
                </a:extLst>
              </a:tr>
              <a:tr h="971026"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xxx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□□大學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資訊管理系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學士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xxx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公司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-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行銷專員</a:t>
                      </a:r>
                    </a:p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共計</a:t>
                      </a:r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_______</a:t>
                      </a:r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年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副研究員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233005"/>
                  </a:ext>
                </a:extLst>
              </a:tr>
              <a:tr h="600148"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.....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694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25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矩形 71"/>
          <p:cNvSpPr/>
          <p:nvPr/>
        </p:nvSpPr>
        <p:spPr>
          <a:xfrm>
            <a:off x="1380269" y="13765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經費需求與配置表</a:t>
            </a:r>
          </a:p>
        </p:txBody>
      </p:sp>
      <p:sp>
        <p:nvSpPr>
          <p:cNvPr id="73" name="投影片編號版面配置區 72"/>
          <p:cNvSpPr>
            <a:spLocks noGrp="1"/>
          </p:cNvSpPr>
          <p:nvPr>
            <p:ph type="sldNum" sz="quarter" idx="4294967295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103D043B-A93B-4608-A8BF-11C49D434962}" type="slidenum">
              <a:rPr lang="zh-TW" altLang="en-US" smtClean="0"/>
              <a:t>13</a:t>
            </a:fld>
            <a:endParaRPr lang="zh-TW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6C06165-D3BC-A047-1534-72C8C7404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88957"/>
              </p:ext>
            </p:extLst>
          </p:nvPr>
        </p:nvGraphicFramePr>
        <p:xfrm>
          <a:off x="1055440" y="1124744"/>
          <a:ext cx="10515600" cy="5152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8981">
                  <a:extLst>
                    <a:ext uri="{9D8B030D-6E8A-4147-A177-3AD203B41FA5}">
                      <a16:colId xmlns:a16="http://schemas.microsoft.com/office/drawing/2014/main" val="397205551"/>
                    </a:ext>
                  </a:extLst>
                </a:gridCol>
                <a:gridCol w="1327069">
                  <a:extLst>
                    <a:ext uri="{9D8B030D-6E8A-4147-A177-3AD203B41FA5}">
                      <a16:colId xmlns:a16="http://schemas.microsoft.com/office/drawing/2014/main" val="3593861313"/>
                    </a:ext>
                  </a:extLst>
                </a:gridCol>
                <a:gridCol w="1194572">
                  <a:extLst>
                    <a:ext uri="{9D8B030D-6E8A-4147-A177-3AD203B41FA5}">
                      <a16:colId xmlns:a16="http://schemas.microsoft.com/office/drawing/2014/main" val="2945839984"/>
                    </a:ext>
                  </a:extLst>
                </a:gridCol>
                <a:gridCol w="5444978">
                  <a:extLst>
                    <a:ext uri="{9D8B030D-6E8A-4147-A177-3AD203B41FA5}">
                      <a16:colId xmlns:a16="http://schemas.microsoft.com/office/drawing/2014/main" val="4176462864"/>
                    </a:ext>
                  </a:extLst>
                </a:gridCol>
              </a:tblGrid>
              <a:tr h="405923">
                <a:tc>
                  <a:txBody>
                    <a:bodyPr/>
                    <a:lstStyle/>
                    <a:p>
                      <a:pPr algn="ctr"/>
                      <a:r>
                        <a:rPr lang="zh-TW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預算運用類別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預算</a:t>
                      </a:r>
                      <a:r>
                        <a:rPr lang="en-US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</a:t>
                      </a:r>
                      <a:r>
                        <a:rPr lang="zh-TW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r>
                        <a:rPr lang="en-US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占總經費％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3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經費使用說明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445324"/>
                  </a:ext>
                </a:extLst>
              </a:tr>
              <a:tr h="874297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創新數位應用工具導入相關費用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數位平台營運：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月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*5,000=40,000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雲端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POS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月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*5,000=40,000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316319"/>
                  </a:ext>
                </a:extLst>
              </a:tr>
              <a:tr h="874297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辦理群聚研習活動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講師鐘點費：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場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*3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小時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*2,000=18,000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印刷費：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702851"/>
                  </a:ext>
                </a:extLst>
              </a:tr>
              <a:tr h="437149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辦理會議活動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印刷費：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787229"/>
                  </a:ext>
                </a:extLst>
              </a:tr>
              <a:tr h="874297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辦理群聚展售活動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數位策展：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50,000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l" fontAlgn="b"/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實體展售：</a:t>
                      </a: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100,000</a:t>
                      </a:r>
                      <a:r>
                        <a:rPr lang="zh-TW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517564"/>
                  </a:ext>
                </a:extLst>
              </a:tr>
              <a:tr h="437149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群聚推廣費用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</a:t>
                      </a:r>
                      <a:r>
                        <a:rPr lang="zh-TW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行銷投廣：</a:t>
                      </a: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100,000</a:t>
                      </a:r>
                      <a:r>
                        <a:rPr lang="zh-TW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元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010885"/>
                  </a:ext>
                </a:extLst>
              </a:tr>
              <a:tr h="416332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其他</a:t>
                      </a: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</a:t>
                      </a: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可自行增列</a:t>
                      </a: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X,XXX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X.XX%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422604"/>
                  </a:ext>
                </a:extLst>
              </a:tr>
              <a:tr h="416332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營業稅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753173"/>
                  </a:ext>
                </a:extLst>
              </a:tr>
              <a:tr h="416332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zh-TW" sz="1400" b="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總計</a:t>
                      </a:r>
                      <a:endParaRPr lang="zh-TW" sz="1200" b="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kern="10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400" kern="100" dirty="0">
                          <a:solidFill>
                            <a:sysClr val="windowText" lastClr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zh-TW" sz="1200" kern="100" dirty="0">
                        <a:solidFill>
                          <a:sysClr val="windowText" lastClr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927747"/>
                  </a:ext>
                </a:extLst>
              </a:tr>
            </a:tbl>
          </a:graphicData>
        </a:graphic>
      </p:graphicFrame>
      <p:sp>
        <p:nvSpPr>
          <p:cNvPr id="9" name="文字方塊 8">
            <a:extLst>
              <a:ext uri="{FF2B5EF4-FFF2-40B4-BE49-F238E27FC236}">
                <a16:creationId xmlns:a16="http://schemas.microsoft.com/office/drawing/2014/main" id="{F62ADC27-01D9-E56F-73B4-19225B63612B}"/>
              </a:ext>
            </a:extLst>
          </p:cNvPr>
          <p:cNvSpPr txBox="1"/>
          <p:nvPr/>
        </p:nvSpPr>
        <p:spPr>
          <a:xfrm>
            <a:off x="3215680" y="661164"/>
            <a:ext cx="6792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中華民國</a:t>
            </a:r>
            <a:r>
              <a:rPr lang="en-US" altLang="zh-TW" dirty="0"/>
              <a:t>112</a:t>
            </a:r>
            <a:r>
              <a:rPr lang="zh-TW" altLang="en-US" dirty="0"/>
              <a:t>年</a:t>
            </a:r>
            <a:r>
              <a:rPr lang="en-US" altLang="zh-TW" dirty="0"/>
              <a:t>OO</a:t>
            </a:r>
            <a:r>
              <a:rPr lang="zh-TW" altLang="en-US" dirty="0"/>
              <a:t>月</a:t>
            </a:r>
            <a:r>
              <a:rPr lang="en-US" altLang="zh-TW" dirty="0"/>
              <a:t>OO</a:t>
            </a:r>
            <a:r>
              <a:rPr lang="zh-TW" altLang="en-US" dirty="0"/>
              <a:t>日至</a:t>
            </a:r>
            <a:r>
              <a:rPr lang="en-US" altLang="zh-TW" dirty="0"/>
              <a:t>112</a:t>
            </a:r>
            <a:r>
              <a:rPr lang="zh-TW" altLang="en-US" dirty="0"/>
              <a:t>年</a:t>
            </a:r>
            <a:r>
              <a:rPr lang="en-US" altLang="zh-TW" dirty="0"/>
              <a:t>11</a:t>
            </a:r>
            <a:r>
              <a:rPr lang="zh-TW" altLang="en-US" dirty="0"/>
              <a:t>月</a:t>
            </a:r>
            <a:r>
              <a:rPr lang="en-US" altLang="zh-TW" dirty="0"/>
              <a:t>30</a:t>
            </a:r>
            <a:r>
              <a:rPr lang="zh-TW" altLang="en-US" dirty="0"/>
              <a:t>日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EDD38D0F-8869-F040-1835-C70A9151FC41}"/>
              </a:ext>
            </a:extLst>
          </p:cNvPr>
          <p:cNvSpPr txBox="1"/>
          <p:nvPr/>
        </p:nvSpPr>
        <p:spPr>
          <a:xfrm>
            <a:off x="10026276" y="21181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/>
              <a:t>單位：新台幣元</a:t>
            </a:r>
          </a:p>
        </p:txBody>
      </p:sp>
    </p:spTree>
    <p:extLst>
      <p:ext uri="{BB962C8B-B14F-4D97-AF65-F5344CB8AC3E}">
        <p14:creationId xmlns:p14="http://schemas.microsoft.com/office/powerpoint/2010/main" val="223772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3935760" y="188640"/>
            <a:ext cx="4935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簡報重點</a:t>
            </a:r>
          </a:p>
        </p:txBody>
      </p:sp>
      <p:sp>
        <p:nvSpPr>
          <p:cNvPr id="20" name="矩形 19"/>
          <p:cNvSpPr/>
          <p:nvPr/>
        </p:nvSpPr>
        <p:spPr>
          <a:xfrm>
            <a:off x="9573905" y="697121"/>
            <a:ext cx="24929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請編</a:t>
            </a:r>
            <a:r>
              <a:rPr lang="zh-TW" altLang="en-US" sz="2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上目錄及頁碼</a:t>
            </a:r>
            <a:endParaRPr lang="en-US" altLang="zh-TW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灰色字體部分可刪除</a:t>
            </a:r>
            <a:endParaRPr lang="en-US" altLang="zh-TW" sz="20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投影片編號版面配置區 1">
            <a:extLst>
              <a:ext uri="{FF2B5EF4-FFF2-40B4-BE49-F238E27FC236}">
                <a16:creationId xmlns:a16="http://schemas.microsoft.com/office/drawing/2014/main" id="{9A3703D3-3A49-414C-934B-D6CFB47D0428}"/>
              </a:ext>
            </a:extLst>
          </p:cNvPr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121917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3D043B-A93B-4608-A8BF-11C49D434962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0EDF5CA-6FEE-49C7-9C74-858A08856F69}"/>
              </a:ext>
            </a:extLst>
          </p:cNvPr>
          <p:cNvSpPr/>
          <p:nvPr/>
        </p:nvSpPr>
        <p:spPr>
          <a:xfrm>
            <a:off x="695400" y="1200430"/>
            <a:ext cx="1087320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9555" indent="-336550" algn="just">
              <a:spcAft>
                <a:spcPts val="1200"/>
              </a:spcAft>
              <a:tabLst>
                <a:tab pos="762000" algn="l"/>
              </a:tabLst>
            </a:pPr>
            <a:r>
              <a:rPr lang="zh-TW" altLang="en-US" sz="3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sz="32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計畫內容</a:t>
            </a:r>
            <a:endParaRPr lang="zh-TW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441325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數位群聚目標說明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441325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因為看到什麼機會，所以希望共同完成之目標任務</a:t>
            </a:r>
            <a:endParaRPr lang="en-US" altLang="zh-TW" sz="28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441325">
              <a:spcBef>
                <a:spcPct val="0"/>
              </a:spcBef>
              <a:spcAft>
                <a:spcPts val="1200"/>
              </a:spcAft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本計畫將如何做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預計怎麼做，請參酌規範之評分標準</a:t>
            </a:r>
            <a:endParaRPr lang="en-US" altLang="zh-TW" sz="28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441325">
              <a:spcBef>
                <a:spcPct val="0"/>
              </a:spcBef>
              <a:spcAft>
                <a:spcPts val="1200"/>
              </a:spcAft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預期輔導成效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預計達成的成果、產出的效益、突出的亮點</a:t>
            </a:r>
            <a:endParaRPr lang="en-US" altLang="zh-TW" sz="28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200" b="1" kern="15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二、提案文件相關表格內容</a:t>
            </a:r>
            <a:endParaRPr lang="zh-TW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1C71B5AE-51FB-4C82-96FE-177D855A3BDF}"/>
              </a:ext>
            </a:extLst>
          </p:cNvPr>
          <p:cNvSpPr txBox="1"/>
          <p:nvPr/>
        </p:nvSpPr>
        <p:spPr>
          <a:xfrm>
            <a:off x="7270931" y="356735"/>
            <a:ext cx="30015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簡報內容與順序請自定</a:t>
            </a:r>
            <a:r>
              <a:rPr lang="en-US" altLang="zh-TW" sz="20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16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371364" y="290822"/>
            <a:ext cx="11449272" cy="540706"/>
          </a:xfrm>
          <a:prstGeom prst="rect">
            <a:avLst/>
          </a:prstGeom>
          <a:noFill/>
          <a:ln w="0">
            <a:noFill/>
          </a:ln>
        </p:spPr>
        <p:txBody>
          <a:bodyPr lIns="84539" tIns="42270" rIns="84539" bIns="42270" anchor="ctr">
            <a:noAutofit/>
          </a:bodyPr>
          <a:lstStyle/>
          <a:p>
            <a:pPr marL="0" lvl="1" algn="ctr">
              <a:defRPr/>
            </a:pP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提案摘要</a:t>
            </a:r>
            <a:endParaRPr lang="en-US" altLang="zh-TW" sz="36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marL="0" lvl="1" algn="ctr">
              <a:defRPr/>
            </a:pP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XXXX</a:t>
            </a: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群聚</a:t>
            </a:r>
            <a:r>
              <a:rPr lang="en-US" altLang="zh-TW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-XXXX</a:t>
            </a: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提案單位</a:t>
            </a:r>
          </a:p>
        </p:txBody>
      </p:sp>
      <p:sp>
        <p:nvSpPr>
          <p:cNvPr id="2" name="object 6">
            <a:extLst>
              <a:ext uri="{FF2B5EF4-FFF2-40B4-BE49-F238E27FC236}">
                <a16:creationId xmlns:a16="http://schemas.microsoft.com/office/drawing/2014/main" id="{8CFF7091-6936-AC05-82C6-9820A2AB532A}"/>
              </a:ext>
            </a:extLst>
          </p:cNvPr>
          <p:cNvSpPr/>
          <p:nvPr/>
        </p:nvSpPr>
        <p:spPr>
          <a:xfrm>
            <a:off x="9232646" y="1196752"/>
            <a:ext cx="2735967" cy="5577780"/>
          </a:xfrm>
          <a:custGeom>
            <a:avLst/>
            <a:gdLst>
              <a:gd name="f0" fmla="val w"/>
              <a:gd name="f1" fmla="val h"/>
              <a:gd name="f2" fmla="val 0"/>
              <a:gd name="f3" fmla="val 5579745"/>
              <a:gd name="f4" fmla="val 3898900"/>
              <a:gd name="f5" fmla="val 5579364"/>
              <a:gd name="f6" fmla="val 3898392"/>
              <a:gd name="f7" fmla="*/ f0 1 5579745"/>
              <a:gd name="f8" fmla="*/ f1 1 3898900"/>
              <a:gd name="f9" fmla="val f2"/>
              <a:gd name="f10" fmla="val f3"/>
              <a:gd name="f11" fmla="val f4"/>
              <a:gd name="f12" fmla="+- f11 0 f9"/>
              <a:gd name="f13" fmla="+- f10 0 f9"/>
              <a:gd name="f14" fmla="*/ f13 1 5579745"/>
              <a:gd name="f15" fmla="*/ f12 1 3898900"/>
              <a:gd name="f16" fmla="*/ f9 1 f14"/>
              <a:gd name="f17" fmla="*/ f10 1 f14"/>
              <a:gd name="f18" fmla="*/ f9 1 f15"/>
              <a:gd name="f19" fmla="*/ f11 1 f15"/>
              <a:gd name="f20" fmla="*/ f16 f7 1"/>
              <a:gd name="f21" fmla="*/ f17 f7 1"/>
              <a:gd name="f22" fmla="*/ f19 f8 1"/>
              <a:gd name="f23" fmla="*/ f18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3" r="f21" b="f22"/>
            <a:pathLst>
              <a:path w="5579745" h="3898900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Times New Roman" pitchFamily="18"/>
              <a:ea typeface="微軟正黑體" pitchFamily="34"/>
              <a:cs typeface="Arial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920275F-B573-EC74-270F-532F2ABDF55F}"/>
              </a:ext>
            </a:extLst>
          </p:cNvPr>
          <p:cNvSpPr/>
          <p:nvPr/>
        </p:nvSpPr>
        <p:spPr>
          <a:xfrm>
            <a:off x="124896" y="1204013"/>
            <a:ext cx="2514719" cy="5577780"/>
          </a:xfrm>
          <a:custGeom>
            <a:avLst/>
            <a:gdLst>
              <a:gd name="f0" fmla="val w"/>
              <a:gd name="f1" fmla="val h"/>
              <a:gd name="f2" fmla="val 0"/>
              <a:gd name="f3" fmla="val 5579745"/>
              <a:gd name="f4" fmla="val 3898900"/>
              <a:gd name="f5" fmla="val 5579364"/>
              <a:gd name="f6" fmla="val 3898392"/>
              <a:gd name="f7" fmla="*/ f0 1 5579745"/>
              <a:gd name="f8" fmla="*/ f1 1 3898900"/>
              <a:gd name="f9" fmla="val f2"/>
              <a:gd name="f10" fmla="val f3"/>
              <a:gd name="f11" fmla="val f4"/>
              <a:gd name="f12" fmla="+- f11 0 f9"/>
              <a:gd name="f13" fmla="+- f10 0 f9"/>
              <a:gd name="f14" fmla="*/ f13 1 5579745"/>
              <a:gd name="f15" fmla="*/ f12 1 3898900"/>
              <a:gd name="f16" fmla="*/ f9 1 f14"/>
              <a:gd name="f17" fmla="*/ f10 1 f14"/>
              <a:gd name="f18" fmla="*/ f9 1 f15"/>
              <a:gd name="f19" fmla="*/ f11 1 f15"/>
              <a:gd name="f20" fmla="*/ f16 f7 1"/>
              <a:gd name="f21" fmla="*/ f17 f7 1"/>
              <a:gd name="f22" fmla="*/ f19 f8 1"/>
              <a:gd name="f23" fmla="*/ f18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3" r="f21" b="f22"/>
            <a:pathLst>
              <a:path w="5579745" h="3898900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Times New Roman" pitchFamily="18"/>
              <a:ea typeface="微軟正黑體" pitchFamily="34"/>
              <a:cs typeface="Arial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EEBE2476-DC79-9CF4-6047-3B4CFC9784DC}"/>
              </a:ext>
            </a:extLst>
          </p:cNvPr>
          <p:cNvSpPr/>
          <p:nvPr/>
        </p:nvSpPr>
        <p:spPr>
          <a:xfrm>
            <a:off x="2738104" y="1196752"/>
            <a:ext cx="6323749" cy="5585041"/>
          </a:xfrm>
          <a:custGeom>
            <a:avLst/>
            <a:gdLst>
              <a:gd name="f0" fmla="val w"/>
              <a:gd name="f1" fmla="val h"/>
              <a:gd name="f2" fmla="val 0"/>
              <a:gd name="f3" fmla="val 5579745"/>
              <a:gd name="f4" fmla="val 3898900"/>
              <a:gd name="f5" fmla="val 5579364"/>
              <a:gd name="f6" fmla="val 3898392"/>
              <a:gd name="f7" fmla="*/ f0 1 5579745"/>
              <a:gd name="f8" fmla="*/ f1 1 3898900"/>
              <a:gd name="f9" fmla="val f2"/>
              <a:gd name="f10" fmla="val f3"/>
              <a:gd name="f11" fmla="val f4"/>
              <a:gd name="f12" fmla="+- f11 0 f9"/>
              <a:gd name="f13" fmla="+- f10 0 f9"/>
              <a:gd name="f14" fmla="*/ f13 1 5579745"/>
              <a:gd name="f15" fmla="*/ f12 1 3898900"/>
              <a:gd name="f16" fmla="*/ f9 1 f14"/>
              <a:gd name="f17" fmla="*/ f10 1 f14"/>
              <a:gd name="f18" fmla="*/ f9 1 f15"/>
              <a:gd name="f19" fmla="*/ f11 1 f15"/>
              <a:gd name="f20" fmla="*/ f16 f7 1"/>
              <a:gd name="f21" fmla="*/ f17 f7 1"/>
              <a:gd name="f22" fmla="*/ f19 f8 1"/>
              <a:gd name="f23" fmla="*/ f18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3" r="f21" b="f22"/>
            <a:pathLst>
              <a:path w="5579745" h="3898900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Times New Roman" pitchFamily="18"/>
              <a:ea typeface="微軟正黑體" pitchFamily="34"/>
              <a:cs typeface="Arial"/>
            </a:endParaRPr>
          </a:p>
        </p:txBody>
      </p:sp>
      <p:grpSp>
        <p:nvGrpSpPr>
          <p:cNvPr id="18" name="群組 24">
            <a:extLst>
              <a:ext uri="{FF2B5EF4-FFF2-40B4-BE49-F238E27FC236}">
                <a16:creationId xmlns:a16="http://schemas.microsoft.com/office/drawing/2014/main" id="{905D2745-74C7-3352-A0DD-FD7208B5E13F}"/>
              </a:ext>
            </a:extLst>
          </p:cNvPr>
          <p:cNvGrpSpPr/>
          <p:nvPr/>
        </p:nvGrpSpPr>
        <p:grpSpPr>
          <a:xfrm>
            <a:off x="223386" y="1110128"/>
            <a:ext cx="2294941" cy="590680"/>
            <a:chOff x="223387" y="2786423"/>
            <a:chExt cx="1935172" cy="590680"/>
          </a:xfrm>
        </p:grpSpPr>
        <p:sp>
          <p:nvSpPr>
            <p:cNvPr id="19" name="object 13">
              <a:extLst>
                <a:ext uri="{FF2B5EF4-FFF2-40B4-BE49-F238E27FC236}">
                  <a16:creationId xmlns:a16="http://schemas.microsoft.com/office/drawing/2014/main" id="{3F5D8181-5CDB-94E6-D188-9FF425312ACE}"/>
                </a:ext>
              </a:extLst>
            </p:cNvPr>
            <p:cNvSpPr/>
            <p:nvPr/>
          </p:nvSpPr>
          <p:spPr>
            <a:xfrm>
              <a:off x="223387" y="2786423"/>
              <a:ext cx="1935172" cy="3812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16634"/>
                <a:gd name="f4" fmla="val 894714"/>
                <a:gd name="f5" fmla="val 1016507"/>
                <a:gd name="f6" fmla="val 640461"/>
                <a:gd name="f7" fmla="val 508253"/>
                <a:gd name="f8" fmla="val 894588"/>
                <a:gd name="f9" fmla="*/ f0 1 1016634"/>
                <a:gd name="f10" fmla="*/ f1 1 894714"/>
                <a:gd name="f11" fmla="val f2"/>
                <a:gd name="f12" fmla="val f3"/>
                <a:gd name="f13" fmla="val f4"/>
                <a:gd name="f14" fmla="+- f13 0 f11"/>
                <a:gd name="f15" fmla="+- f12 0 f11"/>
                <a:gd name="f16" fmla="*/ f15 1 1016634"/>
                <a:gd name="f17" fmla="*/ f14 1 894714"/>
                <a:gd name="f18" fmla="*/ f11 1 f16"/>
                <a:gd name="f19" fmla="*/ f12 1 f16"/>
                <a:gd name="f20" fmla="*/ f11 1 f17"/>
                <a:gd name="f21" fmla="*/ f13 1 f17"/>
                <a:gd name="f22" fmla="*/ f18 f9 1"/>
                <a:gd name="f23" fmla="*/ f19 f9 1"/>
                <a:gd name="f24" fmla="*/ f21 f10 1"/>
                <a:gd name="f25" fmla="*/ f20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1016634" h="894714">
                  <a:moveTo>
                    <a:pt x="f5" y="f2"/>
                  </a:moveTo>
                  <a:lnTo>
                    <a:pt x="f2" y="f2"/>
                  </a:lnTo>
                  <a:lnTo>
                    <a:pt x="f2" y="f6"/>
                  </a:lnTo>
                  <a:lnTo>
                    <a:pt x="f7" y="f8"/>
                  </a:lnTo>
                  <a:lnTo>
                    <a:pt x="f5" y="f6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67A3D7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1" i="0" u="none" strike="noStrike" kern="0" cap="none" spc="0" baseline="0">
                <a:solidFill>
                  <a:srgbClr val="000000"/>
                </a:solidFill>
                <a:uFillTx/>
                <a:latin typeface="Times New Roman" pitchFamily="18"/>
                <a:ea typeface="微軟正黑體" pitchFamily="34"/>
                <a:cs typeface="Arial"/>
              </a:endParaRPr>
            </a:p>
          </p:txBody>
        </p:sp>
        <p:sp>
          <p:nvSpPr>
            <p:cNvPr id="20" name="object 11">
              <a:extLst>
                <a:ext uri="{FF2B5EF4-FFF2-40B4-BE49-F238E27FC236}">
                  <a16:creationId xmlns:a16="http://schemas.microsoft.com/office/drawing/2014/main" id="{6F559BA8-4ED4-1073-E922-FF0572ED296B}"/>
                </a:ext>
              </a:extLst>
            </p:cNvPr>
            <p:cNvSpPr txBox="1"/>
            <p:nvPr/>
          </p:nvSpPr>
          <p:spPr>
            <a:xfrm>
              <a:off x="394170" y="2810280"/>
              <a:ext cx="1593588" cy="5668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12701" rIns="0" bIns="0" anchor="t" anchorCtr="1" compatLnSpc="1">
              <a:spAutoFit/>
            </a:bodyPr>
            <a:lstStyle/>
            <a:p>
              <a:pPr marL="12701" marR="0" lvl="0" indent="0" algn="ctr" defTabSz="914400" rtl="0" fontAlgn="auto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altLang="en-US" sz="1800" b="1" kern="0" dirty="0">
                  <a:solidFill>
                    <a:srgbClr val="FFFFFF"/>
                  </a:solidFill>
                  <a:effectLst>
                    <a:outerShdw dist="38096" dir="2700000">
                      <a:srgbClr val="000000"/>
                    </a:outerShdw>
                  </a:effectLst>
                  <a:latin typeface="Times New Roman" pitchFamily="18"/>
                  <a:ea typeface="微軟正黑體" pitchFamily="34"/>
                  <a:cs typeface="Noto Sans CJK JP Medium"/>
                </a:rPr>
                <a:t>群聚主題與目標</a:t>
              </a:r>
              <a:endParaRPr lang="zh-TW" sz="1800" b="1" i="0" u="none" strike="noStrike" kern="0" cap="none" spc="0" baseline="0" dirty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ea typeface="微軟正黑體" pitchFamily="34"/>
                <a:cs typeface="Noto Sans CJK JP Medium"/>
              </a:endParaRPr>
            </a:p>
          </p:txBody>
        </p:sp>
      </p:grpSp>
      <p:grpSp>
        <p:nvGrpSpPr>
          <p:cNvPr id="21" name="群組 27">
            <a:extLst>
              <a:ext uri="{FF2B5EF4-FFF2-40B4-BE49-F238E27FC236}">
                <a16:creationId xmlns:a16="http://schemas.microsoft.com/office/drawing/2014/main" id="{C5357D25-2F4D-BA2C-18EA-6BCB3FEC541E}"/>
              </a:ext>
            </a:extLst>
          </p:cNvPr>
          <p:cNvGrpSpPr/>
          <p:nvPr/>
        </p:nvGrpSpPr>
        <p:grpSpPr>
          <a:xfrm>
            <a:off x="4805602" y="1110128"/>
            <a:ext cx="2232161" cy="590670"/>
            <a:chOff x="3377656" y="2784686"/>
            <a:chExt cx="1935172" cy="590670"/>
          </a:xfrm>
        </p:grpSpPr>
        <p:sp>
          <p:nvSpPr>
            <p:cNvPr id="22" name="object 13">
              <a:extLst>
                <a:ext uri="{FF2B5EF4-FFF2-40B4-BE49-F238E27FC236}">
                  <a16:creationId xmlns:a16="http://schemas.microsoft.com/office/drawing/2014/main" id="{2AF8F5FD-D2D4-918B-CB31-61E2D877E492}"/>
                </a:ext>
              </a:extLst>
            </p:cNvPr>
            <p:cNvSpPr/>
            <p:nvPr/>
          </p:nvSpPr>
          <p:spPr>
            <a:xfrm>
              <a:off x="3377656" y="2784686"/>
              <a:ext cx="1935172" cy="3812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16634"/>
                <a:gd name="f4" fmla="val 894714"/>
                <a:gd name="f5" fmla="val 1016507"/>
                <a:gd name="f6" fmla="val 640461"/>
                <a:gd name="f7" fmla="val 508253"/>
                <a:gd name="f8" fmla="val 894588"/>
                <a:gd name="f9" fmla="*/ f0 1 1016634"/>
                <a:gd name="f10" fmla="*/ f1 1 894714"/>
                <a:gd name="f11" fmla="val f2"/>
                <a:gd name="f12" fmla="val f3"/>
                <a:gd name="f13" fmla="val f4"/>
                <a:gd name="f14" fmla="+- f13 0 f11"/>
                <a:gd name="f15" fmla="+- f12 0 f11"/>
                <a:gd name="f16" fmla="*/ f15 1 1016634"/>
                <a:gd name="f17" fmla="*/ f14 1 894714"/>
                <a:gd name="f18" fmla="*/ f11 1 f16"/>
                <a:gd name="f19" fmla="*/ f12 1 f16"/>
                <a:gd name="f20" fmla="*/ f11 1 f17"/>
                <a:gd name="f21" fmla="*/ f13 1 f17"/>
                <a:gd name="f22" fmla="*/ f18 f9 1"/>
                <a:gd name="f23" fmla="*/ f19 f9 1"/>
                <a:gd name="f24" fmla="*/ f21 f10 1"/>
                <a:gd name="f25" fmla="*/ f20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1016634" h="894714">
                  <a:moveTo>
                    <a:pt x="f5" y="f2"/>
                  </a:moveTo>
                  <a:lnTo>
                    <a:pt x="f2" y="f2"/>
                  </a:lnTo>
                  <a:lnTo>
                    <a:pt x="f2" y="f6"/>
                  </a:lnTo>
                  <a:lnTo>
                    <a:pt x="f7" y="f8"/>
                  </a:lnTo>
                  <a:lnTo>
                    <a:pt x="f5" y="f6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C0504D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1" i="0" u="none" strike="noStrike" kern="0" cap="none" spc="0" baseline="0">
                <a:solidFill>
                  <a:srgbClr val="000000"/>
                </a:solidFill>
                <a:uFillTx/>
                <a:latin typeface="Times New Roman" pitchFamily="18"/>
                <a:ea typeface="微軟正黑體" pitchFamily="34"/>
                <a:cs typeface="Arial"/>
              </a:endParaRPr>
            </a:p>
          </p:txBody>
        </p:sp>
        <p:sp>
          <p:nvSpPr>
            <p:cNvPr id="23" name="object 11">
              <a:extLst>
                <a:ext uri="{FF2B5EF4-FFF2-40B4-BE49-F238E27FC236}">
                  <a16:creationId xmlns:a16="http://schemas.microsoft.com/office/drawing/2014/main" id="{79FDD986-6B60-DE7B-1D8A-02E64C1BCC8E}"/>
                </a:ext>
              </a:extLst>
            </p:cNvPr>
            <p:cNvSpPr txBox="1"/>
            <p:nvPr/>
          </p:nvSpPr>
          <p:spPr>
            <a:xfrm>
              <a:off x="3548448" y="2808533"/>
              <a:ext cx="1593588" cy="5668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12701" rIns="0" bIns="0" anchor="t" anchorCtr="1" compatLnSpc="1">
              <a:spAutoFit/>
            </a:bodyPr>
            <a:lstStyle/>
            <a:p>
              <a:pPr marL="12701" marR="0" lvl="0" indent="0" algn="ctr" defTabSz="914400" rtl="0" fontAlgn="auto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altLang="en-US" sz="1800" b="1" i="0" u="none" strike="noStrike" kern="0" cap="none" spc="0" baseline="0" dirty="0">
                  <a:solidFill>
                    <a:srgbClr val="FFFFFF"/>
                  </a:solidFill>
                  <a:effectLst>
                    <a:outerShdw dist="38096" dir="2700000">
                      <a:srgbClr val="000000"/>
                    </a:outerShdw>
                  </a:effectLst>
                  <a:uFillTx/>
                  <a:latin typeface="Times New Roman" pitchFamily="18"/>
                  <a:ea typeface="微軟正黑體" pitchFamily="34"/>
                  <a:cs typeface="Noto Sans CJK JP Medium"/>
                </a:rPr>
                <a:t>輔導策略與重點</a:t>
              </a:r>
              <a:endParaRPr lang="zh-TW" sz="1800" b="1" i="0" u="none" strike="noStrike" kern="0" cap="none" spc="0" baseline="0" dirty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ea typeface="微軟正黑體" pitchFamily="34"/>
                <a:cs typeface="Noto Sans CJK JP Medium"/>
              </a:endParaRPr>
            </a:p>
          </p:txBody>
        </p:sp>
      </p:grpSp>
      <p:grpSp>
        <p:nvGrpSpPr>
          <p:cNvPr id="24" name="群組 30">
            <a:extLst>
              <a:ext uri="{FF2B5EF4-FFF2-40B4-BE49-F238E27FC236}">
                <a16:creationId xmlns:a16="http://schemas.microsoft.com/office/drawing/2014/main" id="{35900048-DECC-631C-6F6A-6F2E72314CB8}"/>
              </a:ext>
            </a:extLst>
          </p:cNvPr>
          <p:cNvGrpSpPr/>
          <p:nvPr/>
        </p:nvGrpSpPr>
        <p:grpSpPr>
          <a:xfrm>
            <a:off x="9633043" y="1170270"/>
            <a:ext cx="1935172" cy="381204"/>
            <a:chOff x="6701646" y="2790218"/>
            <a:chExt cx="1935172" cy="381204"/>
          </a:xfrm>
        </p:grpSpPr>
        <p:sp>
          <p:nvSpPr>
            <p:cNvPr id="25" name="object 13">
              <a:extLst>
                <a:ext uri="{FF2B5EF4-FFF2-40B4-BE49-F238E27FC236}">
                  <a16:creationId xmlns:a16="http://schemas.microsoft.com/office/drawing/2014/main" id="{2308AD18-F700-39DF-98F2-D8A4A9523B5E}"/>
                </a:ext>
              </a:extLst>
            </p:cNvPr>
            <p:cNvSpPr/>
            <p:nvPr/>
          </p:nvSpPr>
          <p:spPr>
            <a:xfrm>
              <a:off x="6701646" y="2790218"/>
              <a:ext cx="1935172" cy="3812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16634"/>
                <a:gd name="f4" fmla="val 894714"/>
                <a:gd name="f5" fmla="val 1016507"/>
                <a:gd name="f6" fmla="val 640461"/>
                <a:gd name="f7" fmla="val 508253"/>
                <a:gd name="f8" fmla="val 894588"/>
                <a:gd name="f9" fmla="*/ f0 1 1016634"/>
                <a:gd name="f10" fmla="*/ f1 1 894714"/>
                <a:gd name="f11" fmla="val f2"/>
                <a:gd name="f12" fmla="val f3"/>
                <a:gd name="f13" fmla="val f4"/>
                <a:gd name="f14" fmla="+- f13 0 f11"/>
                <a:gd name="f15" fmla="+- f12 0 f11"/>
                <a:gd name="f16" fmla="*/ f15 1 1016634"/>
                <a:gd name="f17" fmla="*/ f14 1 894714"/>
                <a:gd name="f18" fmla="*/ f11 1 f16"/>
                <a:gd name="f19" fmla="*/ f12 1 f16"/>
                <a:gd name="f20" fmla="*/ f11 1 f17"/>
                <a:gd name="f21" fmla="*/ f13 1 f17"/>
                <a:gd name="f22" fmla="*/ f18 f9 1"/>
                <a:gd name="f23" fmla="*/ f19 f9 1"/>
                <a:gd name="f24" fmla="*/ f21 f10 1"/>
                <a:gd name="f25" fmla="*/ f20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1016634" h="894714">
                  <a:moveTo>
                    <a:pt x="f5" y="f2"/>
                  </a:moveTo>
                  <a:lnTo>
                    <a:pt x="f2" y="f2"/>
                  </a:lnTo>
                  <a:lnTo>
                    <a:pt x="f2" y="f6"/>
                  </a:lnTo>
                  <a:lnTo>
                    <a:pt x="f7" y="f8"/>
                  </a:lnTo>
                  <a:lnTo>
                    <a:pt x="f5" y="f6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1" i="0" u="none" strike="noStrike" kern="0" cap="none" spc="0" baseline="0">
                <a:solidFill>
                  <a:srgbClr val="000000"/>
                </a:solidFill>
                <a:uFillTx/>
                <a:latin typeface="Times New Roman" pitchFamily="18"/>
                <a:ea typeface="微軟正黑體" pitchFamily="34"/>
                <a:cs typeface="Arial"/>
              </a:endParaRPr>
            </a:p>
          </p:txBody>
        </p:sp>
        <p:sp>
          <p:nvSpPr>
            <p:cNvPr id="26" name="object 11">
              <a:extLst>
                <a:ext uri="{FF2B5EF4-FFF2-40B4-BE49-F238E27FC236}">
                  <a16:creationId xmlns:a16="http://schemas.microsoft.com/office/drawing/2014/main" id="{391EC731-23BB-4E38-8368-76C60344D839}"/>
                </a:ext>
              </a:extLst>
            </p:cNvPr>
            <p:cNvSpPr txBox="1"/>
            <p:nvPr/>
          </p:nvSpPr>
          <p:spPr>
            <a:xfrm>
              <a:off x="6872438" y="2814075"/>
              <a:ext cx="1593588" cy="28982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12701" rIns="0" bIns="0" anchor="t" anchorCtr="1" compatLnSpc="1">
              <a:spAutoFit/>
            </a:bodyPr>
            <a:lstStyle/>
            <a:p>
              <a:pPr marL="12701" marR="0" lvl="0" indent="0" algn="ctr" defTabSz="914400" rtl="0" fontAlgn="auto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altLang="en-US" sz="1800" b="1" i="0" u="none" strike="noStrike" kern="0" cap="none" spc="0" baseline="0" dirty="0">
                  <a:solidFill>
                    <a:srgbClr val="FFFFFF"/>
                  </a:solidFill>
                  <a:effectLst>
                    <a:outerShdw dist="38096" dir="2700000">
                      <a:srgbClr val="000000"/>
                    </a:outerShdw>
                  </a:effectLst>
                  <a:uFillTx/>
                  <a:latin typeface="Times New Roman" pitchFamily="18"/>
                  <a:ea typeface="微軟正黑體" pitchFamily="34"/>
                  <a:cs typeface="Noto Sans CJK JP Medium"/>
                </a:rPr>
                <a:t>預期輔導效益</a:t>
              </a:r>
              <a:endParaRPr lang="zh-TW" sz="1800" b="1" i="0" u="none" strike="noStrike" kern="0" cap="none" spc="0" baseline="0" dirty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ea typeface="微軟正黑體" pitchFamily="34"/>
                <a:cs typeface="Noto Sans CJK JP Medium"/>
              </a:endParaRPr>
            </a:p>
          </p:txBody>
        </p:sp>
      </p:grp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A7C641C4-1538-62A8-EC7D-AEC08A3EF763}"/>
              </a:ext>
            </a:extLst>
          </p:cNvPr>
          <p:cNvSpPr txBox="1"/>
          <p:nvPr/>
        </p:nvSpPr>
        <p:spPr>
          <a:xfrm>
            <a:off x="9587339" y="1618145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包含質化及量化效益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158CCA48-8796-860C-00B3-F20BB52099E9}"/>
              </a:ext>
            </a:extLst>
          </p:cNvPr>
          <p:cNvSpPr txBox="1"/>
          <p:nvPr/>
        </p:nvSpPr>
        <p:spPr>
          <a:xfrm>
            <a:off x="4822866" y="1618145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可搭配策略圖輔佐說明</a:t>
            </a:r>
          </a:p>
        </p:txBody>
      </p:sp>
    </p:spTree>
    <p:extLst>
      <p:ext uri="{BB962C8B-B14F-4D97-AF65-F5344CB8AC3E}">
        <p14:creationId xmlns:p14="http://schemas.microsoft.com/office/powerpoint/2010/main" val="352632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736CB67-7B7A-4C52-B3D3-F4870C45D624}"/>
              </a:ext>
            </a:extLst>
          </p:cNvPr>
          <p:cNvSpPr/>
          <p:nvPr/>
        </p:nvSpPr>
        <p:spPr>
          <a:xfrm>
            <a:off x="1339930" y="7089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數位群聚成員分布圖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你們分布在哪些地方？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6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72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736CB67-7B7A-4C52-B3D3-F4870C45D624}"/>
              </a:ext>
            </a:extLst>
          </p:cNvPr>
          <p:cNvSpPr/>
          <p:nvPr/>
        </p:nvSpPr>
        <p:spPr>
          <a:xfrm>
            <a:off x="1339930" y="7089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數位群聚現況</a:t>
            </a:r>
            <a:r>
              <a:rPr lang="zh-TW" altLang="en-US" sz="36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自我評估</a:t>
            </a:r>
            <a:r>
              <a:rPr lang="en-US" altLang="zh-TW" b="1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對目前現況的評估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格式不限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6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161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F40169C-83F2-45E0-8C92-E20428848A35}"/>
              </a:ext>
            </a:extLst>
          </p:cNvPr>
          <p:cNvSpPr/>
          <p:nvPr/>
        </p:nvSpPr>
        <p:spPr>
          <a:xfrm>
            <a:off x="1339930" y="7089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數位工具使用表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請盤點群聚成員目前已使用的數位工具）</a:t>
            </a:r>
            <a:endParaRPr lang="zh-TW" altLang="en-US" sz="36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D86BFA1-87D2-400F-AF54-2D2A181EF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580286"/>
              </p:ext>
            </p:extLst>
          </p:nvPr>
        </p:nvGraphicFramePr>
        <p:xfrm>
          <a:off x="479374" y="717225"/>
          <a:ext cx="11377268" cy="4043649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371806">
                  <a:extLst>
                    <a:ext uri="{9D8B030D-6E8A-4147-A177-3AD203B41FA5}">
                      <a16:colId xmlns:a16="http://schemas.microsoft.com/office/drawing/2014/main" val="390584637"/>
                    </a:ext>
                  </a:extLst>
                </a:gridCol>
                <a:gridCol w="1788436">
                  <a:extLst>
                    <a:ext uri="{9D8B030D-6E8A-4147-A177-3AD203B41FA5}">
                      <a16:colId xmlns:a16="http://schemas.microsoft.com/office/drawing/2014/main" val="4052662375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3848691815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3973249985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1061677811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1159457693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418280339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3957471001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3032137625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663872749"/>
                    </a:ext>
                  </a:extLst>
                </a:gridCol>
                <a:gridCol w="1024114">
                  <a:extLst>
                    <a:ext uri="{9D8B030D-6E8A-4147-A177-3AD203B41FA5}">
                      <a16:colId xmlns:a16="http://schemas.microsoft.com/office/drawing/2014/main" val="3629586362"/>
                    </a:ext>
                  </a:extLst>
                </a:gridCol>
              </a:tblGrid>
              <a:tr h="551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</a:rPr>
                        <a:t>序</a:t>
                      </a:r>
                      <a:r>
                        <a:rPr lang="zh-TW" altLang="en-US" sz="2400" kern="100" dirty="0">
                          <a:effectLst/>
                        </a:rPr>
                        <a:t>　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</a:rPr>
                        <a:t>企業名稱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</a:rPr>
                        <a:t>FB</a:t>
                      </a:r>
                      <a:endParaRPr lang="zh-TW" sz="2000" kern="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</a:rPr>
                        <a:t>粉專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</a:rPr>
                        <a:t>Line@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>
                          <a:effectLst/>
                        </a:rPr>
                        <a:t>IG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zh-TW" sz="2000" kern="100" dirty="0">
                          <a:effectLst/>
                        </a:rPr>
                        <a:t>行動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zh-TW" sz="2000" kern="100" dirty="0">
                          <a:effectLst/>
                        </a:rPr>
                        <a:t>支付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</a:rPr>
                        <a:t>電商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</a:rPr>
                        <a:t>平台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</a:rPr>
                        <a:t>You</a:t>
                      </a:r>
                      <a:endParaRPr lang="zh-TW" altLang="zh-TW" sz="2000" kern="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</a:rPr>
                        <a:t>tube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00" dirty="0">
                          <a:effectLst/>
                        </a:rPr>
                        <a:t>視訊</a:t>
                      </a:r>
                      <a:endParaRPr lang="en-US" altLang="zh-TW" sz="2000" kern="100" dirty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00" dirty="0">
                          <a:effectLst/>
                        </a:rPr>
                        <a:t>會議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lang="en-US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lang="en-US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612702963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zh-TW" alt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小魚企業社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438655344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133128801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3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3878260426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4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3508255724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5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1842476251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6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1761979465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7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1474596"/>
                  </a:ext>
                </a:extLst>
              </a:tr>
              <a:tr h="336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effectLst/>
                        </a:rPr>
                        <a:t>8</a:t>
                      </a:r>
                      <a:endParaRPr lang="zh-TW" sz="24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584694342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C58A695-73AD-4755-B840-BB6B9BCA5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218483"/>
              </p:ext>
            </p:extLst>
          </p:nvPr>
        </p:nvGraphicFramePr>
        <p:xfrm>
          <a:off x="460059" y="5644682"/>
          <a:ext cx="11377265" cy="104792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858944">
                  <a:extLst>
                    <a:ext uri="{9D8B030D-6E8A-4147-A177-3AD203B41FA5}">
                      <a16:colId xmlns:a16="http://schemas.microsoft.com/office/drawing/2014/main" val="3848691815"/>
                    </a:ext>
                  </a:extLst>
                </a:gridCol>
                <a:gridCol w="1305308">
                  <a:extLst>
                    <a:ext uri="{9D8B030D-6E8A-4147-A177-3AD203B41FA5}">
                      <a16:colId xmlns:a16="http://schemas.microsoft.com/office/drawing/2014/main" val="3973249985"/>
                    </a:ext>
                  </a:extLst>
                </a:gridCol>
                <a:gridCol w="1146114">
                  <a:extLst>
                    <a:ext uri="{9D8B030D-6E8A-4147-A177-3AD203B41FA5}">
                      <a16:colId xmlns:a16="http://schemas.microsoft.com/office/drawing/2014/main" val="1061677811"/>
                    </a:ext>
                  </a:extLst>
                </a:gridCol>
                <a:gridCol w="900868">
                  <a:extLst>
                    <a:ext uri="{9D8B030D-6E8A-4147-A177-3AD203B41FA5}">
                      <a16:colId xmlns:a16="http://schemas.microsoft.com/office/drawing/2014/main" val="1159457693"/>
                    </a:ext>
                  </a:extLst>
                </a:gridCol>
                <a:gridCol w="1022958">
                  <a:extLst>
                    <a:ext uri="{9D8B030D-6E8A-4147-A177-3AD203B41FA5}">
                      <a16:colId xmlns:a16="http://schemas.microsoft.com/office/drawing/2014/main" val="418280339"/>
                    </a:ext>
                  </a:extLst>
                </a:gridCol>
                <a:gridCol w="1024023">
                  <a:extLst>
                    <a:ext uri="{9D8B030D-6E8A-4147-A177-3AD203B41FA5}">
                      <a16:colId xmlns:a16="http://schemas.microsoft.com/office/drawing/2014/main" val="3957471001"/>
                    </a:ext>
                  </a:extLst>
                </a:gridCol>
                <a:gridCol w="1022958">
                  <a:extLst>
                    <a:ext uri="{9D8B030D-6E8A-4147-A177-3AD203B41FA5}">
                      <a16:colId xmlns:a16="http://schemas.microsoft.com/office/drawing/2014/main" val="3032137625"/>
                    </a:ext>
                  </a:extLst>
                </a:gridCol>
                <a:gridCol w="1024023">
                  <a:extLst>
                    <a:ext uri="{9D8B030D-6E8A-4147-A177-3AD203B41FA5}">
                      <a16:colId xmlns:a16="http://schemas.microsoft.com/office/drawing/2014/main" val="723979393"/>
                    </a:ext>
                  </a:extLst>
                </a:gridCol>
                <a:gridCol w="1024023">
                  <a:extLst>
                    <a:ext uri="{9D8B030D-6E8A-4147-A177-3AD203B41FA5}">
                      <a16:colId xmlns:a16="http://schemas.microsoft.com/office/drawing/2014/main" val="1444664672"/>
                    </a:ext>
                  </a:extLst>
                </a:gridCol>
                <a:gridCol w="1024023">
                  <a:extLst>
                    <a:ext uri="{9D8B030D-6E8A-4147-A177-3AD203B41FA5}">
                      <a16:colId xmlns:a16="http://schemas.microsoft.com/office/drawing/2014/main" val="663872749"/>
                    </a:ext>
                  </a:extLst>
                </a:gridCol>
                <a:gridCol w="1024023">
                  <a:extLst>
                    <a:ext uri="{9D8B030D-6E8A-4147-A177-3AD203B41FA5}">
                      <a16:colId xmlns:a16="http://schemas.microsoft.com/office/drawing/2014/main" val="3629586362"/>
                    </a:ext>
                  </a:extLst>
                </a:gridCol>
              </a:tblGrid>
              <a:tr h="1775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</a:rPr>
                        <a:t>FB</a:t>
                      </a:r>
                      <a:endParaRPr lang="zh-TW" sz="2000" kern="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</a:rPr>
                        <a:t>粉專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</a:rPr>
                        <a:t>Line@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>
                          <a:effectLst/>
                        </a:rPr>
                        <a:t>IG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</a:rPr>
                        <a:t>You</a:t>
                      </a:r>
                      <a:endParaRPr lang="zh-TW" altLang="zh-TW" sz="2000" kern="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</a:rPr>
                        <a:t>tube</a:t>
                      </a: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zh-TW" sz="2000" kern="100" dirty="0">
                          <a:effectLst/>
                        </a:rPr>
                        <a:t>電商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zh-TW" sz="2000" kern="100" dirty="0">
                          <a:effectLst/>
                        </a:rPr>
                        <a:t>平台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</a:rPr>
                        <a:t>線上</a:t>
                      </a:r>
                      <a:endParaRPr lang="en-US" altLang="zh-TW" sz="2000" kern="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</a:rPr>
                        <a:t>金流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00" dirty="0">
                          <a:effectLst/>
                        </a:rPr>
                        <a:t>視訊</a:t>
                      </a:r>
                      <a:endParaRPr lang="en-US" altLang="zh-TW" sz="2000" kern="100" dirty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00" dirty="0">
                          <a:effectLst/>
                        </a:rPr>
                        <a:t>會議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TW" altLang="en-US" sz="20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kumimoji="0" lang="en-US" altLang="zh-TW" sz="2000" b="1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kumimoji="0" lang="en-US" altLang="zh-TW" sz="20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kumimoji="0" lang="zh-TW" altLang="zh-TW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TW" alt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kumimoji="0" lang="en-US" altLang="zh-TW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kumimoji="0" lang="en-US" altLang="zh-TW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kumimoji="0" lang="zh-TW" altLang="zh-TW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lang="en-US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自行</a:t>
                      </a:r>
                      <a:endParaRPr lang="en-US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增列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612702963"/>
                  </a:ext>
                </a:extLst>
              </a:tr>
              <a:tr h="43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altLang="zh-TW" sz="24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TW" sz="24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438655344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F920F78-05C5-44AA-94B3-E9DC0BECDEED}"/>
              </a:ext>
            </a:extLst>
          </p:cNvPr>
          <p:cNvSpPr/>
          <p:nvPr/>
        </p:nvSpPr>
        <p:spPr>
          <a:xfrm>
            <a:off x="-24680" y="4941168"/>
            <a:ext cx="5328592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預計導入供群聚品牌使用之工具</a:t>
            </a:r>
            <a:endParaRPr lang="zh-TW" altLang="en-US" sz="28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483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321024" y="147134"/>
            <a:ext cx="9743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工作項目與預期績效指標效益說明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預計會做哪些事情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90499"/>
              </p:ext>
            </p:extLst>
          </p:nvPr>
        </p:nvGraphicFramePr>
        <p:xfrm>
          <a:off x="839414" y="1156441"/>
          <a:ext cx="10513172" cy="5239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85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359">
                  <a:extLst>
                    <a:ext uri="{9D8B030D-6E8A-4147-A177-3AD203B41FA5}">
                      <a16:colId xmlns:a16="http://schemas.microsoft.com/office/drawing/2014/main" val="346993003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60455619"/>
                    </a:ext>
                  </a:extLst>
                </a:gridCol>
                <a:gridCol w="3220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283">
                  <a:extLst>
                    <a:ext uri="{9D8B030D-6E8A-4147-A177-3AD203B41FA5}">
                      <a16:colId xmlns:a16="http://schemas.microsoft.com/office/drawing/2014/main" val="2869809416"/>
                    </a:ext>
                  </a:extLst>
                </a:gridCol>
                <a:gridCol w="4772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689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輔導面向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輔導面向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績效指標</a:t>
                      </a:r>
                      <a:endParaRPr lang="zh-TW" alt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量化</a:t>
                      </a:r>
                      <a:endParaRPr lang="en-US" alt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44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效益說明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進階效益說明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3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１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4"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基本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工作項目</a:t>
                      </a:r>
                    </a:p>
                  </a:txBody>
                  <a:tcPr marL="0" marR="0" marT="0" marB="0" anchor="ctr"/>
                </a:tc>
                <a:tc rowSpan="4" hMerge="1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基本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工作項目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群聚討論會議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*4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444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預期透過會議凝聚成員共識，經由會議討論進行群聚成員分工，並決議群聚執行事項。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41875672"/>
                  </a:ext>
                </a:extLst>
              </a:tr>
              <a:tr h="308907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２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indent="-120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提升數位能力研習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*4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每次至少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小時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444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預期讓群聚成員學會數位工具應用並能夠獨立實際操作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2957361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３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跨群聚交流參訪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444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2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次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透過參訪學習其他群聚發展經驗與執行過程面臨問題，並藉此洽談合作可能性。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0219288"/>
                  </a:ext>
                </a:extLst>
              </a:tr>
              <a:tr h="37915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４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(B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類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須新增佈建可持續營運之數位通路及相關目標績效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4445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通路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445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預期達</a:t>
                      </a: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人次消費，營業額</a:t>
                      </a: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OOOO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元。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08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自訂績效指標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組織凝聚力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(O)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如：群聚數位推廣活動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</a:t>
                      </a:r>
                      <a:r>
                        <a:rPr 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款、衍生商機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萬元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如：串聯群聚食材、在地場域，同時採用數位應用方案辦理群聚餐桌活動，如使用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Line@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機器人與顧客對話、提供數位菜單等，創造衍生商機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萬元、數位曝光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瀏覽人次至少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則、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10,000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人、新增會員數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人，帶動周邊企業參與合作，擴散地方經濟效益。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108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環境擴散力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(E)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如：群聚串聯遊程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款、體驗至少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人次、衍生商機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萬元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如：依據不同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TA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，串聯群聚業者設計並推出兩款不同群聚遊程，年度達到至少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人次體驗、創造衍生商機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萬元，進而成為有頻率性之在地遊程，帶動周邊企業參與合作，擴散地方經濟效益。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63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服務優化力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(S)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3098741"/>
                  </a:ext>
                </a:extLst>
              </a:tr>
              <a:tr h="50758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資訊加值力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(I)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2622995"/>
                  </a:ext>
                </a:extLst>
              </a:tr>
              <a:tr h="28526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lang="zh-TW" altLang="en-US" sz="1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其他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如：新增就業人數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新增就業人數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透過整年度群聚企業的輔導，帶動商機成長，擴大營運規模，新增企業就業人數</a:t>
                      </a:r>
                      <a:r>
                        <a:rPr lang="en-US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zh-TW" sz="12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人。</a:t>
                      </a:r>
                      <a:endParaRPr lang="zh-TW" altLang="en-US" sz="120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6201441"/>
                  </a:ext>
                </a:extLst>
              </a:tr>
            </a:tbl>
          </a:graphicData>
        </a:graphic>
      </p:graphicFrame>
      <p:sp>
        <p:nvSpPr>
          <p:cNvPr id="2" name="文字方塊 1"/>
          <p:cNvSpPr txBox="1"/>
          <p:nvPr/>
        </p:nvSpPr>
        <p:spPr>
          <a:xfrm>
            <a:off x="2675031" y="6409148"/>
            <a:ext cx="7252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*以上灰字為舉例，應規劃符合群聚型態主題之目標績效，可寫兩頁或三頁簡報</a:t>
            </a:r>
          </a:p>
        </p:txBody>
      </p:sp>
    </p:spTree>
    <p:extLst>
      <p:ext uri="{BB962C8B-B14F-4D97-AF65-F5344CB8AC3E}">
        <p14:creationId xmlns:p14="http://schemas.microsoft.com/office/powerpoint/2010/main" val="415930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8AF6C31-BE9D-458E-83BD-3F55EDB1DEB0}"/>
              </a:ext>
            </a:extLst>
          </p:cNvPr>
          <p:cNvSpPr/>
          <p:nvPr/>
        </p:nvSpPr>
        <p:spPr>
          <a:xfrm>
            <a:off x="1339930" y="7089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數位群聚輔導後預期差異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243C77C-7913-40B3-AFFD-1E12215E8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58667"/>
              </p:ext>
            </p:extLst>
          </p:nvPr>
        </p:nvGraphicFramePr>
        <p:xfrm>
          <a:off x="443370" y="980728"/>
          <a:ext cx="11413269" cy="5228688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3804423">
                  <a:extLst>
                    <a:ext uri="{9D8B030D-6E8A-4147-A177-3AD203B41FA5}">
                      <a16:colId xmlns:a16="http://schemas.microsoft.com/office/drawing/2014/main" val="3032137625"/>
                    </a:ext>
                  </a:extLst>
                </a:gridCol>
                <a:gridCol w="3804423">
                  <a:extLst>
                    <a:ext uri="{9D8B030D-6E8A-4147-A177-3AD203B41FA5}">
                      <a16:colId xmlns:a16="http://schemas.microsoft.com/office/drawing/2014/main" val="3629586362"/>
                    </a:ext>
                  </a:extLst>
                </a:gridCol>
                <a:gridCol w="3804423">
                  <a:extLst>
                    <a:ext uri="{9D8B030D-6E8A-4147-A177-3AD203B41FA5}">
                      <a16:colId xmlns:a16="http://schemas.microsoft.com/office/drawing/2014/main" val="756464038"/>
                    </a:ext>
                  </a:extLst>
                </a:gridCol>
              </a:tblGrid>
              <a:tr h="839568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00" dirty="0">
                          <a:effectLst/>
                        </a:rPr>
                        <a:t>提案前現況</a:t>
                      </a:r>
                      <a:endParaRPr lang="en-US" altLang="zh-TW" sz="2400" kern="100" dirty="0">
                        <a:effectLst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kern="100" dirty="0">
                          <a:effectLst/>
                        </a:rPr>
                        <a:t>預期發展結果</a:t>
                      </a:r>
                      <a:endParaRPr lang="en-US" altLang="zh-TW" sz="2400" kern="100" dirty="0">
                        <a:effectLst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kern="100" dirty="0">
                          <a:effectLst/>
                        </a:rPr>
                        <a:t>評估方式說明</a:t>
                      </a:r>
                      <a:endParaRPr lang="en-US" altLang="zh-TW" sz="2400" kern="100" dirty="0">
                        <a:effectLst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61270296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zh-TW" altLang="en-US" sz="20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目前的狀況</a:t>
                      </a: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執行後預期發展的樣子</a:t>
                      </a:r>
                      <a:endParaRPr lang="zh-TW" alt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說明這個發展結果是有益的</a:t>
                      </a: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43865534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299185835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136629938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400760207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324208074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altLang="en-US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zh-TW" sz="20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5620" marR="65620" marT="0" marB="0" anchor="ctr"/>
                </a:tc>
                <a:extLst>
                  <a:ext uri="{0D108BD9-81ED-4DB2-BD59-A6C34878D82A}">
                    <a16:rowId xmlns:a16="http://schemas.microsoft.com/office/drawing/2014/main" val="1595007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421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736CB67-7B7A-4C52-B3D3-F4870C45D624}"/>
              </a:ext>
            </a:extLst>
          </p:cNvPr>
          <p:cNvSpPr/>
          <p:nvPr/>
        </p:nvSpPr>
        <p:spPr>
          <a:xfrm>
            <a:off x="1339930" y="70894"/>
            <a:ext cx="9440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群聚分工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為了完成群聚目標，成員如何分工？</a:t>
            </a:r>
            <a:r>
              <a:rPr lang="en-US" altLang="zh-TW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6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1686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常用字体2">
      <a:majorFont>
        <a:latin typeface="Impact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A7BA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14158</TotalTime>
  <Words>1280</Words>
  <Application>Microsoft Office PowerPoint</Application>
  <PresentationFormat>寬螢幕</PresentationFormat>
  <Paragraphs>321</Paragraphs>
  <Slides>13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Arial</vt:lpstr>
      <vt:lpstr>Calibri</vt:lpstr>
      <vt:lpstr>Impact</vt:lpstr>
      <vt:lpstr>Times New Roman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中華軟協-林仁尉</dc:creator>
  <cp:lastModifiedBy>cisa4</cp:lastModifiedBy>
  <cp:revision>1080</cp:revision>
  <cp:lastPrinted>2023-02-01T12:06:51Z</cp:lastPrinted>
  <dcterms:modified xsi:type="dcterms:W3CDTF">2023-02-03T01:56:06Z</dcterms:modified>
</cp:coreProperties>
</file>